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image" Target="../media/image6.wmf"/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5" Type="http://schemas.openxmlformats.org/officeDocument/2006/relationships/image" Target="../media/image12.emf"/><Relationship Id="rId6" Type="http://schemas.openxmlformats.org/officeDocument/2006/relationships/image" Target="../media/image13.wmf"/><Relationship Id="rId1" Type="http://schemas.openxmlformats.org/officeDocument/2006/relationships/image" Target="../media/image8.emf"/><Relationship Id="rId2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4" Type="http://schemas.openxmlformats.org/officeDocument/2006/relationships/image" Target="../media/image17.emf"/><Relationship Id="rId5" Type="http://schemas.openxmlformats.org/officeDocument/2006/relationships/image" Target="../media/image18.emf"/><Relationship Id="rId6" Type="http://schemas.openxmlformats.org/officeDocument/2006/relationships/image" Target="../media/image19.wmf"/><Relationship Id="rId1" Type="http://schemas.openxmlformats.org/officeDocument/2006/relationships/image" Target="../media/image14.wmf"/><Relationship Id="rId2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0B5044-46AF-B74F-8CA2-0183AF28FE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ECEF1D-4A7E-744B-B300-026148A67F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D8B072-2C88-1746-8ACF-07445C1119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2730AF-9846-9A41-8E5B-C337DB2A63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3F7BEC-F8B3-6E4F-B38B-1FC8BBCD45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DB1B65-8113-6644-9007-C316EC2F42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85B859-9FE2-3F4B-9EC8-F536D1D26A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A7FEDE-0F4D-924E-AD81-45C410A60F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5DB9B-E135-B74E-BBC5-006B9A1E17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CBAA8B-8B78-4D4E-9165-0814E149B2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F0C0C2-9C53-AA4D-ACCC-C231C70831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C54B2F-A3B3-594F-A18B-93187857DAE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5.bin"/><Relationship Id="rId12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4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2.bin"/><Relationship Id="rId12" Type="http://schemas.openxmlformats.org/officeDocument/2006/relationships/image" Target="../media/image12.emf"/><Relationship Id="rId13" Type="http://schemas.openxmlformats.org/officeDocument/2006/relationships/oleObject" Target="../embeddings/oleObject13.bin"/><Relationship Id="rId14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8.bin"/><Relationship Id="rId4" Type="http://schemas.openxmlformats.org/officeDocument/2006/relationships/image" Target="../media/image8.e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9.emf"/><Relationship Id="rId7" Type="http://schemas.openxmlformats.org/officeDocument/2006/relationships/oleObject" Target="../embeddings/oleObject10.bin"/><Relationship Id="rId8" Type="http://schemas.openxmlformats.org/officeDocument/2006/relationships/image" Target="../media/image10.emf"/><Relationship Id="rId9" Type="http://schemas.openxmlformats.org/officeDocument/2006/relationships/oleObject" Target="../embeddings/oleObject11.bin"/><Relationship Id="rId10" Type="http://schemas.openxmlformats.org/officeDocument/2006/relationships/image" Target="../media/image11.emf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8.bin"/><Relationship Id="rId12" Type="http://schemas.openxmlformats.org/officeDocument/2006/relationships/image" Target="../media/image18.emf"/><Relationship Id="rId13" Type="http://schemas.openxmlformats.org/officeDocument/2006/relationships/oleObject" Target="../embeddings/oleObject19.bin"/><Relationship Id="rId14" Type="http://schemas.openxmlformats.org/officeDocument/2006/relationships/image" Target="../media/image19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4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6" Type="http://schemas.openxmlformats.org/officeDocument/2006/relationships/image" Target="../media/image15.wmf"/><Relationship Id="rId7" Type="http://schemas.openxmlformats.org/officeDocument/2006/relationships/oleObject" Target="../embeddings/oleObject16.bin"/><Relationship Id="rId8" Type="http://schemas.openxmlformats.org/officeDocument/2006/relationships/image" Target="../media/image16.wmf"/><Relationship Id="rId9" Type="http://schemas.openxmlformats.org/officeDocument/2006/relationships/oleObject" Target="../embeddings/oleObject17.bin"/><Relationship Id="rId10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295400" y="1158875"/>
            <a:ext cx="2822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ea typeface="Times New Roman" charset="0"/>
                <a:cs typeface="Times New Roman" charset="0"/>
              </a:rPr>
              <a:t>Plastic rod w/ charge </a:t>
            </a:r>
            <a:endParaRPr lang="en-US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4267200" y="1181100"/>
          <a:ext cx="153035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3" imgW="1523880" imgH="419040" progId="Equation.DSMT4">
                  <p:embed/>
                </p:oleObj>
              </mc:Choice>
              <mc:Fallback>
                <p:oleObj name="Equation" r:id="rId3" imgW="152388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181100"/>
                        <a:ext cx="1530350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295400" y="1752600"/>
            <a:ext cx="2689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ea typeface="Times New Roman" charset="0"/>
                <a:cs typeface="Times New Roman" charset="0"/>
              </a:rPr>
              <a:t>Glass rod w/ charge </a:t>
            </a:r>
            <a:endParaRPr lang="en-US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332288" y="1773238"/>
          <a:ext cx="151606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5" imgW="1523880" imgH="419040" progId="Equation.DSMT4">
                  <p:embed/>
                </p:oleObj>
              </mc:Choice>
              <mc:Fallback>
                <p:oleObj name="Equation" r:id="rId5" imgW="152388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288" y="1773238"/>
                        <a:ext cx="1516062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1295400" y="2255838"/>
            <a:ext cx="42497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ea typeface="Times New Roman" charset="0"/>
                <a:cs typeface="Times New Roman" charset="0"/>
              </a:rPr>
              <a:t>Rub them together,</a:t>
            </a:r>
          </a:p>
          <a:p>
            <a:pPr eaLnBrk="0" hangingPunct="0"/>
            <a:r>
              <a:rPr lang="en-US">
                <a:ea typeface="Times New Roman" charset="0"/>
                <a:cs typeface="Times New Roman" charset="0"/>
              </a:rPr>
              <a:t>then find that plastic rod still has </a:t>
            </a:r>
            <a:endParaRPr lang="en-US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62600" y="2551113"/>
          <a:ext cx="14414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7" imgW="1434960" imgH="520560" progId="Equation.DSMT4">
                  <p:embed/>
                </p:oleObj>
              </mc:Choice>
              <mc:Fallback>
                <p:oleObj name="Equation" r:id="rId7" imgW="1434960" imgH="520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551113"/>
                        <a:ext cx="144145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1295400" y="3330575"/>
            <a:ext cx="1139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ea typeface="Times New Roman" charset="0"/>
                <a:cs typeface="Times New Roman" charset="0"/>
              </a:rPr>
              <a:t>What’s </a:t>
            </a:r>
            <a:endParaRPr lang="en-US" dirty="0"/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406650" y="3295650"/>
          <a:ext cx="4127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9" imgW="419040" imgH="520560" progId="Equation.DSMT4">
                  <p:embed/>
                </p:oleObj>
              </mc:Choice>
              <mc:Fallback>
                <p:oleObj name="Equation" r:id="rId9" imgW="419040" imgH="520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3295650"/>
                        <a:ext cx="41275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2819400" y="3326756"/>
            <a:ext cx="23153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ea typeface="Times New Roman" charset="0"/>
                <a:cs typeface="Times New Roman" charset="0"/>
              </a:rPr>
              <a:t>?  (answer in </a:t>
            </a:r>
            <a:r>
              <a:rPr lang="el-GR" dirty="0" smtClean="0">
                <a:ea typeface="Times New Roman" charset="0"/>
                <a:cs typeface="Times New Roman" charset="0"/>
              </a:rPr>
              <a:t>μ</a:t>
            </a:r>
            <a:r>
              <a:rPr lang="en-US" dirty="0" smtClean="0">
                <a:ea typeface="Times New Roman" charset="0"/>
                <a:cs typeface="Times New Roman" charset="0"/>
              </a:rPr>
              <a:t>C)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325" name="Rectangle 1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326" name="Rectangle 16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4191000" y="4191000"/>
            <a:ext cx="2911475" cy="1096963"/>
            <a:chOff x="1680" y="2880"/>
            <a:chExt cx="1834" cy="691"/>
          </a:xfrm>
        </p:grpSpPr>
        <p:graphicFrame>
          <p:nvGraphicFramePr>
            <p:cNvPr id="13318" name="Object 6"/>
            <p:cNvGraphicFramePr>
              <a:graphicFrameLocks noChangeAspect="1"/>
            </p:cNvGraphicFramePr>
            <p:nvPr/>
          </p:nvGraphicFramePr>
          <p:xfrm>
            <a:off x="1680" y="2880"/>
            <a:ext cx="1834" cy="2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8" name="Equation" r:id="rId11" imgW="2908080" imgH="419040" progId="Equation.DSMT4">
                    <p:embed/>
                  </p:oleObj>
                </mc:Choice>
                <mc:Fallback>
                  <p:oleObj name="Equation" r:id="rId11" imgW="2908080" imgH="41904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2880"/>
                          <a:ext cx="1834" cy="26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19" name="Object 7"/>
            <p:cNvGraphicFramePr>
              <a:graphicFrameLocks noChangeAspect="1"/>
            </p:cNvGraphicFramePr>
            <p:nvPr/>
          </p:nvGraphicFramePr>
          <p:xfrm>
            <a:off x="1696" y="3239"/>
            <a:ext cx="1778" cy="3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9" name="Equation" r:id="rId13" imgW="2819160" imgH="520560" progId="Equation.DSMT4">
                    <p:embed/>
                  </p:oleObj>
                </mc:Choice>
                <mc:Fallback>
                  <p:oleObj name="Equation" r:id="rId13" imgW="2819160" imgH="52056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96" y="3239"/>
                          <a:ext cx="1778" cy="3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9" name="Group 9"/>
          <p:cNvGrpSpPr>
            <a:grpSpLocks/>
          </p:cNvGrpSpPr>
          <p:nvPr/>
        </p:nvGrpSpPr>
        <p:grpSpPr bwMode="auto">
          <a:xfrm>
            <a:off x="1524000" y="715963"/>
            <a:ext cx="5486400" cy="882650"/>
            <a:chOff x="2597" y="1688"/>
            <a:chExt cx="1512" cy="243"/>
          </a:xfrm>
        </p:grpSpPr>
        <p:sp>
          <p:nvSpPr>
            <p:cNvPr id="14347" name="Line 4"/>
            <p:cNvSpPr>
              <a:spLocks noChangeShapeType="1"/>
            </p:cNvSpPr>
            <p:nvPr/>
          </p:nvSpPr>
          <p:spPr bwMode="auto">
            <a:xfrm>
              <a:off x="2597" y="1931"/>
              <a:ext cx="15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8" name="Oval 5"/>
            <p:cNvSpPr>
              <a:spLocks noChangeArrowheads="1"/>
            </p:cNvSpPr>
            <p:nvPr/>
          </p:nvSpPr>
          <p:spPr bwMode="auto">
            <a:xfrm>
              <a:off x="2890" y="1729"/>
              <a:ext cx="201" cy="20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9" name="Oval 6"/>
            <p:cNvSpPr>
              <a:spLocks noChangeArrowheads="1"/>
            </p:cNvSpPr>
            <p:nvPr/>
          </p:nvSpPr>
          <p:spPr bwMode="auto">
            <a:xfrm>
              <a:off x="3701" y="1844"/>
              <a:ext cx="86" cy="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0" name="Text Box 7"/>
            <p:cNvSpPr txBox="1">
              <a:spLocks noChangeArrowheads="1"/>
            </p:cNvSpPr>
            <p:nvPr/>
          </p:nvSpPr>
          <p:spPr bwMode="auto">
            <a:xfrm>
              <a:off x="2932" y="1769"/>
              <a:ext cx="14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/>
                <a:t>#1</a:t>
              </a:r>
            </a:p>
          </p:txBody>
        </p:sp>
        <p:sp>
          <p:nvSpPr>
            <p:cNvPr id="14351" name="Text Box 8"/>
            <p:cNvSpPr txBox="1">
              <a:spLocks noChangeArrowheads="1"/>
            </p:cNvSpPr>
            <p:nvPr/>
          </p:nvSpPr>
          <p:spPr bwMode="auto">
            <a:xfrm>
              <a:off x="3695" y="1688"/>
              <a:ext cx="14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/>
                <a:t>#2</a:t>
              </a:r>
            </a:p>
          </p:txBody>
        </p:sp>
      </p:grpSp>
      <p:sp>
        <p:nvSpPr>
          <p:cNvPr id="14340" name="Rectangle 10"/>
          <p:cNvSpPr>
            <a:spLocks noChangeArrowheads="1"/>
          </p:cNvSpPr>
          <p:nvPr/>
        </p:nvSpPr>
        <p:spPr bwMode="auto">
          <a:xfrm>
            <a:off x="1524000" y="1748264"/>
            <a:ext cx="26570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/>
              <a:t>mass </a:t>
            </a:r>
            <a:r>
              <a:rPr lang="en-US" i="1" dirty="0"/>
              <a:t>m</a:t>
            </a:r>
            <a:r>
              <a:rPr lang="en-US" baseline="-25000" dirty="0"/>
              <a:t>1</a:t>
            </a:r>
            <a:r>
              <a:rPr lang="en-US" dirty="0"/>
              <a:t> = 40 </a:t>
            </a:r>
            <a:r>
              <a:rPr lang="en-US" dirty="0" err="1"/>
              <a:t>g</a:t>
            </a:r>
            <a:endParaRPr lang="en-US" dirty="0"/>
          </a:p>
          <a:p>
            <a:pPr eaLnBrk="0" hangingPunct="0"/>
            <a:r>
              <a:rPr lang="en-US" dirty="0"/>
              <a:t>charge </a:t>
            </a:r>
            <a:r>
              <a:rPr lang="en-US" i="1" dirty="0"/>
              <a:t>Q</a:t>
            </a:r>
            <a:r>
              <a:rPr lang="en-US" baseline="-25000" dirty="0"/>
              <a:t>1</a:t>
            </a:r>
            <a:r>
              <a:rPr lang="en-US" dirty="0"/>
              <a:t> = +20</a:t>
            </a:r>
            <a:r>
              <a:rPr lang="en-US" dirty="0" smtClean="0"/>
              <a:t> </a:t>
            </a:r>
            <a:r>
              <a:rPr lang="el-GR" dirty="0">
                <a:sym typeface="Symbol" charset="2"/>
              </a:rPr>
              <a:t>μ</a:t>
            </a:r>
            <a:r>
              <a:rPr lang="en-US" dirty="0" smtClean="0"/>
              <a:t>C</a:t>
            </a:r>
            <a:r>
              <a:rPr lang="en-US" dirty="0" smtClean="0">
                <a:sym typeface="Symbol" charset="2"/>
              </a:rPr>
              <a:t> </a:t>
            </a:r>
            <a:endParaRPr lang="en-US" dirty="0">
              <a:sym typeface="Symbol" charset="2"/>
            </a:endParaRPr>
          </a:p>
        </p:txBody>
      </p:sp>
      <p:sp>
        <p:nvSpPr>
          <p:cNvPr id="14341" name="Rectangle 12"/>
          <p:cNvSpPr>
            <a:spLocks noChangeArrowheads="1"/>
          </p:cNvSpPr>
          <p:nvPr/>
        </p:nvSpPr>
        <p:spPr bwMode="auto">
          <a:xfrm>
            <a:off x="4800600" y="1748264"/>
            <a:ext cx="2743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/>
              <a:t>mass </a:t>
            </a:r>
            <a:r>
              <a:rPr lang="en-US" i="1" dirty="0"/>
              <a:t>m</a:t>
            </a:r>
            <a:r>
              <a:rPr lang="en-US" baseline="-25000" dirty="0"/>
              <a:t>2</a:t>
            </a:r>
            <a:r>
              <a:rPr lang="en-US" dirty="0"/>
              <a:t> = 8 </a:t>
            </a:r>
            <a:r>
              <a:rPr lang="en-US" dirty="0" err="1"/>
              <a:t>g</a:t>
            </a:r>
            <a:endParaRPr lang="en-US" dirty="0"/>
          </a:p>
          <a:p>
            <a:pPr eaLnBrk="0" hangingPunct="0"/>
            <a:r>
              <a:rPr lang="en-US" dirty="0"/>
              <a:t>charge </a:t>
            </a:r>
            <a:r>
              <a:rPr lang="en-US" i="1" dirty="0"/>
              <a:t>Q</a:t>
            </a:r>
            <a:r>
              <a:rPr lang="en-US" baseline="-25000" dirty="0"/>
              <a:t>2</a:t>
            </a:r>
            <a:r>
              <a:rPr lang="en-US" dirty="0"/>
              <a:t> = +32</a:t>
            </a:r>
            <a:r>
              <a:rPr lang="en-US" dirty="0" smtClean="0"/>
              <a:t> </a:t>
            </a:r>
            <a:r>
              <a:rPr lang="el-GR" dirty="0">
                <a:sym typeface="Symbol" charset="2"/>
              </a:rPr>
              <a:t>μ</a:t>
            </a:r>
            <a:r>
              <a:rPr lang="en-US" dirty="0" smtClean="0"/>
              <a:t>C</a:t>
            </a:r>
            <a:r>
              <a:rPr lang="en-US" dirty="0" smtClean="0">
                <a:sym typeface="Symbol" charset="2"/>
              </a:rPr>
              <a:t> </a:t>
            </a:r>
            <a:endParaRPr lang="en-US" dirty="0">
              <a:sym typeface="Symbol" charset="2"/>
            </a:endParaRPr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2438400" y="2667000"/>
            <a:ext cx="5296041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Separation </a:t>
            </a:r>
            <a:r>
              <a:rPr lang="en-US" dirty="0" err="1"/>
              <a:t>d</a:t>
            </a:r>
            <a:r>
              <a:rPr lang="en-US" dirty="0"/>
              <a:t> = 10 cm</a:t>
            </a:r>
          </a:p>
          <a:p>
            <a:r>
              <a:rPr lang="en-US" dirty="0"/>
              <a:t>What is the force on ball #1</a:t>
            </a:r>
            <a:r>
              <a:rPr lang="en-US" dirty="0" smtClean="0"/>
              <a:t>?</a:t>
            </a:r>
          </a:p>
          <a:p>
            <a:r>
              <a:rPr lang="en-US" dirty="0" smtClean="0"/>
              <a:t>(answer in N, positive means to the right)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34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295400" y="4042833"/>
            <a:ext cx="6191250" cy="1498600"/>
            <a:chOff x="816" y="2224"/>
            <a:chExt cx="3900" cy="944"/>
          </a:xfrm>
        </p:grpSpPr>
        <p:graphicFrame>
          <p:nvGraphicFramePr>
            <p:cNvPr id="14338" name="Object 2"/>
            <p:cNvGraphicFramePr>
              <a:graphicFrameLocks noChangeAspect="1"/>
            </p:cNvGraphicFramePr>
            <p:nvPr/>
          </p:nvGraphicFramePr>
          <p:xfrm>
            <a:off x="816" y="2224"/>
            <a:ext cx="3900" cy="6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3" name="Equation" r:id="rId3" imgW="6184900" imgH="1041400" progId="Equation.DSMT4">
                    <p:embed/>
                  </p:oleObj>
                </mc:Choice>
                <mc:Fallback>
                  <p:oleObj name="Equation" r:id="rId3" imgW="6184900" imgH="104140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224"/>
                          <a:ext cx="3900" cy="6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46" name="Text Box 16"/>
            <p:cNvSpPr txBox="1">
              <a:spLocks noChangeArrowheads="1"/>
            </p:cNvSpPr>
            <p:nvPr/>
          </p:nvSpPr>
          <p:spPr bwMode="auto">
            <a:xfrm>
              <a:off x="2160" y="2880"/>
              <a:ext cx="1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TO THE LEFT!</a:t>
              </a:r>
            </a:p>
          </p:txBody>
        </p:sp>
      </p:grp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667000" y="5737578"/>
            <a:ext cx="3776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What is the force on ball #2?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Oval 5"/>
          <p:cNvSpPr>
            <a:spLocks noChangeArrowheads="1"/>
          </p:cNvSpPr>
          <p:nvPr/>
        </p:nvSpPr>
        <p:spPr bwMode="auto">
          <a:xfrm>
            <a:off x="1608138" y="2752725"/>
            <a:ext cx="153987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9" name="Oval 6"/>
          <p:cNvSpPr>
            <a:spLocks noChangeArrowheads="1"/>
          </p:cNvSpPr>
          <p:nvPr/>
        </p:nvSpPr>
        <p:spPr bwMode="auto">
          <a:xfrm>
            <a:off x="3297238" y="4403725"/>
            <a:ext cx="153987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0" name="Oval 7"/>
          <p:cNvSpPr>
            <a:spLocks noChangeArrowheads="1"/>
          </p:cNvSpPr>
          <p:nvPr/>
        </p:nvSpPr>
        <p:spPr bwMode="auto">
          <a:xfrm>
            <a:off x="3297238" y="2752725"/>
            <a:ext cx="153987" cy="1524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1" name="Oval 8"/>
          <p:cNvSpPr>
            <a:spLocks noChangeArrowheads="1"/>
          </p:cNvSpPr>
          <p:nvPr/>
        </p:nvSpPr>
        <p:spPr bwMode="auto">
          <a:xfrm>
            <a:off x="1608138" y="4403725"/>
            <a:ext cx="153987" cy="1524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2" name="Text Box 9"/>
          <p:cNvSpPr txBox="1">
            <a:spLocks noChangeArrowheads="1"/>
          </p:cNvSpPr>
          <p:nvPr/>
        </p:nvSpPr>
        <p:spPr bwMode="auto">
          <a:xfrm>
            <a:off x="1287463" y="2287588"/>
            <a:ext cx="795337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/>
              <a:t>+1</a:t>
            </a:r>
            <a:r>
              <a:rPr lang="en-US" i="1"/>
              <a:t>q</a:t>
            </a:r>
          </a:p>
        </p:txBody>
      </p:sp>
      <p:sp>
        <p:nvSpPr>
          <p:cNvPr id="15373" name="Text Box 10"/>
          <p:cNvSpPr txBox="1">
            <a:spLocks noChangeArrowheads="1"/>
          </p:cNvSpPr>
          <p:nvPr/>
        </p:nvSpPr>
        <p:spPr bwMode="auto">
          <a:xfrm>
            <a:off x="2930525" y="2286000"/>
            <a:ext cx="793750" cy="30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/>
              <a:t>-2</a:t>
            </a:r>
            <a:r>
              <a:rPr lang="en-US" i="1"/>
              <a:t>q</a:t>
            </a:r>
          </a:p>
        </p:txBody>
      </p:sp>
      <p:sp>
        <p:nvSpPr>
          <p:cNvPr id="15374" name="Text Box 11"/>
          <p:cNvSpPr txBox="1">
            <a:spLocks noChangeArrowheads="1"/>
          </p:cNvSpPr>
          <p:nvPr/>
        </p:nvSpPr>
        <p:spPr bwMode="auto">
          <a:xfrm>
            <a:off x="2963863" y="4598988"/>
            <a:ext cx="7937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/>
              <a:t>+4</a:t>
            </a:r>
            <a:r>
              <a:rPr lang="en-US" i="1"/>
              <a:t>q</a:t>
            </a:r>
          </a:p>
        </p:txBody>
      </p:sp>
      <p:sp>
        <p:nvSpPr>
          <p:cNvPr id="15375" name="Text Box 12"/>
          <p:cNvSpPr txBox="1">
            <a:spLocks noChangeArrowheads="1"/>
          </p:cNvSpPr>
          <p:nvPr/>
        </p:nvSpPr>
        <p:spPr bwMode="auto">
          <a:xfrm>
            <a:off x="1287463" y="4572000"/>
            <a:ext cx="7953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/>
              <a:t>-3</a:t>
            </a:r>
            <a:r>
              <a:rPr lang="en-US" i="1"/>
              <a:t>q</a:t>
            </a:r>
          </a:p>
        </p:txBody>
      </p:sp>
      <p:sp>
        <p:nvSpPr>
          <p:cNvPr id="15376" name="Line 13"/>
          <p:cNvSpPr>
            <a:spLocks noChangeShapeType="1"/>
          </p:cNvSpPr>
          <p:nvPr/>
        </p:nvSpPr>
        <p:spPr bwMode="auto">
          <a:xfrm>
            <a:off x="1681163" y="4343400"/>
            <a:ext cx="16875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7" name="Text Box 14"/>
          <p:cNvSpPr txBox="1">
            <a:spLocks noChangeArrowheads="1"/>
          </p:cNvSpPr>
          <p:nvPr/>
        </p:nvSpPr>
        <p:spPr bwMode="auto">
          <a:xfrm>
            <a:off x="2403475" y="4343400"/>
            <a:ext cx="3540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 i="1"/>
              <a:t>L</a:t>
            </a:r>
            <a:endParaRPr lang="en-US"/>
          </a:p>
        </p:txBody>
      </p:sp>
      <p:sp>
        <p:nvSpPr>
          <p:cNvPr id="15378" name="Line 15"/>
          <p:cNvSpPr>
            <a:spLocks noChangeShapeType="1"/>
          </p:cNvSpPr>
          <p:nvPr/>
        </p:nvSpPr>
        <p:spPr bwMode="auto">
          <a:xfrm>
            <a:off x="1489075" y="2819400"/>
            <a:ext cx="0" cy="16906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9" name="Text Box 16"/>
          <p:cNvSpPr txBox="1">
            <a:spLocks noChangeArrowheads="1"/>
          </p:cNvSpPr>
          <p:nvPr/>
        </p:nvSpPr>
        <p:spPr bwMode="auto">
          <a:xfrm>
            <a:off x="1287463" y="3419475"/>
            <a:ext cx="347662" cy="30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 i="1"/>
              <a:t>L</a:t>
            </a:r>
            <a:endParaRPr lang="en-US"/>
          </a:p>
        </p:txBody>
      </p:sp>
      <p:sp>
        <p:nvSpPr>
          <p:cNvPr id="15380" name="Text Box 26"/>
          <p:cNvSpPr txBox="1">
            <a:spLocks noChangeArrowheads="1"/>
          </p:cNvSpPr>
          <p:nvPr/>
        </p:nvSpPr>
        <p:spPr bwMode="auto">
          <a:xfrm>
            <a:off x="914400" y="685800"/>
            <a:ext cx="73310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/>
              <a:t>Four small charged objects are in a square.  </a:t>
            </a:r>
            <a:r>
              <a:rPr lang="en-US" i="1" dirty="0"/>
              <a:t>L</a:t>
            </a:r>
            <a:r>
              <a:rPr lang="en-US" dirty="0"/>
              <a:t> = </a:t>
            </a:r>
            <a:r>
              <a:rPr lang="en-US" dirty="0" smtClean="0"/>
              <a:t>1m </a:t>
            </a:r>
            <a:r>
              <a:rPr lang="en-US" dirty="0"/>
              <a:t>and </a:t>
            </a:r>
            <a:r>
              <a:rPr lang="en-US" i="1" dirty="0"/>
              <a:t>q</a:t>
            </a:r>
            <a:r>
              <a:rPr lang="en-US" dirty="0"/>
              <a:t> =</a:t>
            </a:r>
            <a:r>
              <a:rPr lang="en-US" dirty="0" smtClean="0"/>
              <a:t> 1mC</a:t>
            </a:r>
            <a:r>
              <a:rPr lang="en-US" dirty="0"/>
              <a:t>.  What force does the upper right object feel?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736850" y="2219325"/>
            <a:ext cx="1473200" cy="1747838"/>
            <a:chOff x="2802" y="1446"/>
            <a:chExt cx="928" cy="1101"/>
          </a:xfrm>
        </p:grpSpPr>
        <p:sp>
          <p:nvSpPr>
            <p:cNvPr id="15392" name="Line 28"/>
            <p:cNvSpPr>
              <a:spLocks noChangeShapeType="1"/>
            </p:cNvSpPr>
            <p:nvPr/>
          </p:nvSpPr>
          <p:spPr bwMode="auto">
            <a:xfrm>
              <a:off x="3205" y="1827"/>
              <a:ext cx="0" cy="720"/>
            </a:xfrm>
            <a:prstGeom prst="line">
              <a:avLst/>
            </a:prstGeom>
            <a:noFill/>
            <a:ln w="9525">
              <a:solidFill>
                <a:srgbClr val="CC00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93" name="Line 29"/>
            <p:cNvSpPr>
              <a:spLocks noChangeShapeType="1"/>
            </p:cNvSpPr>
            <p:nvPr/>
          </p:nvSpPr>
          <p:spPr bwMode="auto">
            <a:xfrm flipV="1">
              <a:off x="3203" y="1637"/>
              <a:ext cx="190" cy="190"/>
            </a:xfrm>
            <a:prstGeom prst="line">
              <a:avLst/>
            </a:prstGeom>
            <a:noFill/>
            <a:ln w="9525">
              <a:solidFill>
                <a:srgbClr val="CC00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94" name="Line 30"/>
            <p:cNvSpPr>
              <a:spLocks noChangeShapeType="1"/>
            </p:cNvSpPr>
            <p:nvPr/>
          </p:nvSpPr>
          <p:spPr bwMode="auto">
            <a:xfrm flipH="1">
              <a:off x="3024" y="1827"/>
              <a:ext cx="179" cy="0"/>
            </a:xfrm>
            <a:prstGeom prst="line">
              <a:avLst/>
            </a:prstGeom>
            <a:noFill/>
            <a:ln w="9525">
              <a:solidFill>
                <a:srgbClr val="CC00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95" name="Text Box 31"/>
            <p:cNvSpPr txBox="1">
              <a:spLocks noChangeArrowheads="1"/>
            </p:cNvSpPr>
            <p:nvPr/>
          </p:nvSpPr>
          <p:spPr bwMode="auto">
            <a:xfrm>
              <a:off x="3445" y="1446"/>
              <a:ext cx="285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CC00CC"/>
                  </a:solidFill>
                </a:rPr>
                <a:t>F</a:t>
              </a:r>
              <a:r>
                <a:rPr lang="en-US" baseline="-25000">
                  <a:solidFill>
                    <a:srgbClr val="CC00CC"/>
                  </a:solidFill>
                </a:rPr>
                <a:t>1</a:t>
              </a:r>
            </a:p>
          </p:txBody>
        </p:sp>
        <p:sp>
          <p:nvSpPr>
            <p:cNvPr id="15396" name="Text Box 32"/>
            <p:cNvSpPr txBox="1">
              <a:spLocks noChangeArrowheads="1"/>
            </p:cNvSpPr>
            <p:nvPr/>
          </p:nvSpPr>
          <p:spPr bwMode="auto">
            <a:xfrm>
              <a:off x="3250" y="2202"/>
              <a:ext cx="285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CC00CC"/>
                  </a:solidFill>
                </a:rPr>
                <a:t>F</a:t>
              </a:r>
              <a:r>
                <a:rPr lang="en-US" baseline="-25000">
                  <a:solidFill>
                    <a:srgbClr val="CC00CC"/>
                  </a:solidFill>
                </a:rPr>
                <a:t>2</a:t>
              </a:r>
            </a:p>
          </p:txBody>
        </p:sp>
        <p:sp>
          <p:nvSpPr>
            <p:cNvPr id="15397" name="Text Box 33"/>
            <p:cNvSpPr txBox="1">
              <a:spLocks noChangeArrowheads="1"/>
            </p:cNvSpPr>
            <p:nvPr/>
          </p:nvSpPr>
          <p:spPr bwMode="auto">
            <a:xfrm>
              <a:off x="2802" y="1782"/>
              <a:ext cx="22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CC00CC"/>
                  </a:solidFill>
                </a:rPr>
                <a:t>F</a:t>
              </a:r>
              <a:r>
                <a:rPr lang="en-US" baseline="-25000">
                  <a:solidFill>
                    <a:srgbClr val="CC00CC"/>
                  </a:solidFill>
                </a:rPr>
                <a:t>3</a:t>
              </a:r>
            </a:p>
          </p:txBody>
        </p:sp>
      </p:grpSp>
      <p:sp>
        <p:nvSpPr>
          <p:cNvPr id="15382" name="Rectangle 36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83" name="Rectangle 3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84" name="Rectangle 4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4511675" y="2116137"/>
            <a:ext cx="3960813" cy="1666874"/>
            <a:chOff x="2842" y="1333"/>
            <a:chExt cx="2495" cy="1050"/>
          </a:xfrm>
        </p:grpSpPr>
        <p:graphicFrame>
          <p:nvGraphicFramePr>
            <p:cNvPr id="15365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87165711"/>
                </p:ext>
              </p:extLst>
            </p:nvPr>
          </p:nvGraphicFramePr>
          <p:xfrm>
            <a:off x="2842" y="1333"/>
            <a:ext cx="2495" cy="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2" name="Equation" r:id="rId3" imgW="1993900" imgH="317500" progId="Equation.3">
                    <p:embed/>
                  </p:oleObj>
                </mc:Choice>
                <mc:Fallback>
                  <p:oleObj name="Equation" r:id="rId3" imgW="1993900" imgH="3175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2" y="1333"/>
                          <a:ext cx="2495" cy="39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66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0931968"/>
                </p:ext>
              </p:extLst>
            </p:nvPr>
          </p:nvGraphicFramePr>
          <p:xfrm>
            <a:off x="2850" y="1681"/>
            <a:ext cx="1216" cy="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3" name="Equation" r:id="rId5" imgW="965200" imgH="292100" progId="Equation.3">
                    <p:embed/>
                  </p:oleObj>
                </mc:Choice>
                <mc:Fallback>
                  <p:oleObj name="Equation" r:id="rId5" imgW="965200" imgH="2921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0" y="1681"/>
                          <a:ext cx="1216" cy="3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6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1387166"/>
                </p:ext>
              </p:extLst>
            </p:nvPr>
          </p:nvGraphicFramePr>
          <p:xfrm>
            <a:off x="2850" y="2011"/>
            <a:ext cx="1216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4" name="Equation" r:id="rId7" imgW="965200" imgH="292100" progId="Equation.3">
                    <p:embed/>
                  </p:oleObj>
                </mc:Choice>
                <mc:Fallback>
                  <p:oleObj name="Equation" r:id="rId7" imgW="965200" imgH="2921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0" y="2011"/>
                          <a:ext cx="1216" cy="3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86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87" name="Rectangle 4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88" name="Rectangle 4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4284664" y="4773613"/>
            <a:ext cx="4129088" cy="1849437"/>
            <a:chOff x="2699" y="3007"/>
            <a:chExt cx="2601" cy="1165"/>
          </a:xfrm>
        </p:grpSpPr>
        <p:graphicFrame>
          <p:nvGraphicFramePr>
            <p:cNvPr id="15363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08889822"/>
                </p:ext>
              </p:extLst>
            </p:nvPr>
          </p:nvGraphicFramePr>
          <p:xfrm>
            <a:off x="2755" y="3007"/>
            <a:ext cx="2392" cy="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5" name="Equation" r:id="rId9" imgW="1892300" imgH="444500" progId="Equation.3">
                    <p:embed/>
                  </p:oleObj>
                </mc:Choice>
                <mc:Fallback>
                  <p:oleObj name="Equation" r:id="rId9" imgW="1892300" imgH="4445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5" y="3007"/>
                          <a:ext cx="2392" cy="5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64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41452755"/>
                </p:ext>
              </p:extLst>
            </p:nvPr>
          </p:nvGraphicFramePr>
          <p:xfrm>
            <a:off x="2699" y="3610"/>
            <a:ext cx="2601" cy="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6" name="Equation" r:id="rId11" imgW="2057400" imgH="444500" progId="Equation.3">
                    <p:embed/>
                  </p:oleObj>
                </mc:Choice>
                <mc:Fallback>
                  <p:oleObj name="Equation" r:id="rId11" imgW="2057400" imgH="4445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9" y="3610"/>
                          <a:ext cx="2601" cy="5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4297363" y="3848100"/>
            <a:ext cx="3998912" cy="892175"/>
            <a:chOff x="2707" y="2424"/>
            <a:chExt cx="2519" cy="562"/>
          </a:xfrm>
        </p:grpSpPr>
        <p:graphicFrame>
          <p:nvGraphicFramePr>
            <p:cNvPr id="15362" name="Object 2"/>
            <p:cNvGraphicFramePr>
              <a:graphicFrameLocks noChangeAspect="1"/>
            </p:cNvGraphicFramePr>
            <p:nvPr/>
          </p:nvGraphicFramePr>
          <p:xfrm>
            <a:off x="2707" y="2424"/>
            <a:ext cx="1187" cy="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7" name="Equation" r:id="rId13" imgW="939600" imgH="444240" progId="Equation.DSMT4">
                    <p:embed/>
                  </p:oleObj>
                </mc:Choice>
                <mc:Fallback>
                  <p:oleObj name="Equation" r:id="rId13" imgW="939600" imgH="44424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07" y="2424"/>
                          <a:ext cx="1187" cy="5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91" name="Text Box 50"/>
            <p:cNvSpPr txBox="1">
              <a:spLocks noChangeArrowheads="1"/>
            </p:cNvSpPr>
            <p:nvPr/>
          </p:nvSpPr>
          <p:spPr bwMode="auto">
            <a:xfrm>
              <a:off x="4074" y="2561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(angle is 45</a:t>
              </a:r>
              <a:r>
                <a:rPr lang="en-US" dirty="0">
                  <a:ea typeface="Times New Roman" charset="0"/>
                  <a:cs typeface="Times New Roman" charset="0"/>
                </a:rPr>
                <a:t>°)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Rectangle 2"/>
          <p:cNvSpPr>
            <a:spLocks noChangeArrowheads="1"/>
          </p:cNvSpPr>
          <p:nvPr/>
        </p:nvSpPr>
        <p:spPr bwMode="auto">
          <a:xfrm>
            <a:off x="685800" y="566738"/>
            <a:ext cx="7696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/>
              <a:t>Two charged balls hang from strings of length </a:t>
            </a:r>
            <a:r>
              <a:rPr lang="en-US" i="1" dirty="0"/>
              <a:t>L</a:t>
            </a:r>
            <a:r>
              <a:rPr lang="en-US" dirty="0"/>
              <a:t> from a common hanging point.  They have the same mass </a:t>
            </a:r>
            <a:r>
              <a:rPr lang="en-US" i="1" dirty="0" err="1"/>
              <a:t>m</a:t>
            </a:r>
            <a:r>
              <a:rPr lang="en-US" dirty="0"/>
              <a:t> and the same charge </a:t>
            </a:r>
            <a:r>
              <a:rPr lang="en-US" i="1" dirty="0" err="1"/>
              <a:t>q</a:t>
            </a:r>
            <a:r>
              <a:rPr lang="en-US" dirty="0"/>
              <a:t>.  How far apart are they (in equilibrium)?  Give the answer as an equation for </a:t>
            </a:r>
            <a:r>
              <a:rPr lang="en-US" i="1" dirty="0" err="1"/>
              <a:t>x</a:t>
            </a:r>
            <a:r>
              <a:rPr lang="en-US" dirty="0"/>
              <a:t>.</a:t>
            </a:r>
          </a:p>
          <a:p>
            <a:pPr eaLnBrk="0" hangingPunct="0"/>
            <a:r>
              <a:rPr lang="en-US" dirty="0"/>
              <a:t>(HINT: Use the small angle approximation                            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061200" y="3979863"/>
            <a:ext cx="1625600" cy="2192337"/>
            <a:chOff x="4448" y="2219"/>
            <a:chExt cx="1024" cy="1381"/>
          </a:xfrm>
        </p:grpSpPr>
        <p:sp>
          <p:nvSpPr>
            <p:cNvPr id="16413" name="Line 4"/>
            <p:cNvSpPr>
              <a:spLocks noChangeShapeType="1"/>
            </p:cNvSpPr>
            <p:nvPr/>
          </p:nvSpPr>
          <p:spPr bwMode="auto">
            <a:xfrm flipH="1" flipV="1">
              <a:off x="4448" y="2404"/>
              <a:ext cx="232" cy="59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4" name="Line 5"/>
            <p:cNvSpPr>
              <a:spLocks noChangeShapeType="1"/>
            </p:cNvSpPr>
            <p:nvPr/>
          </p:nvSpPr>
          <p:spPr bwMode="auto">
            <a:xfrm>
              <a:off x="4812" y="3065"/>
              <a:ext cx="4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5" name="Line 6"/>
            <p:cNvSpPr>
              <a:spLocks noChangeShapeType="1"/>
            </p:cNvSpPr>
            <p:nvPr/>
          </p:nvSpPr>
          <p:spPr bwMode="auto">
            <a:xfrm>
              <a:off x="4680" y="3214"/>
              <a:ext cx="0" cy="36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6" name="Text Box 7"/>
            <p:cNvSpPr txBox="1">
              <a:spLocks noChangeArrowheads="1"/>
            </p:cNvSpPr>
            <p:nvPr/>
          </p:nvSpPr>
          <p:spPr bwMode="auto">
            <a:xfrm>
              <a:off x="4546" y="2219"/>
              <a:ext cx="248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i="1">
                  <a:solidFill>
                    <a:srgbClr val="FF0000"/>
                  </a:solidFill>
                </a:rPr>
                <a:t>T</a:t>
              </a:r>
              <a:endParaRPr lang="en-US" i="1"/>
            </a:p>
          </p:txBody>
        </p:sp>
        <p:sp>
          <p:nvSpPr>
            <p:cNvPr id="16417" name="Text Box 8"/>
            <p:cNvSpPr txBox="1">
              <a:spLocks noChangeArrowheads="1"/>
            </p:cNvSpPr>
            <p:nvPr/>
          </p:nvSpPr>
          <p:spPr bwMode="auto">
            <a:xfrm>
              <a:off x="5224" y="2889"/>
              <a:ext cx="248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i="1">
                  <a:solidFill>
                    <a:srgbClr val="FF0000"/>
                  </a:solidFill>
                </a:rPr>
                <a:t>F</a:t>
              </a:r>
              <a:r>
                <a:rPr lang="en-US" i="1" baseline="-25000">
                  <a:solidFill>
                    <a:srgbClr val="FF0000"/>
                  </a:solidFill>
                </a:rPr>
                <a:t>E</a:t>
              </a:r>
              <a:endParaRPr lang="en-US" i="1"/>
            </a:p>
          </p:txBody>
        </p:sp>
        <p:sp>
          <p:nvSpPr>
            <p:cNvPr id="16418" name="Text Box 9"/>
            <p:cNvSpPr txBox="1">
              <a:spLocks noChangeArrowheads="1"/>
            </p:cNvSpPr>
            <p:nvPr/>
          </p:nvSpPr>
          <p:spPr bwMode="auto">
            <a:xfrm>
              <a:off x="4761" y="3352"/>
              <a:ext cx="248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 i="1">
                  <a:solidFill>
                    <a:srgbClr val="FF0000"/>
                  </a:solidFill>
                </a:rPr>
                <a:t>mg</a:t>
              </a:r>
              <a:endParaRPr lang="en-US" i="1"/>
            </a:p>
          </p:txBody>
        </p:sp>
      </p:grp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5695950" y="3119438"/>
            <a:ext cx="841375" cy="22304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5486400" y="5270500"/>
            <a:ext cx="341313" cy="341313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6396" name="Group 12"/>
          <p:cNvGrpSpPr>
            <a:grpSpLocks/>
          </p:cNvGrpSpPr>
          <p:nvPr/>
        </p:nvGrpSpPr>
        <p:grpSpPr bwMode="auto">
          <a:xfrm flipH="1">
            <a:off x="6562725" y="3119438"/>
            <a:ext cx="1038225" cy="2439987"/>
            <a:chOff x="9768" y="9600"/>
            <a:chExt cx="948" cy="2232"/>
          </a:xfrm>
        </p:grpSpPr>
        <p:sp>
          <p:nvSpPr>
            <p:cNvPr id="16411" name="Line 13"/>
            <p:cNvSpPr>
              <a:spLocks noChangeShapeType="1"/>
            </p:cNvSpPr>
            <p:nvPr/>
          </p:nvSpPr>
          <p:spPr bwMode="auto">
            <a:xfrm flipH="1">
              <a:off x="9948" y="9600"/>
              <a:ext cx="768" cy="20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2" name="Oval 14"/>
            <p:cNvSpPr>
              <a:spLocks noChangeArrowheads="1"/>
            </p:cNvSpPr>
            <p:nvPr/>
          </p:nvSpPr>
          <p:spPr bwMode="auto">
            <a:xfrm>
              <a:off x="9768" y="11520"/>
              <a:ext cx="312" cy="31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397" name="Line 15"/>
          <p:cNvSpPr>
            <a:spLocks noChangeShapeType="1"/>
          </p:cNvSpPr>
          <p:nvPr/>
        </p:nvSpPr>
        <p:spPr bwMode="auto">
          <a:xfrm>
            <a:off x="6562725" y="2895600"/>
            <a:ext cx="0" cy="31496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540500" y="3119438"/>
            <a:ext cx="661988" cy="795337"/>
            <a:chOff x="4120" y="1965"/>
            <a:chExt cx="417" cy="501"/>
          </a:xfrm>
        </p:grpSpPr>
        <p:sp>
          <p:nvSpPr>
            <p:cNvPr id="16409" name="Arc 17"/>
            <p:cNvSpPr>
              <a:spLocks/>
            </p:cNvSpPr>
            <p:nvPr/>
          </p:nvSpPr>
          <p:spPr bwMode="auto">
            <a:xfrm flipV="1">
              <a:off x="4120" y="1965"/>
              <a:ext cx="180" cy="462"/>
            </a:xfrm>
            <a:custGeom>
              <a:avLst/>
              <a:gdLst>
                <a:gd name="T0" fmla="*/ 0 w 8380"/>
                <a:gd name="T1" fmla="*/ 2 h 21600"/>
                <a:gd name="T2" fmla="*/ 180 w 8380"/>
                <a:gd name="T3" fmla="*/ 20 h 21600"/>
                <a:gd name="T4" fmla="*/ 47 w 8380"/>
                <a:gd name="T5" fmla="*/ 462 h 21600"/>
                <a:gd name="T6" fmla="*/ 0 60000 65536"/>
                <a:gd name="T7" fmla="*/ 0 60000 65536"/>
                <a:gd name="T8" fmla="*/ 0 60000 65536"/>
                <a:gd name="T9" fmla="*/ 0 w 8380"/>
                <a:gd name="T10" fmla="*/ 0 h 21600"/>
                <a:gd name="T11" fmla="*/ 8380 w 838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80" h="21600" fill="none" extrusionOk="0">
                  <a:moveTo>
                    <a:pt x="0" y="109"/>
                  </a:moveTo>
                  <a:cubicBezTo>
                    <a:pt x="720" y="36"/>
                    <a:pt x="1443" y="-1"/>
                    <a:pt x="2168" y="-1"/>
                  </a:cubicBezTo>
                  <a:cubicBezTo>
                    <a:pt x="4272" y="-1"/>
                    <a:pt x="6364" y="307"/>
                    <a:pt x="8380" y="912"/>
                  </a:cubicBezTo>
                </a:path>
                <a:path w="8380" h="21600" stroke="0" extrusionOk="0">
                  <a:moveTo>
                    <a:pt x="0" y="109"/>
                  </a:moveTo>
                  <a:cubicBezTo>
                    <a:pt x="720" y="36"/>
                    <a:pt x="1443" y="-1"/>
                    <a:pt x="2168" y="-1"/>
                  </a:cubicBezTo>
                  <a:cubicBezTo>
                    <a:pt x="4272" y="-1"/>
                    <a:pt x="6364" y="307"/>
                    <a:pt x="8380" y="912"/>
                  </a:cubicBezTo>
                  <a:lnTo>
                    <a:pt x="2168" y="21600"/>
                  </a:lnTo>
                  <a:close/>
                </a:path>
              </a:pathLst>
            </a:custGeom>
            <a:noFill/>
            <a:ln w="28575">
              <a:solidFill>
                <a:srgbClr val="3399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0" name="Text Box 18"/>
            <p:cNvSpPr txBox="1">
              <a:spLocks noChangeArrowheads="1"/>
            </p:cNvSpPr>
            <p:nvPr/>
          </p:nvSpPr>
          <p:spPr bwMode="auto">
            <a:xfrm>
              <a:off x="4289" y="2218"/>
              <a:ext cx="248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r>
                <a:rPr lang="en-US">
                  <a:solidFill>
                    <a:srgbClr val="339966"/>
                  </a:solidFill>
                </a:rPr>
                <a:t>θ</a:t>
              </a:r>
              <a:endParaRPr lang="en-US"/>
            </a:p>
          </p:txBody>
        </p:sp>
      </p:grpSp>
      <p:sp>
        <p:nvSpPr>
          <p:cNvPr id="16399" name="Line 19"/>
          <p:cNvSpPr>
            <a:spLocks noChangeShapeType="1"/>
          </p:cNvSpPr>
          <p:nvPr/>
        </p:nvSpPr>
        <p:spPr bwMode="auto">
          <a:xfrm>
            <a:off x="5867400" y="5297488"/>
            <a:ext cx="13382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0" name="Text Box 20"/>
          <p:cNvSpPr txBox="1">
            <a:spLocks noChangeArrowheads="1"/>
          </p:cNvSpPr>
          <p:nvPr/>
        </p:nvSpPr>
        <p:spPr bwMode="auto">
          <a:xfrm>
            <a:off x="6192838" y="5240338"/>
            <a:ext cx="3937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 i="1"/>
              <a:t>x</a:t>
            </a:r>
          </a:p>
        </p:txBody>
      </p:sp>
      <p:sp>
        <p:nvSpPr>
          <p:cNvPr id="16401" name="Text Box 21"/>
          <p:cNvSpPr txBox="1">
            <a:spLocks noChangeArrowheads="1"/>
          </p:cNvSpPr>
          <p:nvPr/>
        </p:nvSpPr>
        <p:spPr bwMode="auto">
          <a:xfrm>
            <a:off x="5791200" y="4102100"/>
            <a:ext cx="228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 i="1"/>
              <a:t>L</a:t>
            </a:r>
          </a:p>
        </p:txBody>
      </p:sp>
      <p:sp>
        <p:nvSpPr>
          <p:cNvPr id="16402" name="Rectangle 2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403" name="Rectangle 2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6096000" y="2133600"/>
          <a:ext cx="198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3" imgW="1981080" imgH="279360" progId="Equation.DSMT4">
                  <p:embed/>
                </p:oleObj>
              </mc:Choice>
              <mc:Fallback>
                <p:oleObj name="Equation" r:id="rId3" imgW="198108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133600"/>
                        <a:ext cx="1981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4" name="Rectangle 2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2286000" y="2895600"/>
            <a:ext cx="2317750" cy="2298700"/>
            <a:chOff x="1440" y="1824"/>
            <a:chExt cx="1460" cy="1448"/>
          </a:xfrm>
        </p:grpSpPr>
        <p:graphicFrame>
          <p:nvGraphicFramePr>
            <p:cNvPr id="16389" name="Object 5"/>
            <p:cNvGraphicFramePr>
              <a:graphicFrameLocks noChangeAspect="1"/>
            </p:cNvGraphicFramePr>
            <p:nvPr/>
          </p:nvGraphicFramePr>
          <p:xfrm>
            <a:off x="1440" y="1824"/>
            <a:ext cx="1460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07" name="Equation" r:id="rId5" imgW="2323800" imgH="736560" progId="Equation.DSMT4">
                    <p:embed/>
                  </p:oleObj>
                </mc:Choice>
                <mc:Fallback>
                  <p:oleObj name="Equation" r:id="rId5" imgW="2323800" imgH="73656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1824"/>
                          <a:ext cx="1460" cy="4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390" name="Object 6"/>
            <p:cNvGraphicFramePr>
              <a:graphicFrameLocks noChangeAspect="1"/>
            </p:cNvGraphicFramePr>
            <p:nvPr/>
          </p:nvGraphicFramePr>
          <p:xfrm>
            <a:off x="1440" y="2400"/>
            <a:ext cx="1025" cy="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08" name="Equation" r:id="rId7" imgW="1574640" imgH="342720" progId="Equation.DSMT4">
                    <p:embed/>
                  </p:oleObj>
                </mc:Choice>
                <mc:Fallback>
                  <p:oleObj name="Equation" r:id="rId7" imgW="1574640" imgH="34272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2400"/>
                          <a:ext cx="1025" cy="21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391" name="Object 7"/>
            <p:cNvGraphicFramePr>
              <a:graphicFrameLocks noChangeAspect="1"/>
            </p:cNvGraphicFramePr>
            <p:nvPr/>
          </p:nvGraphicFramePr>
          <p:xfrm>
            <a:off x="1444" y="2724"/>
            <a:ext cx="1020" cy="5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09" name="Equation" r:id="rId9" imgW="1612900" imgH="863600" progId="Equation.DSMT4">
                    <p:embed/>
                  </p:oleObj>
                </mc:Choice>
                <mc:Fallback>
                  <p:oleObj name="Equation" r:id="rId9" imgW="1612900" imgH="86360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4" y="2724"/>
                          <a:ext cx="1020" cy="5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406" name="Rectangle 30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407" name="Rectangle 3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1606550" y="4344988"/>
            <a:ext cx="1968500" cy="1985962"/>
            <a:chOff x="1012" y="2737"/>
            <a:chExt cx="1240" cy="1251"/>
          </a:xfrm>
        </p:grpSpPr>
        <p:graphicFrame>
          <p:nvGraphicFramePr>
            <p:cNvPr id="16387" name="Object 3"/>
            <p:cNvGraphicFramePr>
              <a:graphicFrameLocks noChangeAspect="1"/>
            </p:cNvGraphicFramePr>
            <p:nvPr/>
          </p:nvGraphicFramePr>
          <p:xfrm>
            <a:off x="1012" y="2737"/>
            <a:ext cx="415" cy="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10" name="Equation" r:id="rId11" imgW="660400" imgH="787400" progId="Equation.DSMT4">
                    <p:embed/>
                  </p:oleObj>
                </mc:Choice>
                <mc:Fallback>
                  <p:oleObj name="Equation" r:id="rId11" imgW="660400" imgH="78740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2" y="2737"/>
                          <a:ext cx="415" cy="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388" name="Object 4"/>
            <p:cNvGraphicFramePr>
              <a:graphicFrameLocks noChangeAspect="1"/>
            </p:cNvGraphicFramePr>
            <p:nvPr/>
          </p:nvGraphicFramePr>
          <p:xfrm>
            <a:off x="1296" y="3408"/>
            <a:ext cx="956" cy="5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11" name="Equation" r:id="rId13" imgW="1523880" imgH="914400" progId="Equation.DSMT4">
                    <p:embed/>
                  </p:oleObj>
                </mc:Choice>
                <mc:Fallback>
                  <p:oleObj name="Equation" r:id="rId13" imgW="1523880" imgH="91440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3408"/>
                          <a:ext cx="956" cy="5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198</Words>
  <Application>Microsoft Macintosh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Default Design</vt:lpstr>
      <vt:lpstr>Equation</vt:lpstr>
      <vt:lpstr>Microsoft Equation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James McLean</cp:lastModifiedBy>
  <cp:revision>17</cp:revision>
  <dcterms:created xsi:type="dcterms:W3CDTF">2011-02-14T04:48:08Z</dcterms:created>
  <dcterms:modified xsi:type="dcterms:W3CDTF">2015-02-16T16:48:42Z</dcterms:modified>
</cp:coreProperties>
</file>