
<file path=[Content_Types].xml><?xml version="1.0" encoding="utf-8"?>
<Types xmlns="http://schemas.openxmlformats.org/package/2006/content-types">
  <Override PartName="/ppt/embeddings/oleObject5.bin" ContentType="application/vnd.openxmlformats-officedocument.oleObject"/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embeddings/oleObject3.bin" ContentType="application/vnd.openxmlformats-officedocument.oleObject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Default Extension="pict" ContentType="image/pi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embeddings/oleObject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embeddings/oleObject4.bin" ContentType="application/vnd.openxmlformats-officedocument.oleObject"/>
  <Default Extension="bin" ContentType="application/vnd.openxmlformats-officedocument.presentationml.printerSettings"/>
  <Override PartName="/ppt/embeddings/oleObject2.bin" ContentType="application/vnd.openxmlformats-officedocument.oleObjec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7.bin" ContentType="application/vnd.openxmlformats-officedocument.oleObject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sldIdLst>
    <p:sldId id="263" r:id="rId2"/>
    <p:sldId id="262" r:id="rId3"/>
    <p:sldId id="264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  <p:clrMru>
    <a:srgbClr val="170BFF"/>
    <a:srgbClr val="FF0B0B"/>
    <a:srgbClr val="333399"/>
    <a:srgbClr val="A50021"/>
    <a:srgbClr val="CC00CC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-392" y="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Relationship Id="rId3" Type="http://schemas.openxmlformats.org/officeDocument/2006/relationships/image" Target="../media/image3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Relationship Id="rId2" Type="http://schemas.openxmlformats.org/officeDocument/2006/relationships/image" Target="../media/image5.pict"/><Relationship Id="rId3" Type="http://schemas.openxmlformats.org/officeDocument/2006/relationships/image" Target="../media/image6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08DBCA-2CCF-9B4B-8D3F-154F276B0D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7E414-C487-A24C-B275-9B7771785F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34C23E-A5D6-FF4B-A5E0-7A98DF3733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E83CBF-8450-DF4B-B77D-934AE55B78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FADAC2-46FB-BD4A-A773-D1CE47FA9B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612BF-7F72-214F-BE38-B27CEECA17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31EF6-D777-E544-BE8E-A32BA888A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348C9E-5DDE-3748-A84E-5B7F159C9A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AD64F3-9524-8147-896E-B829798FAB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AC2F99-4546-BF43-BAD8-C630203EE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E2B1AB-BAD9-4441-8BDC-B49FDCEF7D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D672B543-D3AC-6C4E-BC37-BC0D07E3AED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oleObject" Target="../embeddings/oleObject5.bin"/><Relationship Id="rId5" Type="http://schemas.openxmlformats.org/officeDocument/2006/relationships/oleObject" Target="../embeddings/oleObject6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Line 2"/>
          <p:cNvSpPr>
            <a:spLocks noChangeShapeType="1"/>
          </p:cNvSpPr>
          <p:nvPr/>
        </p:nvSpPr>
        <p:spPr bwMode="auto">
          <a:xfrm>
            <a:off x="1189038" y="4097338"/>
            <a:ext cx="860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8" name="Line 3"/>
          <p:cNvSpPr>
            <a:spLocks noChangeShapeType="1"/>
          </p:cNvSpPr>
          <p:nvPr/>
        </p:nvSpPr>
        <p:spPr bwMode="auto">
          <a:xfrm>
            <a:off x="2555875" y="3763963"/>
            <a:ext cx="1257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9" name="Line 4"/>
          <p:cNvSpPr>
            <a:spLocks noChangeShapeType="1"/>
          </p:cNvSpPr>
          <p:nvPr/>
        </p:nvSpPr>
        <p:spPr bwMode="auto">
          <a:xfrm>
            <a:off x="2565400" y="4333875"/>
            <a:ext cx="1247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520700" y="3513138"/>
            <a:ext cx="191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</a:t>
            </a:r>
            <a:r>
              <a:rPr lang="en-US" baseline="30000"/>
              <a:t>-</a:t>
            </a:r>
            <a:r>
              <a:rPr lang="en-US"/>
              <a:t>, </a:t>
            </a:r>
            <a:r>
              <a:rPr lang="en-US" i="1"/>
              <a:t>K</a:t>
            </a:r>
            <a:r>
              <a:rPr lang="en-US"/>
              <a:t>=2x10</a:t>
            </a:r>
            <a:r>
              <a:rPr lang="en-US" baseline="30000"/>
              <a:t>-14</a:t>
            </a:r>
            <a:r>
              <a:rPr lang="en-US"/>
              <a:t>J</a:t>
            </a:r>
            <a:endParaRPr lang="en-US" baseline="30000"/>
          </a:p>
        </p:txBody>
      </p:sp>
      <p:sp>
        <p:nvSpPr>
          <p:cNvPr id="13321" name="Line 6"/>
          <p:cNvSpPr>
            <a:spLocks noChangeShapeType="1"/>
          </p:cNvSpPr>
          <p:nvPr/>
        </p:nvSpPr>
        <p:spPr bwMode="auto">
          <a:xfrm>
            <a:off x="7407275" y="1311275"/>
            <a:ext cx="0" cy="3846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2" name="Text Box 7"/>
          <p:cNvSpPr txBox="1">
            <a:spLocks noChangeArrowheads="1"/>
          </p:cNvSpPr>
          <p:nvPr/>
        </p:nvSpPr>
        <p:spPr bwMode="auto">
          <a:xfrm rot="-5400000">
            <a:off x="6603206" y="2570957"/>
            <a:ext cx="2173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phosphor screen</a:t>
            </a:r>
          </a:p>
        </p:txBody>
      </p:sp>
      <p:sp>
        <p:nvSpPr>
          <p:cNvPr id="13323" name="Freeform 8"/>
          <p:cNvSpPr>
            <a:spLocks/>
          </p:cNvSpPr>
          <p:nvPr/>
        </p:nvSpPr>
        <p:spPr bwMode="auto">
          <a:xfrm>
            <a:off x="1801813" y="2441575"/>
            <a:ext cx="5605462" cy="1647825"/>
          </a:xfrm>
          <a:custGeom>
            <a:avLst/>
            <a:gdLst>
              <a:gd name="T0" fmla="*/ 323850 w 3531"/>
              <a:gd name="T1" fmla="*/ 1644650 h 1038"/>
              <a:gd name="T2" fmla="*/ 762000 w 3531"/>
              <a:gd name="T3" fmla="*/ 1647825 h 1038"/>
              <a:gd name="T4" fmla="*/ 2087562 w 3531"/>
              <a:gd name="T5" fmla="*/ 1504950 h 1038"/>
              <a:gd name="T6" fmla="*/ 5605462 w 3531"/>
              <a:gd name="T7" fmla="*/ 0 h 1038"/>
              <a:gd name="T8" fmla="*/ 0 60000 65536"/>
              <a:gd name="T9" fmla="*/ 0 60000 65536"/>
              <a:gd name="T10" fmla="*/ 0 60000 65536"/>
              <a:gd name="T11" fmla="*/ 0 60000 65536"/>
              <a:gd name="T12" fmla="*/ 0 w 3531"/>
              <a:gd name="T13" fmla="*/ 0 h 1038"/>
              <a:gd name="T14" fmla="*/ 3531 w 3531"/>
              <a:gd name="T15" fmla="*/ 1038 h 10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31" h="1038">
                <a:moveTo>
                  <a:pt x="204" y="1036"/>
                </a:moveTo>
                <a:cubicBezTo>
                  <a:pt x="250" y="1036"/>
                  <a:pt x="0" y="1038"/>
                  <a:pt x="480" y="1038"/>
                </a:cubicBezTo>
                <a:cubicBezTo>
                  <a:pt x="960" y="1038"/>
                  <a:pt x="1113" y="1005"/>
                  <a:pt x="1315" y="948"/>
                </a:cubicBezTo>
                <a:cubicBezTo>
                  <a:pt x="1517" y="891"/>
                  <a:pt x="3069" y="197"/>
                  <a:pt x="353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4" name="Line 9"/>
          <p:cNvSpPr>
            <a:spLocks noChangeShapeType="1"/>
          </p:cNvSpPr>
          <p:nvPr/>
        </p:nvSpPr>
        <p:spPr bwMode="auto">
          <a:xfrm>
            <a:off x="2555875" y="4092575"/>
            <a:ext cx="57785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5" name="Line 10"/>
          <p:cNvSpPr>
            <a:spLocks noChangeShapeType="1"/>
          </p:cNvSpPr>
          <p:nvPr/>
        </p:nvSpPr>
        <p:spPr bwMode="auto">
          <a:xfrm>
            <a:off x="3811588" y="3959225"/>
            <a:ext cx="45227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8193088" y="3786188"/>
            <a:ext cx="46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y</a:t>
            </a:r>
            <a:r>
              <a:rPr lang="en-US" baseline="-25000"/>
              <a:t>1</a:t>
            </a:r>
          </a:p>
        </p:txBody>
      </p:sp>
      <p:sp>
        <p:nvSpPr>
          <p:cNvPr id="13327" name="Line 16"/>
          <p:cNvSpPr>
            <a:spLocks noChangeShapeType="1"/>
          </p:cNvSpPr>
          <p:nvPr/>
        </p:nvSpPr>
        <p:spPr bwMode="auto">
          <a:xfrm>
            <a:off x="2543175" y="4603750"/>
            <a:ext cx="1279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3060700" y="46291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L</a:t>
            </a:r>
          </a:p>
        </p:txBody>
      </p:sp>
      <p:sp>
        <p:nvSpPr>
          <p:cNvPr id="13329" name="Text Box 18"/>
          <p:cNvSpPr txBox="1">
            <a:spLocks noChangeArrowheads="1"/>
          </p:cNvSpPr>
          <p:nvPr/>
        </p:nvSpPr>
        <p:spPr bwMode="auto">
          <a:xfrm>
            <a:off x="2573338" y="3535363"/>
            <a:ext cx="1241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+  +  +  +  +  +  +</a:t>
            </a:r>
          </a:p>
        </p:txBody>
      </p:sp>
      <p:sp>
        <p:nvSpPr>
          <p:cNvPr id="13330" name="Text Box 19"/>
          <p:cNvSpPr txBox="1">
            <a:spLocks noChangeArrowheads="1"/>
          </p:cNvSpPr>
          <p:nvPr/>
        </p:nvSpPr>
        <p:spPr bwMode="auto">
          <a:xfrm>
            <a:off x="2573338" y="4291013"/>
            <a:ext cx="11747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–  –  –  –  –  –  –</a:t>
            </a:r>
          </a:p>
        </p:txBody>
      </p:sp>
      <p:sp>
        <p:nvSpPr>
          <p:cNvPr id="13331" name="Text Box 20"/>
          <p:cNvSpPr txBox="1">
            <a:spLocks noChangeArrowheads="1"/>
          </p:cNvSpPr>
          <p:nvPr/>
        </p:nvSpPr>
        <p:spPr bwMode="auto">
          <a:xfrm>
            <a:off x="3048000" y="274002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E</a:t>
            </a:r>
          </a:p>
        </p:txBody>
      </p:sp>
      <p:sp>
        <p:nvSpPr>
          <p:cNvPr id="13332" name="Freeform 21"/>
          <p:cNvSpPr>
            <a:spLocks/>
          </p:cNvSpPr>
          <p:nvPr/>
        </p:nvSpPr>
        <p:spPr bwMode="auto">
          <a:xfrm>
            <a:off x="3348038" y="3092450"/>
            <a:ext cx="161925" cy="804863"/>
          </a:xfrm>
          <a:custGeom>
            <a:avLst/>
            <a:gdLst>
              <a:gd name="T0" fmla="*/ 0 w 102"/>
              <a:gd name="T1" fmla="*/ 0 h 507"/>
              <a:gd name="T2" fmla="*/ 158750 w 102"/>
              <a:gd name="T3" fmla="*/ 390525 h 507"/>
              <a:gd name="T4" fmla="*/ 23813 w 102"/>
              <a:gd name="T5" fmla="*/ 804863 h 507"/>
              <a:gd name="T6" fmla="*/ 0 60000 65536"/>
              <a:gd name="T7" fmla="*/ 0 60000 65536"/>
              <a:gd name="T8" fmla="*/ 0 60000 65536"/>
              <a:gd name="T9" fmla="*/ 0 w 102"/>
              <a:gd name="T10" fmla="*/ 0 h 507"/>
              <a:gd name="T11" fmla="*/ 102 w 102"/>
              <a:gd name="T12" fmla="*/ 507 h 5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507">
                <a:moveTo>
                  <a:pt x="0" y="0"/>
                </a:moveTo>
                <a:cubicBezTo>
                  <a:pt x="49" y="81"/>
                  <a:pt x="98" y="162"/>
                  <a:pt x="100" y="246"/>
                </a:cubicBezTo>
                <a:cubicBezTo>
                  <a:pt x="102" y="330"/>
                  <a:pt x="29" y="464"/>
                  <a:pt x="15" y="50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33" name="Text Box 24"/>
          <p:cNvSpPr txBox="1">
            <a:spLocks noChangeArrowheads="1"/>
          </p:cNvSpPr>
          <p:nvPr/>
        </p:nvSpPr>
        <p:spPr bwMode="auto">
          <a:xfrm>
            <a:off x="1373188" y="417513"/>
            <a:ext cx="61102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/>
              <a:t>Electrostatic Deflection of Electrons</a:t>
            </a:r>
          </a:p>
          <a:p>
            <a:pPr algn="ctr"/>
            <a:r>
              <a:rPr lang="en-US" sz="3200"/>
              <a:t>in an Oscilloscope Screen</a:t>
            </a:r>
          </a:p>
        </p:txBody>
      </p:sp>
      <p:sp>
        <p:nvSpPr>
          <p:cNvPr id="13334" name="Text Box 25"/>
          <p:cNvSpPr txBox="1">
            <a:spLocks noChangeArrowheads="1"/>
          </p:cNvSpPr>
          <p:nvPr/>
        </p:nvSpPr>
        <p:spPr bwMode="auto">
          <a:xfrm>
            <a:off x="655638" y="1497013"/>
            <a:ext cx="61515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Express the deflection </a:t>
            </a:r>
            <a:r>
              <a:rPr lang="en-US" i="1"/>
              <a:t>y</a:t>
            </a:r>
            <a:r>
              <a:rPr lang="en-US" baseline="-25000"/>
              <a:t>1</a:t>
            </a:r>
            <a:r>
              <a:rPr lang="en-US"/>
              <a:t> in terms of </a:t>
            </a:r>
            <a:r>
              <a:rPr lang="en-US" i="1"/>
              <a:t>K</a:t>
            </a:r>
            <a:r>
              <a:rPr lang="en-US"/>
              <a:t>, </a:t>
            </a:r>
            <a:r>
              <a:rPr lang="en-US" i="1"/>
              <a:t>E</a:t>
            </a:r>
            <a:r>
              <a:rPr lang="en-US"/>
              <a:t>, and </a:t>
            </a:r>
            <a:r>
              <a:rPr lang="en-US" i="1"/>
              <a:t>L</a:t>
            </a:r>
            <a:r>
              <a:rPr lang="en-US"/>
              <a:t>.</a:t>
            </a:r>
          </a:p>
          <a:p>
            <a:r>
              <a:rPr lang="en-US" sz="2000"/>
              <a:t>Hint: First assume electron’s initial velocity is </a:t>
            </a:r>
            <a:r>
              <a:rPr lang="en-US" sz="2000" i="1"/>
              <a:t>v</a:t>
            </a:r>
            <a:r>
              <a:rPr lang="en-US" sz="2000" baseline="-25000"/>
              <a:t>0</a:t>
            </a:r>
            <a:r>
              <a:rPr lang="en-US" sz="2000"/>
              <a:t>,</a:t>
            </a:r>
            <a:br>
              <a:rPr lang="en-US" sz="2000"/>
            </a:br>
            <a:r>
              <a:rPr lang="en-US" sz="2000"/>
              <a:t>   then substitute for </a:t>
            </a:r>
            <a:r>
              <a:rPr lang="en-US" sz="2000" i="1"/>
              <a:t>K</a:t>
            </a:r>
            <a:r>
              <a:rPr lang="en-US" sz="2000"/>
              <a:t> at the end.</a:t>
            </a:r>
          </a:p>
        </p:txBody>
      </p:sp>
      <p:sp>
        <p:nvSpPr>
          <p:cNvPr id="13335" name="Rectangle 2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336" name="Rectangle 2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36" name="Object 2"/>
          <p:cNvGraphicFramePr>
            <a:graphicFrameLocks noChangeAspect="1"/>
          </p:cNvGraphicFramePr>
          <p:nvPr/>
        </p:nvGraphicFramePr>
        <p:xfrm>
          <a:off x="417513" y="5772150"/>
          <a:ext cx="2332037" cy="939800"/>
        </p:xfrm>
        <a:graphic>
          <a:graphicData uri="http://schemas.openxmlformats.org/presentationml/2006/ole">
            <p:oleObj spid="_x0000_s13314" name="Equation" r:id="rId3" imgW="1168400" imgH="469900" progId="Equation.DSMT4">
              <p:embed/>
            </p:oleObj>
          </a:graphicData>
        </a:graphic>
      </p:graphicFrame>
      <p:graphicFrame>
        <p:nvGraphicFramePr>
          <p:cNvPr id="17439" name="Object 3"/>
          <p:cNvGraphicFramePr>
            <a:graphicFrameLocks noChangeAspect="1"/>
          </p:cNvGraphicFramePr>
          <p:nvPr/>
        </p:nvGraphicFramePr>
        <p:xfrm>
          <a:off x="3709988" y="5759450"/>
          <a:ext cx="4714875" cy="965200"/>
        </p:xfrm>
        <a:graphic>
          <a:graphicData uri="http://schemas.openxmlformats.org/presentationml/2006/ole">
            <p:oleObj spid="_x0000_s13315" name="Equation" r:id="rId4" imgW="2362200" imgH="482600" progId="Equation.DSMT4">
              <p:embed/>
            </p:oleObj>
          </a:graphicData>
        </a:graphic>
      </p:graphicFrame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84175" y="4965700"/>
            <a:ext cx="6145213" cy="839788"/>
            <a:chOff x="383661" y="4965590"/>
            <a:chExt cx="6145110" cy="839788"/>
          </a:xfrm>
        </p:grpSpPr>
        <p:graphicFrame>
          <p:nvGraphicFramePr>
            <p:cNvPr id="13316" name="Object 4"/>
            <p:cNvGraphicFramePr>
              <a:graphicFrameLocks noChangeAspect="1"/>
            </p:cNvGraphicFramePr>
            <p:nvPr/>
          </p:nvGraphicFramePr>
          <p:xfrm>
            <a:off x="4722196" y="4965590"/>
            <a:ext cx="1806575" cy="839788"/>
          </p:xfrm>
          <a:graphic>
            <a:graphicData uri="http://schemas.openxmlformats.org/presentationml/2006/ole">
              <p:oleObj spid="_x0000_s13316" name="Equation" r:id="rId5" imgW="901700" imgH="419100" progId="Equation.DSMT4">
                <p:embed/>
              </p:oleObj>
            </a:graphicData>
          </a:graphic>
        </p:graphicFrame>
        <p:sp>
          <p:nvSpPr>
            <p:cNvPr id="13338" name="TextBox 27"/>
            <p:cNvSpPr txBox="1">
              <a:spLocks noChangeArrowheads="1"/>
            </p:cNvSpPr>
            <p:nvPr/>
          </p:nvSpPr>
          <p:spPr bwMode="auto">
            <a:xfrm>
              <a:off x="383661" y="5129022"/>
              <a:ext cx="41953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170BFF"/>
                  </a:solidFill>
                </a:rPr>
                <a:t>Spends </a:t>
              </a:r>
              <a:r>
                <a:rPr lang="en-US" i="1">
                  <a:solidFill>
                    <a:srgbClr val="170BFF"/>
                  </a:solidFill>
                </a:rPr>
                <a:t>t</a:t>
              </a:r>
              <a:r>
                <a:rPr lang="en-US" i="1" baseline="-25000">
                  <a:solidFill>
                    <a:srgbClr val="170BFF"/>
                  </a:solidFill>
                </a:rPr>
                <a:t>p</a:t>
              </a:r>
              <a:r>
                <a:rPr lang="en-US">
                  <a:solidFill>
                    <a:srgbClr val="170BFF"/>
                  </a:solidFill>
                </a:rPr>
                <a:t> in plates, during which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4"/>
          <p:cNvSpPr>
            <a:spLocks noChangeShapeType="1"/>
          </p:cNvSpPr>
          <p:nvPr/>
        </p:nvSpPr>
        <p:spPr bwMode="auto">
          <a:xfrm>
            <a:off x="1373188" y="4054475"/>
            <a:ext cx="860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2" name="Line 5"/>
          <p:cNvSpPr>
            <a:spLocks noChangeShapeType="1"/>
          </p:cNvSpPr>
          <p:nvPr/>
        </p:nvSpPr>
        <p:spPr bwMode="auto">
          <a:xfrm>
            <a:off x="2740025" y="3721100"/>
            <a:ext cx="1257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3" name="Line 6"/>
          <p:cNvSpPr>
            <a:spLocks noChangeShapeType="1"/>
          </p:cNvSpPr>
          <p:nvPr/>
        </p:nvSpPr>
        <p:spPr bwMode="auto">
          <a:xfrm>
            <a:off x="2749550" y="4291013"/>
            <a:ext cx="1247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704850" y="3470275"/>
            <a:ext cx="191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</a:t>
            </a:r>
            <a:r>
              <a:rPr lang="en-US" baseline="30000"/>
              <a:t>-</a:t>
            </a:r>
            <a:r>
              <a:rPr lang="en-US"/>
              <a:t>, </a:t>
            </a:r>
            <a:r>
              <a:rPr lang="en-US" i="1"/>
              <a:t>K</a:t>
            </a:r>
            <a:r>
              <a:rPr lang="en-US"/>
              <a:t>=2x10</a:t>
            </a:r>
            <a:r>
              <a:rPr lang="en-US" baseline="30000"/>
              <a:t>-14</a:t>
            </a:r>
            <a:r>
              <a:rPr lang="en-US"/>
              <a:t>J</a:t>
            </a:r>
            <a:endParaRPr lang="en-US" baseline="30000"/>
          </a:p>
        </p:txBody>
      </p:sp>
      <p:sp>
        <p:nvSpPr>
          <p:cNvPr id="14345" name="Line 8"/>
          <p:cNvSpPr>
            <a:spLocks noChangeShapeType="1"/>
          </p:cNvSpPr>
          <p:nvPr/>
        </p:nvSpPr>
        <p:spPr bwMode="auto">
          <a:xfrm>
            <a:off x="7591425" y="1268413"/>
            <a:ext cx="0" cy="436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6" name="Text Box 9"/>
          <p:cNvSpPr txBox="1">
            <a:spLocks noChangeArrowheads="1"/>
          </p:cNvSpPr>
          <p:nvPr/>
        </p:nvSpPr>
        <p:spPr bwMode="auto">
          <a:xfrm rot="-5400000">
            <a:off x="6207919" y="4299744"/>
            <a:ext cx="2173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phosphor screen</a:t>
            </a:r>
          </a:p>
        </p:txBody>
      </p:sp>
      <p:sp>
        <p:nvSpPr>
          <p:cNvPr id="14347" name="Freeform 10"/>
          <p:cNvSpPr>
            <a:spLocks/>
          </p:cNvSpPr>
          <p:nvPr/>
        </p:nvSpPr>
        <p:spPr bwMode="auto">
          <a:xfrm>
            <a:off x="1985963" y="2398713"/>
            <a:ext cx="5605462" cy="1647825"/>
          </a:xfrm>
          <a:custGeom>
            <a:avLst/>
            <a:gdLst>
              <a:gd name="T0" fmla="*/ 323850 w 3531"/>
              <a:gd name="T1" fmla="*/ 1644650 h 1038"/>
              <a:gd name="T2" fmla="*/ 762000 w 3531"/>
              <a:gd name="T3" fmla="*/ 1647825 h 1038"/>
              <a:gd name="T4" fmla="*/ 2087562 w 3531"/>
              <a:gd name="T5" fmla="*/ 1504950 h 1038"/>
              <a:gd name="T6" fmla="*/ 5605462 w 3531"/>
              <a:gd name="T7" fmla="*/ 0 h 1038"/>
              <a:gd name="T8" fmla="*/ 0 60000 65536"/>
              <a:gd name="T9" fmla="*/ 0 60000 65536"/>
              <a:gd name="T10" fmla="*/ 0 60000 65536"/>
              <a:gd name="T11" fmla="*/ 0 60000 65536"/>
              <a:gd name="T12" fmla="*/ 0 w 3531"/>
              <a:gd name="T13" fmla="*/ 0 h 1038"/>
              <a:gd name="T14" fmla="*/ 3531 w 3531"/>
              <a:gd name="T15" fmla="*/ 1038 h 10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31" h="1038">
                <a:moveTo>
                  <a:pt x="204" y="1036"/>
                </a:moveTo>
                <a:cubicBezTo>
                  <a:pt x="250" y="1036"/>
                  <a:pt x="0" y="1038"/>
                  <a:pt x="480" y="1038"/>
                </a:cubicBezTo>
                <a:cubicBezTo>
                  <a:pt x="960" y="1038"/>
                  <a:pt x="1113" y="1005"/>
                  <a:pt x="1315" y="948"/>
                </a:cubicBezTo>
                <a:cubicBezTo>
                  <a:pt x="1517" y="891"/>
                  <a:pt x="3069" y="197"/>
                  <a:pt x="353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8" name="Line 11"/>
          <p:cNvSpPr>
            <a:spLocks noChangeShapeType="1"/>
          </p:cNvSpPr>
          <p:nvPr/>
        </p:nvSpPr>
        <p:spPr bwMode="auto">
          <a:xfrm>
            <a:off x="2740025" y="4049713"/>
            <a:ext cx="57785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9" name="Line 12"/>
          <p:cNvSpPr>
            <a:spLocks noChangeShapeType="1"/>
          </p:cNvSpPr>
          <p:nvPr/>
        </p:nvSpPr>
        <p:spPr bwMode="auto">
          <a:xfrm>
            <a:off x="3995738" y="3916363"/>
            <a:ext cx="45227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V="1">
            <a:off x="8177213" y="2403475"/>
            <a:ext cx="11112" cy="149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51" name="Text Box 16"/>
          <p:cNvSpPr txBox="1">
            <a:spLocks noChangeArrowheads="1"/>
          </p:cNvSpPr>
          <p:nvPr/>
        </p:nvSpPr>
        <p:spPr bwMode="auto">
          <a:xfrm>
            <a:off x="8231188" y="2941638"/>
            <a:ext cx="46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y</a:t>
            </a:r>
            <a:r>
              <a:rPr lang="en-US" baseline="-25000"/>
              <a:t>2</a:t>
            </a:r>
          </a:p>
        </p:txBody>
      </p:sp>
      <p:sp>
        <p:nvSpPr>
          <p:cNvPr id="14352" name="Line 18"/>
          <p:cNvSpPr>
            <a:spLocks noChangeShapeType="1"/>
          </p:cNvSpPr>
          <p:nvPr/>
        </p:nvSpPr>
        <p:spPr bwMode="auto">
          <a:xfrm>
            <a:off x="2727325" y="4560888"/>
            <a:ext cx="1279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53" name="Text Box 19"/>
          <p:cNvSpPr txBox="1">
            <a:spLocks noChangeArrowheads="1"/>
          </p:cNvSpPr>
          <p:nvPr/>
        </p:nvSpPr>
        <p:spPr bwMode="auto">
          <a:xfrm>
            <a:off x="3244850" y="458628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L</a:t>
            </a:r>
          </a:p>
        </p:txBody>
      </p:sp>
      <p:sp>
        <p:nvSpPr>
          <p:cNvPr id="14354" name="Text Box 20"/>
          <p:cNvSpPr txBox="1">
            <a:spLocks noChangeArrowheads="1"/>
          </p:cNvSpPr>
          <p:nvPr/>
        </p:nvSpPr>
        <p:spPr bwMode="auto">
          <a:xfrm>
            <a:off x="2757488" y="3492500"/>
            <a:ext cx="1241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+  +  +  +  +  +  +</a:t>
            </a:r>
          </a:p>
        </p:txBody>
      </p:sp>
      <p:sp>
        <p:nvSpPr>
          <p:cNvPr id="14355" name="Text Box 21"/>
          <p:cNvSpPr txBox="1">
            <a:spLocks noChangeArrowheads="1"/>
          </p:cNvSpPr>
          <p:nvPr/>
        </p:nvSpPr>
        <p:spPr bwMode="auto">
          <a:xfrm>
            <a:off x="2757488" y="4248150"/>
            <a:ext cx="1174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–  –  –  –  –  –  –</a:t>
            </a:r>
          </a:p>
        </p:txBody>
      </p:sp>
      <p:sp>
        <p:nvSpPr>
          <p:cNvPr id="14356" name="Text Box 22"/>
          <p:cNvSpPr txBox="1">
            <a:spLocks noChangeArrowheads="1"/>
          </p:cNvSpPr>
          <p:nvPr/>
        </p:nvSpPr>
        <p:spPr bwMode="auto">
          <a:xfrm>
            <a:off x="3232150" y="2697163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E</a:t>
            </a:r>
          </a:p>
        </p:txBody>
      </p:sp>
      <p:sp>
        <p:nvSpPr>
          <p:cNvPr id="14357" name="Freeform 23"/>
          <p:cNvSpPr>
            <a:spLocks/>
          </p:cNvSpPr>
          <p:nvPr/>
        </p:nvSpPr>
        <p:spPr bwMode="auto">
          <a:xfrm>
            <a:off x="3532188" y="3049588"/>
            <a:ext cx="161925" cy="804862"/>
          </a:xfrm>
          <a:custGeom>
            <a:avLst/>
            <a:gdLst>
              <a:gd name="T0" fmla="*/ 0 w 102"/>
              <a:gd name="T1" fmla="*/ 0 h 507"/>
              <a:gd name="T2" fmla="*/ 158750 w 102"/>
              <a:gd name="T3" fmla="*/ 390525 h 507"/>
              <a:gd name="T4" fmla="*/ 23813 w 102"/>
              <a:gd name="T5" fmla="*/ 804862 h 507"/>
              <a:gd name="T6" fmla="*/ 0 60000 65536"/>
              <a:gd name="T7" fmla="*/ 0 60000 65536"/>
              <a:gd name="T8" fmla="*/ 0 60000 65536"/>
              <a:gd name="T9" fmla="*/ 0 w 102"/>
              <a:gd name="T10" fmla="*/ 0 h 507"/>
              <a:gd name="T11" fmla="*/ 102 w 102"/>
              <a:gd name="T12" fmla="*/ 507 h 5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507">
                <a:moveTo>
                  <a:pt x="0" y="0"/>
                </a:moveTo>
                <a:cubicBezTo>
                  <a:pt x="49" y="81"/>
                  <a:pt x="98" y="162"/>
                  <a:pt x="100" y="246"/>
                </a:cubicBezTo>
                <a:cubicBezTo>
                  <a:pt x="102" y="330"/>
                  <a:pt x="29" y="464"/>
                  <a:pt x="15" y="50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58" name="Line 24"/>
          <p:cNvSpPr>
            <a:spLocks noChangeShapeType="1"/>
          </p:cNvSpPr>
          <p:nvPr/>
        </p:nvSpPr>
        <p:spPr bwMode="auto">
          <a:xfrm>
            <a:off x="3995738" y="4476750"/>
            <a:ext cx="3584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59" name="Text Box 25"/>
          <p:cNvSpPr txBox="1">
            <a:spLocks noChangeArrowheads="1"/>
          </p:cNvSpPr>
          <p:nvPr/>
        </p:nvSpPr>
        <p:spPr bwMode="auto">
          <a:xfrm>
            <a:off x="5513388" y="44878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d</a:t>
            </a:r>
          </a:p>
        </p:txBody>
      </p:sp>
      <p:sp>
        <p:nvSpPr>
          <p:cNvPr id="14360" name="Text Box 26"/>
          <p:cNvSpPr txBox="1">
            <a:spLocks noChangeArrowheads="1"/>
          </p:cNvSpPr>
          <p:nvPr/>
        </p:nvSpPr>
        <p:spPr bwMode="auto">
          <a:xfrm>
            <a:off x="1373188" y="417513"/>
            <a:ext cx="61102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/>
              <a:t>Electrostatic Deflection of Electrons</a:t>
            </a:r>
          </a:p>
          <a:p>
            <a:pPr algn="ctr"/>
            <a:r>
              <a:rPr lang="en-US" sz="3200"/>
              <a:t>in an Oscilloscope Screen</a:t>
            </a:r>
          </a:p>
        </p:txBody>
      </p:sp>
      <p:sp>
        <p:nvSpPr>
          <p:cNvPr id="14361" name="Text Box 27"/>
          <p:cNvSpPr txBox="1">
            <a:spLocks noChangeArrowheads="1"/>
          </p:cNvSpPr>
          <p:nvPr/>
        </p:nvSpPr>
        <p:spPr bwMode="auto">
          <a:xfrm>
            <a:off x="655638" y="1497013"/>
            <a:ext cx="6731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Express the deflection </a:t>
            </a:r>
            <a:r>
              <a:rPr lang="en-US" i="1"/>
              <a:t>y</a:t>
            </a:r>
            <a:r>
              <a:rPr lang="en-US" baseline="-25000"/>
              <a:t>2</a:t>
            </a:r>
            <a:r>
              <a:rPr lang="en-US"/>
              <a:t> in terms of </a:t>
            </a:r>
            <a:r>
              <a:rPr lang="en-US" i="1"/>
              <a:t>K</a:t>
            </a:r>
            <a:r>
              <a:rPr lang="en-US"/>
              <a:t>, </a:t>
            </a:r>
            <a:r>
              <a:rPr lang="en-US" i="1"/>
              <a:t>E</a:t>
            </a:r>
            <a:r>
              <a:rPr lang="en-US"/>
              <a:t>, </a:t>
            </a:r>
            <a:r>
              <a:rPr lang="en-US" i="1"/>
              <a:t>L</a:t>
            </a:r>
            <a:r>
              <a:rPr lang="en-US"/>
              <a:t>, and </a:t>
            </a:r>
            <a:r>
              <a:rPr lang="en-US" i="1"/>
              <a:t>d</a:t>
            </a:r>
            <a:r>
              <a:rPr lang="en-US"/>
              <a:t>.</a:t>
            </a:r>
          </a:p>
          <a:p>
            <a:r>
              <a:rPr lang="en-US" sz="2000"/>
              <a:t>Hint: First assume electron’s initial velocity is </a:t>
            </a:r>
            <a:r>
              <a:rPr lang="en-US" sz="2000" i="1"/>
              <a:t>v</a:t>
            </a:r>
            <a:r>
              <a:rPr lang="en-US" sz="2000" baseline="-25000"/>
              <a:t>0</a:t>
            </a:r>
            <a:r>
              <a:rPr lang="en-US" sz="2000"/>
              <a:t>,</a:t>
            </a:r>
            <a:br>
              <a:rPr lang="en-US" sz="2000"/>
            </a:br>
            <a:r>
              <a:rPr lang="en-US" sz="2000"/>
              <a:t>   then substitute for </a:t>
            </a:r>
            <a:r>
              <a:rPr lang="en-US" sz="2000" i="1"/>
              <a:t>K</a:t>
            </a:r>
            <a:r>
              <a:rPr lang="en-US" sz="2000"/>
              <a:t> at the end.</a:t>
            </a:r>
          </a:p>
        </p:txBody>
      </p:sp>
      <p:sp>
        <p:nvSpPr>
          <p:cNvPr id="14362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63" name="Rectangle 3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414" name="Object 2"/>
          <p:cNvGraphicFramePr>
            <a:graphicFrameLocks noChangeAspect="1"/>
          </p:cNvGraphicFramePr>
          <p:nvPr/>
        </p:nvGraphicFramePr>
        <p:xfrm>
          <a:off x="885825" y="5502275"/>
          <a:ext cx="2336800" cy="939800"/>
        </p:xfrm>
        <a:graphic>
          <a:graphicData uri="http://schemas.openxmlformats.org/presentationml/2006/ole">
            <p:oleObj spid="_x0000_s14338" name="Equation" r:id="rId3" imgW="1168400" imgH="469900" progId="Equation.DSMT4">
              <p:embed/>
            </p:oleObj>
          </a:graphicData>
        </a:graphic>
      </p:graphicFrame>
      <p:graphicFrame>
        <p:nvGraphicFramePr>
          <p:cNvPr id="16417" name="Object 3"/>
          <p:cNvGraphicFramePr>
            <a:graphicFrameLocks noChangeAspect="1"/>
          </p:cNvGraphicFramePr>
          <p:nvPr/>
        </p:nvGraphicFramePr>
        <p:xfrm>
          <a:off x="3786188" y="5502275"/>
          <a:ext cx="4548187" cy="939800"/>
        </p:xfrm>
        <a:graphic>
          <a:graphicData uri="http://schemas.openxmlformats.org/presentationml/2006/ole">
            <p:oleObj spid="_x0000_s14339" name="Equation" r:id="rId4" imgW="2273300" imgH="469900" progId="Equation.DSMT4">
              <p:embed/>
            </p:oleObj>
          </a:graphicData>
        </a:graphic>
      </p:graphicFrame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3922713" y="2686050"/>
            <a:ext cx="2100262" cy="1230313"/>
            <a:chOff x="3922056" y="2685309"/>
            <a:chExt cx="2100263" cy="1230476"/>
          </a:xfrm>
        </p:grpSpPr>
        <p:graphicFrame>
          <p:nvGraphicFramePr>
            <p:cNvPr id="14340" name="Object 4"/>
            <p:cNvGraphicFramePr>
              <a:graphicFrameLocks/>
            </p:cNvGraphicFramePr>
            <p:nvPr/>
          </p:nvGraphicFramePr>
          <p:xfrm>
            <a:off x="3922056" y="2685309"/>
            <a:ext cx="2100263" cy="944562"/>
          </p:xfrm>
          <a:graphic>
            <a:graphicData uri="http://schemas.openxmlformats.org/presentationml/2006/ole">
              <p:oleObj spid="_x0000_s14340" name="Equation" r:id="rId5" imgW="1054100" imgH="469900" progId="Equation.DSMT4">
                <p:embed/>
              </p:oleObj>
            </a:graphicData>
          </a:graphic>
        </p:graphicFrame>
        <p:cxnSp>
          <p:nvCxnSpPr>
            <p:cNvPr id="32" name="Straight Arrow Connector 31"/>
            <p:cNvCxnSpPr>
              <a:endCxn id="14349" idx="0"/>
            </p:cNvCxnSpPr>
            <p:nvPr/>
          </p:nvCxnSpPr>
          <p:spPr>
            <a:xfrm rot="5400000">
              <a:off x="3849793" y="3587936"/>
              <a:ext cx="473138" cy="182562"/>
            </a:xfrm>
            <a:prstGeom prst="straightConnector1">
              <a:avLst/>
            </a:prstGeom>
            <a:ln>
              <a:solidFill>
                <a:srgbClr val="170B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Line 4"/>
          <p:cNvSpPr>
            <a:spLocks noChangeShapeType="1"/>
          </p:cNvSpPr>
          <p:nvPr/>
        </p:nvSpPr>
        <p:spPr bwMode="auto">
          <a:xfrm>
            <a:off x="1328738" y="4287838"/>
            <a:ext cx="860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Line 5"/>
          <p:cNvSpPr>
            <a:spLocks noChangeShapeType="1"/>
          </p:cNvSpPr>
          <p:nvPr/>
        </p:nvSpPr>
        <p:spPr bwMode="auto">
          <a:xfrm>
            <a:off x="2695575" y="3954463"/>
            <a:ext cx="1257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2705100" y="4524375"/>
            <a:ext cx="1247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660400" y="3703638"/>
            <a:ext cx="1914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</a:t>
            </a:r>
            <a:r>
              <a:rPr lang="en-US" baseline="30000"/>
              <a:t>-</a:t>
            </a:r>
            <a:r>
              <a:rPr lang="en-US"/>
              <a:t>, </a:t>
            </a:r>
            <a:r>
              <a:rPr lang="en-US" i="1"/>
              <a:t>K</a:t>
            </a:r>
            <a:r>
              <a:rPr lang="en-US"/>
              <a:t>=2x10</a:t>
            </a:r>
            <a:r>
              <a:rPr lang="en-US" baseline="30000"/>
              <a:t>-14</a:t>
            </a:r>
            <a:r>
              <a:rPr lang="en-US"/>
              <a:t>J</a:t>
            </a:r>
            <a:endParaRPr lang="en-US" baseline="30000"/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>
            <a:off x="7546975" y="1501775"/>
            <a:ext cx="0" cy="436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auto">
          <a:xfrm rot="-5400000">
            <a:off x="6163469" y="4533107"/>
            <a:ext cx="2173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phosphor screen</a:t>
            </a:r>
          </a:p>
        </p:txBody>
      </p:sp>
      <p:sp>
        <p:nvSpPr>
          <p:cNvPr id="15369" name="Freeform 10"/>
          <p:cNvSpPr>
            <a:spLocks/>
          </p:cNvSpPr>
          <p:nvPr/>
        </p:nvSpPr>
        <p:spPr bwMode="auto">
          <a:xfrm>
            <a:off x="1941513" y="2632075"/>
            <a:ext cx="5605462" cy="1647825"/>
          </a:xfrm>
          <a:custGeom>
            <a:avLst/>
            <a:gdLst>
              <a:gd name="T0" fmla="*/ 323850 w 3531"/>
              <a:gd name="T1" fmla="*/ 1644650 h 1038"/>
              <a:gd name="T2" fmla="*/ 762000 w 3531"/>
              <a:gd name="T3" fmla="*/ 1647825 h 1038"/>
              <a:gd name="T4" fmla="*/ 2087562 w 3531"/>
              <a:gd name="T5" fmla="*/ 1504950 h 1038"/>
              <a:gd name="T6" fmla="*/ 5605462 w 3531"/>
              <a:gd name="T7" fmla="*/ 0 h 1038"/>
              <a:gd name="T8" fmla="*/ 0 60000 65536"/>
              <a:gd name="T9" fmla="*/ 0 60000 65536"/>
              <a:gd name="T10" fmla="*/ 0 60000 65536"/>
              <a:gd name="T11" fmla="*/ 0 60000 65536"/>
              <a:gd name="T12" fmla="*/ 0 w 3531"/>
              <a:gd name="T13" fmla="*/ 0 h 1038"/>
              <a:gd name="T14" fmla="*/ 3531 w 3531"/>
              <a:gd name="T15" fmla="*/ 1038 h 10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31" h="1038">
                <a:moveTo>
                  <a:pt x="204" y="1036"/>
                </a:moveTo>
                <a:cubicBezTo>
                  <a:pt x="250" y="1036"/>
                  <a:pt x="0" y="1038"/>
                  <a:pt x="480" y="1038"/>
                </a:cubicBezTo>
                <a:cubicBezTo>
                  <a:pt x="960" y="1038"/>
                  <a:pt x="1113" y="1005"/>
                  <a:pt x="1315" y="948"/>
                </a:cubicBezTo>
                <a:cubicBezTo>
                  <a:pt x="1517" y="891"/>
                  <a:pt x="3069" y="197"/>
                  <a:pt x="353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0" name="Line 11"/>
          <p:cNvSpPr>
            <a:spLocks noChangeShapeType="1"/>
          </p:cNvSpPr>
          <p:nvPr/>
        </p:nvSpPr>
        <p:spPr bwMode="auto">
          <a:xfrm>
            <a:off x="2695575" y="4283075"/>
            <a:ext cx="57785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1" name="Line 12"/>
          <p:cNvSpPr>
            <a:spLocks noChangeShapeType="1"/>
          </p:cNvSpPr>
          <p:nvPr/>
        </p:nvSpPr>
        <p:spPr bwMode="auto">
          <a:xfrm>
            <a:off x="3951288" y="4149725"/>
            <a:ext cx="45227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2" name="Line 14"/>
          <p:cNvSpPr>
            <a:spLocks noChangeShapeType="1"/>
          </p:cNvSpPr>
          <p:nvPr/>
        </p:nvSpPr>
        <p:spPr bwMode="auto">
          <a:xfrm flipV="1">
            <a:off x="8132763" y="2636838"/>
            <a:ext cx="11112" cy="149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3" name="Text Box 16"/>
          <p:cNvSpPr txBox="1">
            <a:spLocks noChangeArrowheads="1"/>
          </p:cNvSpPr>
          <p:nvPr/>
        </p:nvSpPr>
        <p:spPr bwMode="auto">
          <a:xfrm>
            <a:off x="8186738" y="3175000"/>
            <a:ext cx="4619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y</a:t>
            </a:r>
            <a:r>
              <a:rPr lang="en-US" baseline="-25000"/>
              <a:t>2</a:t>
            </a:r>
          </a:p>
        </p:txBody>
      </p:sp>
      <p:sp>
        <p:nvSpPr>
          <p:cNvPr id="15374" name="Line 18"/>
          <p:cNvSpPr>
            <a:spLocks noChangeShapeType="1"/>
          </p:cNvSpPr>
          <p:nvPr/>
        </p:nvSpPr>
        <p:spPr bwMode="auto">
          <a:xfrm>
            <a:off x="2682875" y="4794250"/>
            <a:ext cx="1279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5" name="Text Box 19"/>
          <p:cNvSpPr txBox="1">
            <a:spLocks noChangeArrowheads="1"/>
          </p:cNvSpPr>
          <p:nvPr/>
        </p:nvSpPr>
        <p:spPr bwMode="auto">
          <a:xfrm>
            <a:off x="3200400" y="48196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L</a:t>
            </a:r>
          </a:p>
        </p:txBody>
      </p:sp>
      <p:sp>
        <p:nvSpPr>
          <p:cNvPr id="15376" name="Text Box 20"/>
          <p:cNvSpPr txBox="1">
            <a:spLocks noChangeArrowheads="1"/>
          </p:cNvSpPr>
          <p:nvPr/>
        </p:nvSpPr>
        <p:spPr bwMode="auto">
          <a:xfrm>
            <a:off x="2713038" y="3725863"/>
            <a:ext cx="1241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+  +  +  +  +  +  +</a:t>
            </a:r>
          </a:p>
        </p:txBody>
      </p:sp>
      <p:sp>
        <p:nvSpPr>
          <p:cNvPr id="15377" name="Text Box 21"/>
          <p:cNvSpPr txBox="1">
            <a:spLocks noChangeArrowheads="1"/>
          </p:cNvSpPr>
          <p:nvPr/>
        </p:nvSpPr>
        <p:spPr bwMode="auto">
          <a:xfrm>
            <a:off x="2713038" y="4481513"/>
            <a:ext cx="11747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/>
              <a:t>–  –  –  –  –  –  –</a:t>
            </a:r>
          </a:p>
        </p:txBody>
      </p:sp>
      <p:sp>
        <p:nvSpPr>
          <p:cNvPr id="15378" name="Text Box 22"/>
          <p:cNvSpPr txBox="1">
            <a:spLocks noChangeArrowheads="1"/>
          </p:cNvSpPr>
          <p:nvPr/>
        </p:nvSpPr>
        <p:spPr bwMode="auto">
          <a:xfrm>
            <a:off x="3187700" y="293052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E</a:t>
            </a:r>
          </a:p>
        </p:txBody>
      </p:sp>
      <p:sp>
        <p:nvSpPr>
          <p:cNvPr id="15379" name="Freeform 23"/>
          <p:cNvSpPr>
            <a:spLocks/>
          </p:cNvSpPr>
          <p:nvPr/>
        </p:nvSpPr>
        <p:spPr bwMode="auto">
          <a:xfrm>
            <a:off x="3487738" y="3282950"/>
            <a:ext cx="161925" cy="804863"/>
          </a:xfrm>
          <a:custGeom>
            <a:avLst/>
            <a:gdLst>
              <a:gd name="T0" fmla="*/ 0 w 102"/>
              <a:gd name="T1" fmla="*/ 0 h 507"/>
              <a:gd name="T2" fmla="*/ 158750 w 102"/>
              <a:gd name="T3" fmla="*/ 390525 h 507"/>
              <a:gd name="T4" fmla="*/ 23813 w 102"/>
              <a:gd name="T5" fmla="*/ 804863 h 507"/>
              <a:gd name="T6" fmla="*/ 0 60000 65536"/>
              <a:gd name="T7" fmla="*/ 0 60000 65536"/>
              <a:gd name="T8" fmla="*/ 0 60000 65536"/>
              <a:gd name="T9" fmla="*/ 0 w 102"/>
              <a:gd name="T10" fmla="*/ 0 h 507"/>
              <a:gd name="T11" fmla="*/ 102 w 102"/>
              <a:gd name="T12" fmla="*/ 507 h 5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507">
                <a:moveTo>
                  <a:pt x="0" y="0"/>
                </a:moveTo>
                <a:cubicBezTo>
                  <a:pt x="49" y="81"/>
                  <a:pt x="98" y="162"/>
                  <a:pt x="100" y="246"/>
                </a:cubicBezTo>
                <a:cubicBezTo>
                  <a:pt x="102" y="330"/>
                  <a:pt x="29" y="464"/>
                  <a:pt x="15" y="50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0" name="Line 24"/>
          <p:cNvSpPr>
            <a:spLocks noChangeShapeType="1"/>
          </p:cNvSpPr>
          <p:nvPr/>
        </p:nvSpPr>
        <p:spPr bwMode="auto">
          <a:xfrm>
            <a:off x="3951288" y="4710113"/>
            <a:ext cx="3584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1" name="Text Box 25"/>
          <p:cNvSpPr txBox="1">
            <a:spLocks noChangeArrowheads="1"/>
          </p:cNvSpPr>
          <p:nvPr/>
        </p:nvSpPr>
        <p:spPr bwMode="auto">
          <a:xfrm>
            <a:off x="5468938" y="47212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d</a:t>
            </a:r>
          </a:p>
        </p:txBody>
      </p:sp>
      <p:sp>
        <p:nvSpPr>
          <p:cNvPr id="15382" name="Text Box 26"/>
          <p:cNvSpPr txBox="1">
            <a:spLocks noChangeArrowheads="1"/>
          </p:cNvSpPr>
          <p:nvPr/>
        </p:nvSpPr>
        <p:spPr bwMode="auto">
          <a:xfrm>
            <a:off x="1373188" y="417513"/>
            <a:ext cx="61102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/>
              <a:t>Electrostatic Deflection of Electrons</a:t>
            </a:r>
          </a:p>
          <a:p>
            <a:pPr algn="ctr"/>
            <a:r>
              <a:rPr lang="en-US" sz="3200"/>
              <a:t>in an Oscilloscope Screen</a:t>
            </a:r>
          </a:p>
        </p:txBody>
      </p:sp>
      <p:sp>
        <p:nvSpPr>
          <p:cNvPr id="15383" name="Text Box 27"/>
          <p:cNvSpPr txBox="1">
            <a:spLocks noChangeArrowheads="1"/>
          </p:cNvSpPr>
          <p:nvPr/>
        </p:nvSpPr>
        <p:spPr bwMode="auto">
          <a:xfrm>
            <a:off x="655638" y="1497013"/>
            <a:ext cx="721201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Express the deflection </a:t>
            </a:r>
            <a:r>
              <a:rPr lang="en-US" i="1"/>
              <a:t>y</a:t>
            </a:r>
            <a:r>
              <a:rPr lang="en-US" baseline="-25000"/>
              <a:t>2</a:t>
            </a:r>
            <a:r>
              <a:rPr lang="en-US"/>
              <a:t> in terms of </a:t>
            </a:r>
            <a:r>
              <a:rPr lang="en-US" i="1"/>
              <a:t>K</a:t>
            </a:r>
            <a:r>
              <a:rPr lang="en-US"/>
              <a:t>, </a:t>
            </a:r>
            <a:r>
              <a:rPr lang="en-US" i="1"/>
              <a:t>E</a:t>
            </a:r>
            <a:r>
              <a:rPr lang="en-US"/>
              <a:t>, </a:t>
            </a:r>
            <a:r>
              <a:rPr lang="en-US" i="1"/>
              <a:t>L</a:t>
            </a:r>
            <a:r>
              <a:rPr lang="en-US"/>
              <a:t>, and </a:t>
            </a:r>
            <a:r>
              <a:rPr lang="en-US" i="1"/>
              <a:t>d</a:t>
            </a:r>
            <a:r>
              <a:rPr lang="en-US"/>
              <a:t>.</a:t>
            </a:r>
          </a:p>
          <a:p>
            <a:r>
              <a:rPr lang="en-US" sz="2000"/>
              <a:t>Similar triangles method.</a:t>
            </a:r>
          </a:p>
        </p:txBody>
      </p:sp>
      <p:sp>
        <p:nvSpPr>
          <p:cNvPr id="15384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85" name="Rectangle 3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642938" y="5262563"/>
          <a:ext cx="6199187" cy="990600"/>
        </p:xfrm>
        <a:graphic>
          <a:graphicData uri="http://schemas.openxmlformats.org/presentationml/2006/ole">
            <p:oleObj spid="_x0000_s15362" name="Equation" r:id="rId3" imgW="3098800" imgH="495300" progId="Equation.DSMT4">
              <p:embed/>
            </p:oleObj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flipV="1">
            <a:off x="3940175" y="3821113"/>
            <a:ext cx="873125" cy="344487"/>
          </a:xfrm>
          <a:prstGeom prst="straightConnector1">
            <a:avLst/>
          </a:prstGeom>
          <a:ln>
            <a:solidFill>
              <a:srgbClr val="170B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3954463" y="4152900"/>
            <a:ext cx="884237" cy="12700"/>
          </a:xfrm>
          <a:prstGeom prst="straightConnector1">
            <a:avLst/>
          </a:prstGeom>
          <a:ln>
            <a:solidFill>
              <a:srgbClr val="170B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668043" y="4006057"/>
            <a:ext cx="303213" cy="0"/>
          </a:xfrm>
          <a:prstGeom prst="straightConnector1">
            <a:avLst/>
          </a:prstGeom>
          <a:ln>
            <a:solidFill>
              <a:srgbClr val="170B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4818063" y="2616200"/>
            <a:ext cx="2733675" cy="1531938"/>
          </a:xfrm>
          <a:custGeom>
            <a:avLst/>
            <a:gdLst>
              <a:gd name="connsiteX0" fmla="*/ 0 w 2734734"/>
              <a:gd name="connsiteY0" fmla="*/ 1202267 h 1532467"/>
              <a:gd name="connsiteX1" fmla="*/ 2717800 w 2734734"/>
              <a:gd name="connsiteY1" fmla="*/ 0 h 1532467"/>
              <a:gd name="connsiteX2" fmla="*/ 2734734 w 2734734"/>
              <a:gd name="connsiteY2" fmla="*/ 1524000 h 1532467"/>
              <a:gd name="connsiteX3" fmla="*/ 25400 w 2734734"/>
              <a:gd name="connsiteY3" fmla="*/ 1532467 h 153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4734" h="1532467">
                <a:moveTo>
                  <a:pt x="0" y="1202267"/>
                </a:moveTo>
                <a:lnTo>
                  <a:pt x="2717800" y="0"/>
                </a:lnTo>
                <a:lnTo>
                  <a:pt x="2734734" y="1524000"/>
                </a:lnTo>
                <a:lnTo>
                  <a:pt x="25400" y="1532467"/>
                </a:lnTo>
              </a:path>
            </a:pathLst>
          </a:custGeom>
          <a:ln>
            <a:solidFill>
              <a:srgbClr val="FF0B0B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204</Words>
  <Application>Microsoft Macintosh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Times New Roman</vt:lpstr>
      <vt:lpstr>ＭＳ Ｐゴシック</vt:lpstr>
      <vt:lpstr>Arial</vt:lpstr>
      <vt:lpstr>Calibri</vt:lpstr>
      <vt:lpstr>1_Default Design</vt:lpstr>
      <vt:lpstr>MathType 6.0 Equation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keywords/>
  <cp:lastModifiedBy>James McLean</cp:lastModifiedBy>
  <cp:revision>34</cp:revision>
  <dcterms:created xsi:type="dcterms:W3CDTF">2010-02-19T06:19:58Z</dcterms:created>
  <dcterms:modified xsi:type="dcterms:W3CDTF">2010-02-19T06:26:20Z</dcterms:modified>
</cp:coreProperties>
</file>