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12" y="-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3869C-BA68-6841-8290-7AEA6551DB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86205-9BA4-EC4E-8FDD-928214A1E4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442BB0-AEF5-B04B-A90C-5245EA4779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73E29-B6AF-6A43-B3B5-9CD0F09106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12C98-F017-7A49-8921-B30861F805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EA5A9-400B-344A-9FCB-D893790DB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D9AB42-1C80-0D41-9D41-220F7AEFB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416821-DE7C-DC40-9AC3-62B1C98325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FBEA8F-33EF-F945-9CC2-1634364E1E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B69E3-06C5-C540-AA16-A7E6C806E6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1DD3E-5FB7-2A49-BE64-370215C111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0C0B5C-D49D-C243-8BCF-FBC6373022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5"/>
          <p:cNvSpPr>
            <a:spLocks noChangeArrowheads="1"/>
          </p:cNvSpPr>
          <p:nvPr/>
        </p:nvSpPr>
        <p:spPr bwMode="auto">
          <a:xfrm rot="5400000">
            <a:off x="3763963" y="2944812"/>
            <a:ext cx="1377950" cy="1057275"/>
          </a:xfrm>
          <a:prstGeom prst="parallelogram">
            <a:avLst>
              <a:gd name="adj" fmla="val 62607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15" name="AutoShape 26"/>
          <p:cNvSpPr>
            <a:spLocks noChangeArrowheads="1"/>
          </p:cNvSpPr>
          <p:nvPr/>
        </p:nvSpPr>
        <p:spPr bwMode="auto">
          <a:xfrm rot="5400000">
            <a:off x="6550026" y="2944812"/>
            <a:ext cx="1377950" cy="1057275"/>
          </a:xfrm>
          <a:prstGeom prst="parallelogram">
            <a:avLst>
              <a:gd name="adj" fmla="val 62607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16" name="AutoShape 27"/>
          <p:cNvSpPr>
            <a:spLocks noChangeArrowheads="1"/>
          </p:cNvSpPr>
          <p:nvPr/>
        </p:nvSpPr>
        <p:spPr bwMode="auto">
          <a:xfrm rot="5400000">
            <a:off x="1169988" y="4995862"/>
            <a:ext cx="1377950" cy="1057275"/>
          </a:xfrm>
          <a:prstGeom prst="parallelogram">
            <a:avLst>
              <a:gd name="adj" fmla="val 62607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17" name="AutoShape 28"/>
          <p:cNvSpPr>
            <a:spLocks noChangeArrowheads="1"/>
          </p:cNvSpPr>
          <p:nvPr/>
        </p:nvSpPr>
        <p:spPr bwMode="auto">
          <a:xfrm rot="5400000">
            <a:off x="6550026" y="4995862"/>
            <a:ext cx="1377950" cy="1057275"/>
          </a:xfrm>
          <a:prstGeom prst="parallelogram">
            <a:avLst>
              <a:gd name="adj" fmla="val 62607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18" name="AutoShape 4"/>
          <p:cNvSpPr>
            <a:spLocks noChangeArrowheads="1"/>
          </p:cNvSpPr>
          <p:nvPr/>
        </p:nvSpPr>
        <p:spPr bwMode="auto">
          <a:xfrm rot="5400000">
            <a:off x="6426201" y="779462"/>
            <a:ext cx="914400" cy="1057275"/>
          </a:xfrm>
          <a:prstGeom prst="parallelogram">
            <a:avLst>
              <a:gd name="adj" fmla="val 64079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grpSp>
        <p:nvGrpSpPr>
          <p:cNvPr id="13319" name="Group 5"/>
          <p:cNvGrpSpPr>
            <a:grpSpLocks/>
          </p:cNvGrpSpPr>
          <p:nvPr/>
        </p:nvGrpSpPr>
        <p:grpSpPr bwMode="auto">
          <a:xfrm>
            <a:off x="815975" y="2251075"/>
            <a:ext cx="5635625" cy="2851150"/>
            <a:chOff x="374" y="1418"/>
            <a:chExt cx="3550" cy="1796"/>
          </a:xfrm>
        </p:grpSpPr>
        <p:sp>
          <p:nvSpPr>
            <p:cNvPr id="13341" name="Text Box 6"/>
            <p:cNvSpPr txBox="1">
              <a:spLocks noChangeArrowheads="1"/>
            </p:cNvSpPr>
            <p:nvPr/>
          </p:nvSpPr>
          <p:spPr bwMode="auto">
            <a:xfrm>
              <a:off x="374" y="141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3342" name="Text Box 7"/>
            <p:cNvSpPr txBox="1">
              <a:spLocks noChangeArrowheads="1"/>
            </p:cNvSpPr>
            <p:nvPr/>
          </p:nvSpPr>
          <p:spPr bwMode="auto">
            <a:xfrm>
              <a:off x="2044" y="144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3343" name="Text Box 8"/>
            <p:cNvSpPr txBox="1">
              <a:spLocks noChangeArrowheads="1"/>
            </p:cNvSpPr>
            <p:nvPr/>
          </p:nvSpPr>
          <p:spPr bwMode="auto">
            <a:xfrm>
              <a:off x="3680" y="144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13344" name="Text Box 9"/>
            <p:cNvSpPr txBox="1">
              <a:spLocks noChangeArrowheads="1"/>
            </p:cNvSpPr>
            <p:nvPr/>
          </p:nvSpPr>
          <p:spPr bwMode="auto">
            <a:xfrm>
              <a:off x="374" y="29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13345" name="Text Box 10"/>
            <p:cNvSpPr txBox="1">
              <a:spLocks noChangeArrowheads="1"/>
            </p:cNvSpPr>
            <p:nvPr/>
          </p:nvSpPr>
          <p:spPr bwMode="auto">
            <a:xfrm>
              <a:off x="2044" y="2926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13346" name="Text Box 11"/>
            <p:cNvSpPr txBox="1">
              <a:spLocks noChangeArrowheads="1"/>
            </p:cNvSpPr>
            <p:nvPr/>
          </p:nvSpPr>
          <p:spPr bwMode="auto">
            <a:xfrm>
              <a:off x="3680" y="292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</p:grpSp>
      <p:sp>
        <p:nvSpPr>
          <p:cNvPr id="13320" name="AutoShape 12"/>
          <p:cNvSpPr>
            <a:spLocks noChangeArrowheads="1"/>
          </p:cNvSpPr>
          <p:nvPr/>
        </p:nvSpPr>
        <p:spPr bwMode="auto">
          <a:xfrm rot="5400000">
            <a:off x="1401763" y="2963862"/>
            <a:ext cx="914400" cy="1057275"/>
          </a:xfrm>
          <a:prstGeom prst="parallelogram">
            <a:avLst>
              <a:gd name="adj" fmla="val 64079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21" name="AutoShape 16"/>
          <p:cNvSpPr>
            <a:spLocks noChangeArrowheads="1"/>
          </p:cNvSpPr>
          <p:nvPr/>
        </p:nvSpPr>
        <p:spPr bwMode="auto">
          <a:xfrm rot="5400000">
            <a:off x="4043363" y="5116512"/>
            <a:ext cx="914400" cy="1057275"/>
          </a:xfrm>
          <a:prstGeom prst="parallelogram">
            <a:avLst>
              <a:gd name="adj" fmla="val 64079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20999997" lon="3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3322" name="Text Box 18"/>
          <p:cNvSpPr txBox="1">
            <a:spLocks noChangeArrowheads="1"/>
          </p:cNvSpPr>
          <p:nvPr/>
        </p:nvSpPr>
        <p:spPr bwMode="auto">
          <a:xfrm>
            <a:off x="6710363" y="622300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i="1" dirty="0"/>
              <a:t>Q</a:t>
            </a:r>
            <a:r>
              <a:rPr lang="en-US" baseline="-25000" dirty="0"/>
              <a:t>0</a:t>
            </a:r>
            <a:r>
              <a:rPr lang="en-US" dirty="0"/>
              <a:t> ,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3323" name="Text Box 19"/>
          <p:cNvSpPr txBox="1">
            <a:spLocks noChangeArrowheads="1"/>
          </p:cNvSpPr>
          <p:nvPr/>
        </p:nvSpPr>
        <p:spPr bwMode="auto">
          <a:xfrm>
            <a:off x="6991350" y="3035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i="1"/>
              <a:t>V</a:t>
            </a:r>
            <a:r>
              <a:rPr lang="en-US" baseline="-25000"/>
              <a:t>0</a:t>
            </a:r>
            <a:r>
              <a:rPr lang="en-US"/>
              <a:t> , </a:t>
            </a:r>
            <a:r>
              <a:rPr lang="en-US" i="1"/>
              <a:t>Q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13324" name="Text Box 20"/>
          <p:cNvSpPr txBox="1">
            <a:spLocks noChangeArrowheads="1"/>
          </p:cNvSpPr>
          <p:nvPr/>
        </p:nvSpPr>
        <p:spPr bwMode="auto">
          <a:xfrm>
            <a:off x="6991350" y="5067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/>
              <a:t>2V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dirty="0" smtClean="0"/>
              <a:t>2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3325" name="Text Box 21"/>
          <p:cNvSpPr txBox="1">
            <a:spLocks noChangeArrowheads="1"/>
          </p:cNvSpPr>
          <p:nvPr/>
        </p:nvSpPr>
        <p:spPr bwMode="auto">
          <a:xfrm>
            <a:off x="4327525" y="3035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i="1"/>
              <a:t>V</a:t>
            </a:r>
            <a:r>
              <a:rPr lang="en-US" baseline="-25000"/>
              <a:t>0</a:t>
            </a:r>
            <a:r>
              <a:rPr lang="en-US"/>
              <a:t> , 2</a:t>
            </a:r>
            <a:r>
              <a:rPr lang="en-US" i="1"/>
              <a:t>Q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13326" name="Text Box 22"/>
          <p:cNvSpPr txBox="1">
            <a:spLocks noChangeArrowheads="1"/>
          </p:cNvSpPr>
          <p:nvPr/>
        </p:nvSpPr>
        <p:spPr bwMode="auto">
          <a:xfrm>
            <a:off x="4327525" y="5067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dirty="0" smtClean="0"/>
              <a:t>2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3327" name="Text Box 23"/>
          <p:cNvSpPr txBox="1">
            <a:spLocks noChangeArrowheads="1"/>
          </p:cNvSpPr>
          <p:nvPr/>
        </p:nvSpPr>
        <p:spPr bwMode="auto">
          <a:xfrm>
            <a:off x="1685925" y="3035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/>
              <a:t>V</a:t>
            </a:r>
            <a:r>
              <a:rPr lang="en-US" baseline="-25000"/>
              <a:t>0</a:t>
            </a:r>
            <a:r>
              <a:rPr lang="en-US"/>
              <a:t> , 2</a:t>
            </a:r>
            <a:r>
              <a:rPr lang="en-US" i="1"/>
              <a:t>Q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13328" name="Text Box 24"/>
          <p:cNvSpPr txBox="1">
            <a:spLocks noChangeArrowheads="1"/>
          </p:cNvSpPr>
          <p:nvPr/>
        </p:nvSpPr>
        <p:spPr bwMode="auto">
          <a:xfrm>
            <a:off x="1685925" y="50673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/>
              <a:t>2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,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3329" name="Text Box 29"/>
          <p:cNvSpPr txBox="1">
            <a:spLocks noChangeArrowheads="1"/>
          </p:cNvSpPr>
          <p:nvPr/>
        </p:nvSpPr>
        <p:spPr bwMode="auto">
          <a:xfrm>
            <a:off x="501650" y="282575"/>
            <a:ext cx="5427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Rank the blocks in order of charge density.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85800" y="622300"/>
            <a:ext cx="3238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(++) AE&amp;F, B&amp;D, C (+)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01650" y="1320800"/>
            <a:ext cx="5087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Rank the blocks in order of total charge.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85800" y="1660525"/>
            <a:ext cx="2765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(++) F, ABDE, C (+)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773238" y="2571753"/>
            <a:ext cx="6721475" cy="461963"/>
            <a:chOff x="1117" y="1620"/>
            <a:chExt cx="4234" cy="291"/>
          </a:xfrm>
        </p:grpSpPr>
        <p:sp>
          <p:nvSpPr>
            <p:cNvPr id="13338" name="Rectangle 33"/>
            <p:cNvSpPr>
              <a:spLocks noChangeArrowheads="1"/>
            </p:cNvSpPr>
            <p:nvPr/>
          </p:nvSpPr>
          <p:spPr bwMode="auto">
            <a:xfrm>
              <a:off x="1117" y="1620"/>
              <a:ext cx="94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l-GR" i="1" dirty="0" smtClean="0">
                  <a:latin typeface="Symbol" charset="2"/>
                </a:rPr>
                <a:t>ρ</a:t>
              </a:r>
              <a:r>
                <a:rPr lang="en-US" baseline="-25000" dirty="0" smtClean="0"/>
                <a:t> </a:t>
              </a:r>
              <a:r>
                <a:rPr lang="en-US" dirty="0"/>
                <a:t>=2Q</a:t>
              </a:r>
              <a:r>
                <a:rPr lang="en-US" baseline="-25000" dirty="0"/>
                <a:t>0</a:t>
              </a:r>
              <a:r>
                <a:rPr lang="en-US" dirty="0"/>
                <a:t>/V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13339" name="Rectangle 34"/>
            <p:cNvSpPr>
              <a:spLocks noChangeArrowheads="1"/>
            </p:cNvSpPr>
            <p:nvPr/>
          </p:nvSpPr>
          <p:spPr bwMode="auto">
            <a:xfrm>
              <a:off x="2787" y="1620"/>
              <a:ext cx="8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l-GR" i="1" dirty="0" smtClean="0">
                  <a:latin typeface="Symbol" charset="2"/>
                </a:rPr>
                <a:t>ρ</a:t>
              </a:r>
              <a:r>
                <a:rPr lang="en-US" baseline="-25000" dirty="0" smtClean="0"/>
                <a:t> </a:t>
              </a:r>
              <a:r>
                <a:rPr lang="en-US" dirty="0"/>
                <a:t>=Q</a:t>
              </a:r>
              <a:r>
                <a:rPr lang="en-US" baseline="-25000" dirty="0"/>
                <a:t>0</a:t>
              </a:r>
              <a:r>
                <a:rPr lang="en-US" dirty="0"/>
                <a:t>/V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13340" name="Rectangle 35"/>
            <p:cNvSpPr>
              <a:spLocks noChangeArrowheads="1"/>
            </p:cNvSpPr>
            <p:nvPr/>
          </p:nvSpPr>
          <p:spPr bwMode="auto">
            <a:xfrm>
              <a:off x="4419" y="1620"/>
              <a:ext cx="9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l-GR" i="1" dirty="0" smtClean="0">
                  <a:latin typeface="Symbol" charset="2"/>
                </a:rPr>
                <a:t>ρ</a:t>
              </a:r>
              <a:r>
                <a:rPr lang="en-US" i="1" dirty="0" smtClean="0">
                  <a:latin typeface="Symbol" charset="2"/>
                </a:rPr>
                <a:t> </a:t>
              </a:r>
              <a:r>
                <a:rPr lang="en-US" dirty="0"/>
                <a:t>=Q</a:t>
              </a:r>
              <a:r>
                <a:rPr lang="en-US" baseline="-25000" dirty="0"/>
                <a:t>0</a:t>
              </a:r>
              <a:r>
                <a:rPr lang="en-US" dirty="0"/>
                <a:t>/2V</a:t>
              </a:r>
              <a:r>
                <a:rPr lang="en-US" baseline="-25000" dirty="0"/>
                <a:t>0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1685925" y="4645025"/>
            <a:ext cx="6808788" cy="457200"/>
            <a:chOff x="1062" y="2926"/>
            <a:chExt cx="4289" cy="288"/>
          </a:xfrm>
        </p:grpSpPr>
        <p:sp>
          <p:nvSpPr>
            <p:cNvPr id="13335" name="Text Box 37"/>
            <p:cNvSpPr txBox="1">
              <a:spLocks noChangeArrowheads="1"/>
            </p:cNvSpPr>
            <p:nvPr/>
          </p:nvSpPr>
          <p:spPr bwMode="auto">
            <a:xfrm>
              <a:off x="1062" y="2926"/>
              <a:ext cx="8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Q =</a:t>
              </a:r>
              <a:r>
                <a:rPr lang="en-US" dirty="0" smtClean="0"/>
                <a:t>2</a:t>
              </a:r>
              <a:r>
                <a:rPr lang="en-US" i="1" dirty="0" smtClean="0"/>
                <a:t>V</a:t>
              </a:r>
              <a:r>
                <a:rPr lang="en-US" baseline="-25000" dirty="0" smtClean="0"/>
                <a:t>0</a:t>
              </a:r>
              <a:r>
                <a:rPr lang="el-GR" i="1" dirty="0" smtClean="0">
                  <a:latin typeface="Symbol" charset="2"/>
                </a:rPr>
                <a:t>ρ</a:t>
              </a:r>
              <a:r>
                <a:rPr lang="en-US" baseline="-25000" dirty="0" smtClean="0"/>
                <a:t>0</a:t>
              </a:r>
              <a:endParaRPr lang="en-US" dirty="0"/>
            </a:p>
          </p:txBody>
        </p:sp>
        <p:sp>
          <p:nvSpPr>
            <p:cNvPr id="13336" name="Text Box 38"/>
            <p:cNvSpPr txBox="1">
              <a:spLocks noChangeArrowheads="1"/>
            </p:cNvSpPr>
            <p:nvPr/>
          </p:nvSpPr>
          <p:spPr bwMode="auto">
            <a:xfrm>
              <a:off x="2696" y="2926"/>
              <a:ext cx="8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Q =</a:t>
              </a:r>
              <a:r>
                <a:rPr lang="en-US" dirty="0" smtClean="0"/>
                <a:t>2</a:t>
              </a:r>
              <a:r>
                <a:rPr lang="en-US" i="1" dirty="0" smtClean="0"/>
                <a:t>V</a:t>
              </a:r>
              <a:r>
                <a:rPr lang="en-US" baseline="-25000" dirty="0" smtClean="0"/>
                <a:t>0</a:t>
              </a:r>
              <a:r>
                <a:rPr lang="el-GR" i="1" dirty="0" smtClean="0">
                  <a:latin typeface="Symbol" charset="2"/>
                </a:rPr>
                <a:t>ρ</a:t>
              </a:r>
              <a:r>
                <a:rPr lang="en-US" baseline="-25000" dirty="0" smtClean="0"/>
                <a:t>0</a:t>
              </a:r>
              <a:endParaRPr lang="en-US" dirty="0"/>
            </a:p>
          </p:txBody>
        </p:sp>
        <p:sp>
          <p:nvSpPr>
            <p:cNvPr id="13337" name="Text Box 39"/>
            <p:cNvSpPr txBox="1">
              <a:spLocks noChangeArrowheads="1"/>
            </p:cNvSpPr>
            <p:nvPr/>
          </p:nvSpPr>
          <p:spPr bwMode="auto">
            <a:xfrm>
              <a:off x="4468" y="2926"/>
              <a:ext cx="8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Q =</a:t>
              </a:r>
              <a:r>
                <a:rPr lang="en-US" dirty="0" smtClean="0"/>
                <a:t>4</a:t>
              </a:r>
              <a:r>
                <a:rPr lang="en-US" i="1" dirty="0" smtClean="0"/>
                <a:t>V</a:t>
              </a:r>
              <a:r>
                <a:rPr lang="en-US" baseline="-25000" dirty="0" smtClean="0"/>
                <a:t>0</a:t>
              </a:r>
              <a:r>
                <a:rPr lang="el-GR" i="1" dirty="0" smtClean="0">
                  <a:latin typeface="Symbol" charset="2"/>
                </a:rPr>
                <a:t>ρ</a:t>
              </a:r>
              <a:r>
                <a:rPr lang="en-US" baseline="-25000" dirty="0" smtClean="0"/>
                <a:t>0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199" grpId="0"/>
      <p:bldP spid="72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707302"/>
              </p:ext>
            </p:extLst>
          </p:nvPr>
        </p:nvGraphicFramePr>
        <p:xfrm>
          <a:off x="458788" y="1630363"/>
          <a:ext cx="3360736" cy="3520286"/>
        </p:xfrm>
        <a:graphic>
          <a:graphicData uri="http://schemas.openxmlformats.org/drawingml/2006/table">
            <a:tbl>
              <a:tblPr/>
              <a:tblGrid>
                <a:gridCol w="407689"/>
                <a:gridCol w="818998"/>
                <a:gridCol w="1400606"/>
                <a:gridCol w="733443"/>
              </a:tblGrid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</a:rPr>
                        <a:t>λ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</a:rPr>
                        <a:t>ρ</a:t>
                      </a:r>
                      <a:endParaRPr kumimoji="0" lang="en-US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04" name="AutoShape 44"/>
          <p:cNvSpPr>
            <a:spLocks noChangeArrowheads="1"/>
          </p:cNvSpPr>
          <p:nvPr/>
        </p:nvSpPr>
        <p:spPr bwMode="auto">
          <a:xfrm rot="-5400000">
            <a:off x="7460456" y="4333080"/>
            <a:ext cx="1111250" cy="1255712"/>
          </a:xfrm>
          <a:prstGeom prst="parallelogram">
            <a:avLst>
              <a:gd name="adj" fmla="val 42912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0" lon="21299997" rev="0"/>
            </a:camera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5" name="AutoShape 45"/>
          <p:cNvSpPr>
            <a:spLocks noChangeArrowheads="1"/>
          </p:cNvSpPr>
          <p:nvPr/>
        </p:nvSpPr>
        <p:spPr bwMode="auto">
          <a:xfrm rot="-5400000">
            <a:off x="5709478" y="4260849"/>
            <a:ext cx="1547813" cy="3697288"/>
          </a:xfrm>
          <a:prstGeom prst="parallelogram">
            <a:avLst>
              <a:gd name="adj" fmla="val 66356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6" name="AutoShape 46"/>
          <p:cNvSpPr>
            <a:spLocks noChangeArrowheads="1"/>
          </p:cNvSpPr>
          <p:nvPr/>
        </p:nvSpPr>
        <p:spPr bwMode="auto">
          <a:xfrm rot="-5400000">
            <a:off x="5527675" y="-19050"/>
            <a:ext cx="1785938" cy="3697288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7" name="AutoShape 47"/>
          <p:cNvSpPr>
            <a:spLocks noChangeArrowheads="1"/>
          </p:cNvSpPr>
          <p:nvPr/>
        </p:nvSpPr>
        <p:spPr bwMode="auto">
          <a:xfrm rot="-5400000">
            <a:off x="5827747" y="3701255"/>
            <a:ext cx="1311275" cy="3697288"/>
          </a:xfrm>
          <a:prstGeom prst="parallelogram">
            <a:avLst>
              <a:gd name="adj" fmla="val 82565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8" name="AutoShape 48"/>
          <p:cNvSpPr>
            <a:spLocks noChangeArrowheads="1"/>
          </p:cNvSpPr>
          <p:nvPr/>
        </p:nvSpPr>
        <p:spPr bwMode="auto">
          <a:xfrm rot="-5400000">
            <a:off x="5095875" y="3068635"/>
            <a:ext cx="1436688" cy="2481263"/>
          </a:xfrm>
          <a:prstGeom prst="parallelogram">
            <a:avLst>
              <a:gd name="adj" fmla="val 52593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9" name="AutoShape 49"/>
          <p:cNvSpPr>
            <a:spLocks noChangeArrowheads="1"/>
          </p:cNvSpPr>
          <p:nvPr/>
        </p:nvSpPr>
        <p:spPr bwMode="auto">
          <a:xfrm rot="-5400000">
            <a:off x="5983288" y="1191448"/>
            <a:ext cx="1785938" cy="3697287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81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10" name="AutoShape 50"/>
          <p:cNvSpPr>
            <a:spLocks noChangeArrowheads="1"/>
          </p:cNvSpPr>
          <p:nvPr/>
        </p:nvSpPr>
        <p:spPr bwMode="auto">
          <a:xfrm rot="-5400000">
            <a:off x="5529263" y="1462911"/>
            <a:ext cx="1785937" cy="3697287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27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5584825" y="1487488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i="1" dirty="0"/>
              <a:t>Q</a:t>
            </a:r>
            <a:r>
              <a:rPr lang="en-US" baseline="-25000" dirty="0"/>
              <a:t>0</a:t>
            </a:r>
            <a:r>
              <a:rPr lang="en-US" dirty="0"/>
              <a:t> ,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>
            <a:off x="4903788" y="603250"/>
            <a:ext cx="3667125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6921500" y="708025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/>
              <a:t>L</a:t>
            </a:r>
            <a:r>
              <a:rPr lang="en-US" i="1" baseline="-25000"/>
              <a:t>0</a:t>
            </a:r>
            <a:endParaRPr lang="en-US"/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4741863" y="2599847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5391150" y="2142647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5600277" y="404177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7775575" y="4684711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5053704" y="4767261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4884635" y="5592221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309563" y="368300"/>
            <a:ext cx="44323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/>
              <a:t>The original block is split into 1/3 and 2/3 in several different ways.</a:t>
            </a:r>
            <a:br>
              <a:rPr lang="en-US" dirty="0"/>
            </a:br>
            <a:r>
              <a:rPr lang="en-US" dirty="0"/>
              <a:t>What are </a:t>
            </a:r>
            <a:r>
              <a:rPr lang="en-US" i="1" dirty="0"/>
              <a:t>Q,</a:t>
            </a:r>
            <a:r>
              <a:rPr lang="en-US" i="1" dirty="0" smtClean="0"/>
              <a:t> </a:t>
            </a:r>
            <a:r>
              <a:rPr lang="el-GR" i="1" dirty="0" smtClean="0">
                <a:latin typeface="Symbol" charset="2"/>
              </a:rPr>
              <a:t>λ</a:t>
            </a:r>
            <a:r>
              <a:rPr lang="en-US" dirty="0" smtClean="0"/>
              <a:t>, </a:t>
            </a:r>
            <a:r>
              <a:rPr lang="en-US" dirty="0"/>
              <a:t>and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i="1" dirty="0" smtClean="0">
                <a:latin typeface="Symbol" charset="2"/>
              </a:rPr>
              <a:t> </a:t>
            </a:r>
            <a:r>
              <a:rPr lang="en-US" dirty="0">
                <a:latin typeface="Symbol" charset="2"/>
              </a:rPr>
              <a:t>?</a:t>
            </a:r>
          </a:p>
        </p:txBody>
      </p:sp>
      <p:sp>
        <p:nvSpPr>
          <p:cNvPr id="21" name="Text Box 186"/>
          <p:cNvSpPr txBox="1">
            <a:spLocks noChangeArrowheads="1"/>
          </p:cNvSpPr>
          <p:nvPr/>
        </p:nvSpPr>
        <p:spPr bwMode="auto">
          <a:xfrm>
            <a:off x="1200150" y="2566988"/>
            <a:ext cx="2230148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Answers on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Next Slide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812385"/>
              </p:ext>
            </p:extLst>
          </p:nvPr>
        </p:nvGraphicFramePr>
        <p:xfrm>
          <a:off x="458788" y="1630363"/>
          <a:ext cx="3360736" cy="3520286"/>
        </p:xfrm>
        <a:graphic>
          <a:graphicData uri="http://schemas.openxmlformats.org/drawingml/2006/table">
            <a:tbl>
              <a:tblPr/>
              <a:tblGrid>
                <a:gridCol w="407689"/>
                <a:gridCol w="818998"/>
                <a:gridCol w="1400606"/>
                <a:gridCol w="733443"/>
              </a:tblGrid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</a:rPr>
                        <a:t>λ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</a:rPr>
                        <a:t>ρ</a:t>
                      </a:r>
                      <a:endParaRPr kumimoji="0" lang="en-US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)Q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)Q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2Q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)Q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)Q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/L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i="1" dirty="0" smtClean="0">
                          <a:latin typeface="Symbol" charset="2"/>
                        </a:rPr>
                        <a:t>ρ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04" name="AutoShape 44"/>
          <p:cNvSpPr>
            <a:spLocks noChangeArrowheads="1"/>
          </p:cNvSpPr>
          <p:nvPr/>
        </p:nvSpPr>
        <p:spPr bwMode="auto">
          <a:xfrm rot="-5400000">
            <a:off x="7460456" y="4333080"/>
            <a:ext cx="1111250" cy="1255712"/>
          </a:xfrm>
          <a:prstGeom prst="parallelogram">
            <a:avLst>
              <a:gd name="adj" fmla="val 42912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>
              <a:rot lat="0" lon="21299997" rev="0"/>
            </a:camera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5" name="AutoShape 45"/>
          <p:cNvSpPr>
            <a:spLocks noChangeArrowheads="1"/>
          </p:cNvSpPr>
          <p:nvPr/>
        </p:nvSpPr>
        <p:spPr bwMode="auto">
          <a:xfrm rot="-5400000">
            <a:off x="5709478" y="4260849"/>
            <a:ext cx="1547813" cy="3697288"/>
          </a:xfrm>
          <a:prstGeom prst="parallelogram">
            <a:avLst>
              <a:gd name="adj" fmla="val 66356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6" name="AutoShape 46"/>
          <p:cNvSpPr>
            <a:spLocks noChangeArrowheads="1"/>
          </p:cNvSpPr>
          <p:nvPr/>
        </p:nvSpPr>
        <p:spPr bwMode="auto">
          <a:xfrm rot="-5400000">
            <a:off x="5527675" y="-19050"/>
            <a:ext cx="1785938" cy="3697288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7" name="AutoShape 47"/>
          <p:cNvSpPr>
            <a:spLocks noChangeArrowheads="1"/>
          </p:cNvSpPr>
          <p:nvPr/>
        </p:nvSpPr>
        <p:spPr bwMode="auto">
          <a:xfrm rot="-5400000">
            <a:off x="5827747" y="3701255"/>
            <a:ext cx="1311275" cy="3697288"/>
          </a:xfrm>
          <a:prstGeom prst="parallelogram">
            <a:avLst>
              <a:gd name="adj" fmla="val 82565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8" name="AutoShape 48"/>
          <p:cNvSpPr>
            <a:spLocks noChangeArrowheads="1"/>
          </p:cNvSpPr>
          <p:nvPr/>
        </p:nvSpPr>
        <p:spPr bwMode="auto">
          <a:xfrm rot="-5400000">
            <a:off x="5095875" y="3068635"/>
            <a:ext cx="1436688" cy="2481263"/>
          </a:xfrm>
          <a:prstGeom prst="parallelogram">
            <a:avLst>
              <a:gd name="adj" fmla="val 52593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735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09" name="AutoShape 49"/>
          <p:cNvSpPr>
            <a:spLocks noChangeArrowheads="1"/>
          </p:cNvSpPr>
          <p:nvPr/>
        </p:nvSpPr>
        <p:spPr bwMode="auto">
          <a:xfrm rot="-5400000">
            <a:off x="5983288" y="1191448"/>
            <a:ext cx="1785938" cy="3697287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81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10" name="AutoShape 50"/>
          <p:cNvSpPr>
            <a:spLocks noChangeArrowheads="1"/>
          </p:cNvSpPr>
          <p:nvPr/>
        </p:nvSpPr>
        <p:spPr bwMode="auto">
          <a:xfrm rot="-5400000">
            <a:off x="5529263" y="1462911"/>
            <a:ext cx="1785937" cy="3697287"/>
          </a:xfrm>
          <a:prstGeom prst="parallelogram">
            <a:avLst>
              <a:gd name="adj" fmla="val 62574"/>
            </a:avLst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27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5584825" y="1487488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i="1" dirty="0"/>
              <a:t>Q</a:t>
            </a:r>
            <a:r>
              <a:rPr lang="en-US" baseline="-25000" dirty="0"/>
              <a:t>0</a:t>
            </a:r>
            <a:r>
              <a:rPr lang="en-US" dirty="0"/>
              <a:t> ,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>
            <a:off x="4903788" y="603250"/>
            <a:ext cx="3667125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6921500" y="708025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/>
              <a:t>L</a:t>
            </a:r>
            <a:r>
              <a:rPr lang="en-US" i="1" baseline="-25000"/>
              <a:t>0</a:t>
            </a:r>
            <a:endParaRPr lang="en-US"/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4741863" y="2599847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5391150" y="2142647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5600277" y="404177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7775575" y="4684711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5053704" y="4767261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4884635" y="5592221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309563" y="368300"/>
            <a:ext cx="44323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/>
              <a:t>The original block is split into 1/3 and 2/3 in several different ways.</a:t>
            </a:r>
            <a:br>
              <a:rPr lang="en-US" dirty="0"/>
            </a:br>
            <a:r>
              <a:rPr lang="en-US" dirty="0"/>
              <a:t>What are </a:t>
            </a:r>
            <a:r>
              <a:rPr lang="en-US" i="1" dirty="0"/>
              <a:t>Q,</a:t>
            </a:r>
            <a:r>
              <a:rPr lang="en-US" i="1" dirty="0" smtClean="0"/>
              <a:t> </a:t>
            </a:r>
            <a:r>
              <a:rPr lang="el-GR" i="1" dirty="0" smtClean="0">
                <a:latin typeface="Symbol" charset="2"/>
              </a:rPr>
              <a:t>λ</a:t>
            </a:r>
            <a:r>
              <a:rPr lang="en-US" dirty="0" smtClean="0"/>
              <a:t>, </a:t>
            </a:r>
            <a:r>
              <a:rPr lang="en-US" dirty="0"/>
              <a:t>and</a:t>
            </a:r>
            <a:r>
              <a:rPr lang="en-US" dirty="0" smtClean="0"/>
              <a:t> </a:t>
            </a:r>
            <a:r>
              <a:rPr lang="el-GR" i="1" dirty="0" smtClean="0">
                <a:latin typeface="Symbol" charset="2"/>
              </a:rPr>
              <a:t>ρ</a:t>
            </a:r>
            <a:r>
              <a:rPr lang="en-US" i="1" dirty="0" smtClean="0">
                <a:latin typeface="Symbol" charset="2"/>
              </a:rPr>
              <a:t> </a:t>
            </a:r>
            <a:r>
              <a:rPr lang="en-US" dirty="0">
                <a:latin typeface="Symbol" charset="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24292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243</Words>
  <Application>Microsoft Macintosh PowerPoint</Application>
  <PresentationFormat>On-screen Show (4:3)</PresentationFormat>
  <Paragraphs>79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James McLean</cp:lastModifiedBy>
  <cp:revision>16</cp:revision>
  <dcterms:created xsi:type="dcterms:W3CDTF">2010-02-19T06:38:52Z</dcterms:created>
  <dcterms:modified xsi:type="dcterms:W3CDTF">2015-02-25T16:05:28Z</dcterms:modified>
</cp:coreProperties>
</file>