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0000"/>
    <a:srgbClr val="008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5C49BB-13D9-B340-B097-2ED5EF7991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39939B-41E5-314D-A0A7-D77D907073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87946A-88F0-0849-BAA8-240BD0818C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F4D75B-983A-4A4F-9623-09EB70744F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2D7CA-7B13-1A41-B58A-BE373E2AC7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E16350-58D8-3942-AC27-05B33B2D5B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3B1059-F08B-4D45-A243-6EE75CFDC3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E713EB-70A5-EF4C-B039-6C36C8999B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FF92D5-0857-6344-9579-DF1DACE9AF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FE5D8-3A2E-8C42-86B5-279927D230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253867-45D0-DD46-9414-DA58AD47D0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8BC060-8CCA-F545-9F30-07316B071C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5DAC7D2-5424-4543-8868-08B44118E4B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866588" y="457200"/>
            <a:ext cx="7739529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Rank the following pictures </a:t>
            </a:r>
            <a:r>
              <a:rPr lang="en-US" dirty="0" smtClean="0"/>
              <a:t>by electric </a:t>
            </a:r>
            <a:r>
              <a:rPr lang="en-US" dirty="0" smtClean="0"/>
              <a:t>flux value,</a:t>
            </a:r>
            <a:br>
              <a:rPr lang="en-US" dirty="0" smtClean="0"/>
            </a:br>
            <a:r>
              <a:rPr lang="en-US" dirty="0" smtClean="0"/>
              <a:t>most positive to most negative</a:t>
            </a:r>
            <a:endParaRPr lang="en-US" dirty="0"/>
          </a:p>
          <a:p>
            <a:pPr algn="ctr"/>
            <a:r>
              <a:rPr lang="en-US" sz="2000" dirty="0"/>
              <a:t>(All electric fields are uniform.</a:t>
            </a:r>
          </a:p>
          <a:p>
            <a:pPr algn="ctr"/>
            <a:r>
              <a:rPr lang="en-US" sz="2000" dirty="0"/>
              <a:t>Areas and field strengths are the same throughout.)</a:t>
            </a:r>
          </a:p>
        </p:txBody>
      </p:sp>
      <p:sp>
        <p:nvSpPr>
          <p:cNvPr id="14339" name="Text Box 8"/>
          <p:cNvSpPr txBox="1">
            <a:spLocks noChangeArrowheads="1"/>
          </p:cNvSpPr>
          <p:nvPr/>
        </p:nvSpPr>
        <p:spPr bwMode="auto">
          <a:xfrm>
            <a:off x="1270000" y="2251075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14340" name="Text Box 9"/>
          <p:cNvSpPr txBox="1">
            <a:spLocks noChangeArrowheads="1"/>
          </p:cNvSpPr>
          <p:nvPr/>
        </p:nvSpPr>
        <p:spPr bwMode="auto">
          <a:xfrm>
            <a:off x="3921125" y="22860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6518275" y="22860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14342" name="Text Box 11"/>
          <p:cNvSpPr txBox="1">
            <a:spLocks noChangeArrowheads="1"/>
          </p:cNvSpPr>
          <p:nvPr/>
        </p:nvSpPr>
        <p:spPr bwMode="auto">
          <a:xfrm>
            <a:off x="1270000" y="46101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D</a:t>
            </a:r>
          </a:p>
        </p:txBody>
      </p:sp>
      <p:sp>
        <p:nvSpPr>
          <p:cNvPr id="14343" name="Text Box 12"/>
          <p:cNvSpPr txBox="1">
            <a:spLocks noChangeArrowheads="1"/>
          </p:cNvSpPr>
          <p:nvPr/>
        </p:nvSpPr>
        <p:spPr bwMode="auto">
          <a:xfrm>
            <a:off x="3921125" y="4645025"/>
            <a:ext cx="36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</a:t>
            </a:r>
          </a:p>
        </p:txBody>
      </p:sp>
      <p:sp>
        <p:nvSpPr>
          <p:cNvPr id="14344" name="Text Box 13"/>
          <p:cNvSpPr txBox="1">
            <a:spLocks noChangeArrowheads="1"/>
          </p:cNvSpPr>
          <p:nvPr/>
        </p:nvSpPr>
        <p:spPr bwMode="auto">
          <a:xfrm>
            <a:off x="6518275" y="46450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F</a:t>
            </a:r>
          </a:p>
        </p:txBody>
      </p:sp>
      <p:grpSp>
        <p:nvGrpSpPr>
          <p:cNvPr id="14345" name="Group 47"/>
          <p:cNvGrpSpPr>
            <a:grpSpLocks/>
          </p:cNvGrpSpPr>
          <p:nvPr/>
        </p:nvGrpSpPr>
        <p:grpSpPr bwMode="auto">
          <a:xfrm>
            <a:off x="1282700" y="2743200"/>
            <a:ext cx="1676400" cy="1295400"/>
            <a:chOff x="792" y="1728"/>
            <a:chExt cx="1056" cy="816"/>
          </a:xfrm>
        </p:grpSpPr>
        <p:sp>
          <p:nvSpPr>
            <p:cNvPr id="14381" name="AutoShape 7"/>
            <p:cNvSpPr>
              <a:spLocks noChangeArrowheads="1"/>
            </p:cNvSpPr>
            <p:nvPr/>
          </p:nvSpPr>
          <p:spPr bwMode="auto">
            <a:xfrm rot="5400000">
              <a:off x="960" y="2016"/>
              <a:ext cx="792" cy="216"/>
            </a:xfrm>
            <a:prstGeom prst="parallelogram">
              <a:avLst>
                <a:gd name="adj" fmla="val 9165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82" name="Line 20"/>
            <p:cNvSpPr>
              <a:spLocks noChangeShapeType="1"/>
            </p:cNvSpPr>
            <p:nvPr/>
          </p:nvSpPr>
          <p:spPr bwMode="auto">
            <a:xfrm flipV="1">
              <a:off x="1104" y="2112"/>
              <a:ext cx="67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83" name="Arc 27"/>
            <p:cNvSpPr>
              <a:spLocks/>
            </p:cNvSpPr>
            <p:nvPr/>
          </p:nvSpPr>
          <p:spPr bwMode="auto">
            <a:xfrm>
              <a:off x="1248" y="2112"/>
              <a:ext cx="126" cy="144"/>
            </a:xfrm>
            <a:custGeom>
              <a:avLst/>
              <a:gdLst>
                <a:gd name="T0" fmla="*/ 1 w 18892"/>
                <a:gd name="T1" fmla="*/ 1 h 21600"/>
                <a:gd name="T2" fmla="*/ 0 w 18892"/>
                <a:gd name="T3" fmla="*/ 0 h 21600"/>
                <a:gd name="T4" fmla="*/ 1 w 18892"/>
                <a:gd name="T5" fmla="*/ 0 h 21600"/>
                <a:gd name="T6" fmla="*/ 0 60000 65536"/>
                <a:gd name="T7" fmla="*/ 0 60000 65536"/>
                <a:gd name="T8" fmla="*/ 0 60000 65536"/>
                <a:gd name="T9" fmla="*/ 0 w 18892"/>
                <a:gd name="T10" fmla="*/ 0 h 21600"/>
                <a:gd name="T11" fmla="*/ 18892 w 1889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892" h="21600" fill="none" extrusionOk="0">
                  <a:moveTo>
                    <a:pt x="18892" y="21599"/>
                  </a:moveTo>
                  <a:cubicBezTo>
                    <a:pt x="11039" y="21599"/>
                    <a:pt x="3806" y="17338"/>
                    <a:pt x="-1" y="10471"/>
                  </a:cubicBezTo>
                </a:path>
                <a:path w="18892" h="21600" stroke="0" extrusionOk="0">
                  <a:moveTo>
                    <a:pt x="18892" y="21599"/>
                  </a:moveTo>
                  <a:cubicBezTo>
                    <a:pt x="11039" y="21599"/>
                    <a:pt x="3806" y="17338"/>
                    <a:pt x="-1" y="10471"/>
                  </a:cubicBezTo>
                  <a:lnTo>
                    <a:pt x="18892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84" name="Line 35"/>
            <p:cNvSpPr>
              <a:spLocks noChangeShapeType="1"/>
            </p:cNvSpPr>
            <p:nvPr/>
          </p:nvSpPr>
          <p:spPr bwMode="auto">
            <a:xfrm flipV="1">
              <a:off x="1176" y="1800"/>
              <a:ext cx="67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85" name="Line 41"/>
            <p:cNvSpPr>
              <a:spLocks noChangeShapeType="1"/>
            </p:cNvSpPr>
            <p:nvPr/>
          </p:nvSpPr>
          <p:spPr bwMode="auto">
            <a:xfrm flipV="1">
              <a:off x="792" y="1848"/>
              <a:ext cx="67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346" name="Group 48"/>
          <p:cNvGrpSpPr>
            <a:grpSpLocks/>
          </p:cNvGrpSpPr>
          <p:nvPr/>
        </p:nvGrpSpPr>
        <p:grpSpPr bwMode="auto">
          <a:xfrm>
            <a:off x="3917950" y="2895600"/>
            <a:ext cx="1638300" cy="1257300"/>
            <a:chOff x="2616" y="1824"/>
            <a:chExt cx="1032" cy="792"/>
          </a:xfrm>
        </p:grpSpPr>
        <p:sp>
          <p:nvSpPr>
            <p:cNvPr id="14377" name="AutoShape 14"/>
            <p:cNvSpPr>
              <a:spLocks noChangeArrowheads="1"/>
            </p:cNvSpPr>
            <p:nvPr/>
          </p:nvSpPr>
          <p:spPr bwMode="auto">
            <a:xfrm rot="5400000">
              <a:off x="2832" y="2112"/>
              <a:ext cx="792" cy="216"/>
            </a:xfrm>
            <a:prstGeom prst="parallelogram">
              <a:avLst>
                <a:gd name="adj" fmla="val 9165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78" name="Line 22"/>
            <p:cNvSpPr>
              <a:spLocks noChangeShapeType="1"/>
            </p:cNvSpPr>
            <p:nvPr/>
          </p:nvSpPr>
          <p:spPr bwMode="auto">
            <a:xfrm rot="1989895" flipV="1">
              <a:off x="2832" y="2160"/>
              <a:ext cx="67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79" name="Line 36"/>
            <p:cNvSpPr>
              <a:spLocks noChangeShapeType="1"/>
            </p:cNvSpPr>
            <p:nvPr/>
          </p:nvSpPr>
          <p:spPr bwMode="auto">
            <a:xfrm rot="1989895" flipV="1">
              <a:off x="2976" y="1872"/>
              <a:ext cx="67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80" name="Line 42"/>
            <p:cNvSpPr>
              <a:spLocks noChangeShapeType="1"/>
            </p:cNvSpPr>
            <p:nvPr/>
          </p:nvSpPr>
          <p:spPr bwMode="auto">
            <a:xfrm rot="1989895" flipV="1">
              <a:off x="2616" y="1992"/>
              <a:ext cx="67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347" name="Group 49"/>
          <p:cNvGrpSpPr>
            <a:grpSpLocks/>
          </p:cNvGrpSpPr>
          <p:nvPr/>
        </p:nvGrpSpPr>
        <p:grpSpPr bwMode="auto">
          <a:xfrm>
            <a:off x="6515100" y="2895600"/>
            <a:ext cx="1638300" cy="1295400"/>
            <a:chOff x="4104" y="1824"/>
            <a:chExt cx="1032" cy="816"/>
          </a:xfrm>
        </p:grpSpPr>
        <p:sp>
          <p:nvSpPr>
            <p:cNvPr id="14372" name="AutoShape 15"/>
            <p:cNvSpPr>
              <a:spLocks noChangeArrowheads="1"/>
            </p:cNvSpPr>
            <p:nvPr/>
          </p:nvSpPr>
          <p:spPr bwMode="auto">
            <a:xfrm rot="5400000">
              <a:off x="4272" y="2112"/>
              <a:ext cx="792" cy="216"/>
            </a:xfrm>
            <a:prstGeom prst="parallelogram">
              <a:avLst>
                <a:gd name="adj" fmla="val 9165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73" name="Line 23"/>
            <p:cNvSpPr>
              <a:spLocks noChangeShapeType="1"/>
            </p:cNvSpPr>
            <p:nvPr/>
          </p:nvSpPr>
          <p:spPr bwMode="auto">
            <a:xfrm rot="10800000" flipV="1">
              <a:off x="4320" y="1968"/>
              <a:ext cx="67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74" name="Arc 28"/>
            <p:cNvSpPr>
              <a:spLocks/>
            </p:cNvSpPr>
            <p:nvPr/>
          </p:nvSpPr>
          <p:spPr bwMode="auto">
            <a:xfrm>
              <a:off x="4512" y="2208"/>
              <a:ext cx="126" cy="144"/>
            </a:xfrm>
            <a:custGeom>
              <a:avLst/>
              <a:gdLst>
                <a:gd name="T0" fmla="*/ 1 w 18892"/>
                <a:gd name="T1" fmla="*/ 1 h 21600"/>
                <a:gd name="T2" fmla="*/ 0 w 18892"/>
                <a:gd name="T3" fmla="*/ 0 h 21600"/>
                <a:gd name="T4" fmla="*/ 1 w 18892"/>
                <a:gd name="T5" fmla="*/ 0 h 21600"/>
                <a:gd name="T6" fmla="*/ 0 60000 65536"/>
                <a:gd name="T7" fmla="*/ 0 60000 65536"/>
                <a:gd name="T8" fmla="*/ 0 60000 65536"/>
                <a:gd name="T9" fmla="*/ 0 w 18892"/>
                <a:gd name="T10" fmla="*/ 0 h 21600"/>
                <a:gd name="T11" fmla="*/ 18892 w 1889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892" h="21600" fill="none" extrusionOk="0">
                  <a:moveTo>
                    <a:pt x="18892" y="21599"/>
                  </a:moveTo>
                  <a:cubicBezTo>
                    <a:pt x="11039" y="21599"/>
                    <a:pt x="3806" y="17338"/>
                    <a:pt x="-1" y="10471"/>
                  </a:cubicBezTo>
                </a:path>
                <a:path w="18892" h="21600" stroke="0" extrusionOk="0">
                  <a:moveTo>
                    <a:pt x="18892" y="21599"/>
                  </a:moveTo>
                  <a:cubicBezTo>
                    <a:pt x="11039" y="21599"/>
                    <a:pt x="3806" y="17338"/>
                    <a:pt x="-1" y="10471"/>
                  </a:cubicBezTo>
                  <a:lnTo>
                    <a:pt x="18892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75" name="Line 37"/>
            <p:cNvSpPr>
              <a:spLocks noChangeShapeType="1"/>
            </p:cNvSpPr>
            <p:nvPr/>
          </p:nvSpPr>
          <p:spPr bwMode="auto">
            <a:xfrm rot="10800000" flipV="1">
              <a:off x="4464" y="2208"/>
              <a:ext cx="67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76" name="Line 43"/>
            <p:cNvSpPr>
              <a:spLocks noChangeShapeType="1"/>
            </p:cNvSpPr>
            <p:nvPr/>
          </p:nvSpPr>
          <p:spPr bwMode="auto">
            <a:xfrm rot="10800000" flipV="1">
              <a:off x="4104" y="1896"/>
              <a:ext cx="67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348" name="Group 50"/>
          <p:cNvGrpSpPr>
            <a:grpSpLocks/>
          </p:cNvGrpSpPr>
          <p:nvPr/>
        </p:nvGrpSpPr>
        <p:grpSpPr bwMode="auto">
          <a:xfrm>
            <a:off x="6667500" y="4838700"/>
            <a:ext cx="1333500" cy="1257300"/>
            <a:chOff x="4224" y="2880"/>
            <a:chExt cx="840" cy="792"/>
          </a:xfrm>
        </p:grpSpPr>
        <p:sp>
          <p:nvSpPr>
            <p:cNvPr id="14368" name="AutoShape 18"/>
            <p:cNvSpPr>
              <a:spLocks noChangeArrowheads="1"/>
            </p:cNvSpPr>
            <p:nvPr/>
          </p:nvSpPr>
          <p:spPr bwMode="auto">
            <a:xfrm rot="10800000">
              <a:off x="4272" y="3168"/>
              <a:ext cx="792" cy="216"/>
            </a:xfrm>
            <a:prstGeom prst="parallelogram">
              <a:avLst>
                <a:gd name="adj" fmla="val 9165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69" name="Line 24"/>
            <p:cNvSpPr>
              <a:spLocks noChangeShapeType="1"/>
            </p:cNvSpPr>
            <p:nvPr/>
          </p:nvSpPr>
          <p:spPr bwMode="auto">
            <a:xfrm rot="7381346" flipV="1">
              <a:off x="4320" y="3120"/>
              <a:ext cx="67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70" name="Line 38"/>
            <p:cNvSpPr>
              <a:spLocks noChangeShapeType="1"/>
            </p:cNvSpPr>
            <p:nvPr/>
          </p:nvSpPr>
          <p:spPr bwMode="auto">
            <a:xfrm rot="7381346" flipV="1">
              <a:off x="4488" y="3000"/>
              <a:ext cx="67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71" name="Line 44"/>
            <p:cNvSpPr>
              <a:spLocks noChangeShapeType="1"/>
            </p:cNvSpPr>
            <p:nvPr/>
          </p:nvSpPr>
          <p:spPr bwMode="auto">
            <a:xfrm rot="7381346" flipV="1">
              <a:off x="4104" y="3048"/>
              <a:ext cx="67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349" name="Group 52"/>
          <p:cNvGrpSpPr>
            <a:grpSpLocks/>
          </p:cNvGrpSpPr>
          <p:nvPr/>
        </p:nvGrpSpPr>
        <p:grpSpPr bwMode="auto">
          <a:xfrm>
            <a:off x="1473200" y="4724400"/>
            <a:ext cx="1295400" cy="1257300"/>
            <a:chOff x="1128" y="2808"/>
            <a:chExt cx="816" cy="792"/>
          </a:xfrm>
        </p:grpSpPr>
        <p:sp>
          <p:nvSpPr>
            <p:cNvPr id="14364" name="AutoShape 16"/>
            <p:cNvSpPr>
              <a:spLocks noChangeArrowheads="1"/>
            </p:cNvSpPr>
            <p:nvPr/>
          </p:nvSpPr>
          <p:spPr bwMode="auto">
            <a:xfrm rot="10800000">
              <a:off x="1152" y="3120"/>
              <a:ext cx="792" cy="216"/>
            </a:xfrm>
            <a:prstGeom prst="parallelogram">
              <a:avLst>
                <a:gd name="adj" fmla="val 9165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65" name="Line 25"/>
            <p:cNvSpPr>
              <a:spLocks noChangeShapeType="1"/>
            </p:cNvSpPr>
            <p:nvPr/>
          </p:nvSpPr>
          <p:spPr bwMode="auto">
            <a:xfrm rot="18164114" flipV="1">
              <a:off x="1224" y="3048"/>
              <a:ext cx="67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66" name="Line 39"/>
            <p:cNvSpPr>
              <a:spLocks noChangeShapeType="1"/>
            </p:cNvSpPr>
            <p:nvPr/>
          </p:nvSpPr>
          <p:spPr bwMode="auto">
            <a:xfrm rot="18164114" flipV="1">
              <a:off x="1392" y="2928"/>
              <a:ext cx="67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67" name="Line 45"/>
            <p:cNvSpPr>
              <a:spLocks noChangeShapeType="1"/>
            </p:cNvSpPr>
            <p:nvPr/>
          </p:nvSpPr>
          <p:spPr bwMode="auto">
            <a:xfrm rot="18164114" flipV="1">
              <a:off x="1008" y="2976"/>
              <a:ext cx="67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350" name="Group 51"/>
          <p:cNvGrpSpPr>
            <a:grpSpLocks/>
          </p:cNvGrpSpPr>
          <p:nvPr/>
        </p:nvGrpSpPr>
        <p:grpSpPr bwMode="auto">
          <a:xfrm>
            <a:off x="3940175" y="4935538"/>
            <a:ext cx="1592263" cy="1025525"/>
            <a:chOff x="2789" y="2941"/>
            <a:chExt cx="1003" cy="646"/>
          </a:xfrm>
        </p:grpSpPr>
        <p:sp>
          <p:nvSpPr>
            <p:cNvPr id="14360" name="AutoShape 17"/>
            <p:cNvSpPr>
              <a:spLocks noChangeArrowheads="1"/>
            </p:cNvSpPr>
            <p:nvPr/>
          </p:nvSpPr>
          <p:spPr bwMode="auto">
            <a:xfrm rot="10800000">
              <a:off x="2832" y="3168"/>
              <a:ext cx="792" cy="216"/>
            </a:xfrm>
            <a:prstGeom prst="parallelogram">
              <a:avLst>
                <a:gd name="adj" fmla="val 9165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61" name="Line 26"/>
            <p:cNvSpPr>
              <a:spLocks noChangeShapeType="1"/>
            </p:cNvSpPr>
            <p:nvPr/>
          </p:nvSpPr>
          <p:spPr bwMode="auto">
            <a:xfrm rot="2007191" flipV="1">
              <a:off x="2789" y="3024"/>
              <a:ext cx="797" cy="5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62" name="Line 40"/>
            <p:cNvSpPr>
              <a:spLocks noChangeShapeType="1"/>
            </p:cNvSpPr>
            <p:nvPr/>
          </p:nvSpPr>
          <p:spPr bwMode="auto">
            <a:xfrm rot="2007191" flipV="1">
              <a:off x="2880" y="3072"/>
              <a:ext cx="797" cy="5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63" name="Line 46"/>
            <p:cNvSpPr>
              <a:spLocks noChangeShapeType="1"/>
            </p:cNvSpPr>
            <p:nvPr/>
          </p:nvSpPr>
          <p:spPr bwMode="auto">
            <a:xfrm rot="2007191" flipV="1">
              <a:off x="2995" y="2941"/>
              <a:ext cx="797" cy="5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" name="Group 61"/>
          <p:cNvGrpSpPr>
            <a:grpSpLocks/>
          </p:cNvGrpSpPr>
          <p:nvPr/>
        </p:nvGrpSpPr>
        <p:grpSpPr bwMode="auto">
          <a:xfrm>
            <a:off x="2057400" y="1752600"/>
            <a:ext cx="5715000" cy="3657600"/>
            <a:chOff x="1296" y="1104"/>
            <a:chExt cx="3600" cy="2304"/>
          </a:xfrm>
        </p:grpSpPr>
        <p:sp>
          <p:nvSpPr>
            <p:cNvPr id="14353" name="Line 53"/>
            <p:cNvSpPr>
              <a:spLocks noChangeShapeType="1"/>
            </p:cNvSpPr>
            <p:nvPr/>
          </p:nvSpPr>
          <p:spPr bwMode="auto">
            <a:xfrm>
              <a:off x="1440" y="2160"/>
              <a:ext cx="192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54" name="Line 54"/>
            <p:cNvSpPr>
              <a:spLocks noChangeShapeType="1"/>
            </p:cNvSpPr>
            <p:nvPr/>
          </p:nvSpPr>
          <p:spPr bwMode="auto">
            <a:xfrm>
              <a:off x="3120" y="2304"/>
              <a:ext cx="192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55" name="Line 55"/>
            <p:cNvSpPr>
              <a:spLocks noChangeShapeType="1"/>
            </p:cNvSpPr>
            <p:nvPr/>
          </p:nvSpPr>
          <p:spPr bwMode="auto">
            <a:xfrm>
              <a:off x="4704" y="2256"/>
              <a:ext cx="192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56" name="Line 56"/>
            <p:cNvSpPr>
              <a:spLocks noChangeShapeType="1"/>
            </p:cNvSpPr>
            <p:nvPr/>
          </p:nvSpPr>
          <p:spPr bwMode="auto">
            <a:xfrm rot="-5400000">
              <a:off x="4609" y="3311"/>
              <a:ext cx="192" cy="1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57" name="Line 57"/>
            <p:cNvSpPr>
              <a:spLocks noChangeShapeType="1"/>
            </p:cNvSpPr>
            <p:nvPr/>
          </p:nvSpPr>
          <p:spPr bwMode="auto">
            <a:xfrm rot="-5400000">
              <a:off x="2881" y="3311"/>
              <a:ext cx="192" cy="1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58" name="Line 58"/>
            <p:cNvSpPr>
              <a:spLocks noChangeShapeType="1"/>
            </p:cNvSpPr>
            <p:nvPr/>
          </p:nvSpPr>
          <p:spPr bwMode="auto">
            <a:xfrm rot="-5400000">
              <a:off x="1201" y="3311"/>
              <a:ext cx="192" cy="1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59" name="Text Box 60"/>
            <p:cNvSpPr txBox="1">
              <a:spLocks noChangeArrowheads="1"/>
            </p:cNvSpPr>
            <p:nvPr/>
          </p:nvSpPr>
          <p:spPr bwMode="auto">
            <a:xfrm>
              <a:off x="2112" y="1104"/>
              <a:ext cx="137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000">
                  <a:solidFill>
                    <a:srgbClr val="FF0000"/>
                  </a:solidFill>
                </a:rPr>
                <a:t>Area vectors in red.</a:t>
              </a:r>
            </a:p>
          </p:txBody>
        </p:sp>
      </p:grpSp>
      <p:sp>
        <p:nvSpPr>
          <p:cNvPr id="4158" name="Text Box 62"/>
          <p:cNvSpPr txBox="1">
            <a:spLocks noChangeArrowheads="1"/>
          </p:cNvSpPr>
          <p:nvPr/>
        </p:nvSpPr>
        <p:spPr bwMode="auto">
          <a:xfrm>
            <a:off x="2768600" y="6137275"/>
            <a:ext cx="3389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8000"/>
                </a:solidFill>
              </a:rPr>
              <a:t>(+) B&amp;D, A, E=0, C, F (-)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6"/>
          <p:cNvSpPr txBox="1">
            <a:spLocks noChangeArrowheads="1"/>
          </p:cNvSpPr>
          <p:nvPr/>
        </p:nvSpPr>
        <p:spPr bwMode="auto">
          <a:xfrm>
            <a:off x="1183314" y="381000"/>
            <a:ext cx="680118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Rank the following pictures by electric flux value,</a:t>
            </a:r>
            <a:br>
              <a:rPr lang="en-US" dirty="0"/>
            </a:br>
            <a:r>
              <a:rPr lang="en-US" dirty="0"/>
              <a:t>most positive to most negative</a:t>
            </a:r>
          </a:p>
          <a:p>
            <a:pPr algn="ctr"/>
            <a:r>
              <a:rPr lang="en-US" sz="2000" dirty="0" smtClean="0"/>
              <a:t>(</a:t>
            </a:r>
            <a:r>
              <a:rPr lang="en-US" sz="2000" dirty="0"/>
              <a:t>All electric fields are </a:t>
            </a:r>
            <a:r>
              <a:rPr lang="en-US" sz="2000" dirty="0" smtClean="0"/>
              <a:t>uniform</a:t>
            </a:r>
            <a:r>
              <a:rPr lang="en-US" sz="2000" dirty="0" smtClean="0"/>
              <a:t>, </a:t>
            </a:r>
            <a:r>
              <a:rPr lang="en-US" sz="2000" dirty="0"/>
              <a:t>vectors show strength (as usual).</a:t>
            </a:r>
            <a:endParaRPr lang="en-US" sz="2000" dirty="0"/>
          </a:p>
          <a:p>
            <a:pPr algn="ctr"/>
            <a:r>
              <a:rPr lang="en-US" sz="2000" dirty="0"/>
              <a:t>Areas (shown edge-on) are the same throughout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15363" name="AutoShape 8"/>
          <p:cNvSpPr>
            <a:spLocks noChangeArrowheads="1"/>
          </p:cNvSpPr>
          <p:nvPr/>
        </p:nvSpPr>
        <p:spPr bwMode="auto">
          <a:xfrm rot="-5400000">
            <a:off x="1104900" y="3238500"/>
            <a:ext cx="1676400" cy="76200"/>
          </a:xfrm>
          <a:prstGeom prst="parallelogram">
            <a:avLst>
              <a:gd name="adj" fmla="val 5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5364" name="Group 57"/>
          <p:cNvGrpSpPr>
            <a:grpSpLocks/>
          </p:cNvGrpSpPr>
          <p:nvPr/>
        </p:nvGrpSpPr>
        <p:grpSpPr bwMode="auto">
          <a:xfrm>
            <a:off x="593725" y="2251075"/>
            <a:ext cx="5635625" cy="2851150"/>
            <a:chOff x="374" y="1418"/>
            <a:chExt cx="3550" cy="1796"/>
          </a:xfrm>
        </p:grpSpPr>
        <p:sp>
          <p:nvSpPr>
            <p:cNvPr id="15394" name="Text Box 9"/>
            <p:cNvSpPr txBox="1">
              <a:spLocks noChangeArrowheads="1"/>
            </p:cNvSpPr>
            <p:nvPr/>
          </p:nvSpPr>
          <p:spPr bwMode="auto">
            <a:xfrm>
              <a:off x="374" y="1418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15395" name="Text Box 10"/>
            <p:cNvSpPr txBox="1">
              <a:spLocks noChangeArrowheads="1"/>
            </p:cNvSpPr>
            <p:nvPr/>
          </p:nvSpPr>
          <p:spPr bwMode="auto">
            <a:xfrm>
              <a:off x="2044" y="1440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B</a:t>
              </a:r>
            </a:p>
          </p:txBody>
        </p:sp>
        <p:sp>
          <p:nvSpPr>
            <p:cNvPr id="15396" name="Text Box 11"/>
            <p:cNvSpPr txBox="1">
              <a:spLocks noChangeArrowheads="1"/>
            </p:cNvSpPr>
            <p:nvPr/>
          </p:nvSpPr>
          <p:spPr bwMode="auto">
            <a:xfrm>
              <a:off x="3680" y="1440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C</a:t>
              </a:r>
            </a:p>
          </p:txBody>
        </p:sp>
        <p:sp>
          <p:nvSpPr>
            <p:cNvPr id="15397" name="Text Box 12"/>
            <p:cNvSpPr txBox="1">
              <a:spLocks noChangeArrowheads="1"/>
            </p:cNvSpPr>
            <p:nvPr/>
          </p:nvSpPr>
          <p:spPr bwMode="auto">
            <a:xfrm>
              <a:off x="374" y="2904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D</a:t>
              </a:r>
            </a:p>
          </p:txBody>
        </p:sp>
        <p:sp>
          <p:nvSpPr>
            <p:cNvPr id="15398" name="Text Box 13"/>
            <p:cNvSpPr txBox="1">
              <a:spLocks noChangeArrowheads="1"/>
            </p:cNvSpPr>
            <p:nvPr/>
          </p:nvSpPr>
          <p:spPr bwMode="auto">
            <a:xfrm>
              <a:off x="2044" y="2926"/>
              <a:ext cx="23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E</a:t>
              </a:r>
            </a:p>
          </p:txBody>
        </p:sp>
        <p:sp>
          <p:nvSpPr>
            <p:cNvPr id="15399" name="Text Box 14"/>
            <p:cNvSpPr txBox="1">
              <a:spLocks noChangeArrowheads="1"/>
            </p:cNvSpPr>
            <p:nvPr/>
          </p:nvSpPr>
          <p:spPr bwMode="auto">
            <a:xfrm>
              <a:off x="3680" y="2926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F</a:t>
              </a:r>
            </a:p>
          </p:txBody>
        </p:sp>
      </p:grpSp>
      <p:sp>
        <p:nvSpPr>
          <p:cNvPr id="15365" name="AutoShape 15"/>
          <p:cNvSpPr>
            <a:spLocks noChangeArrowheads="1"/>
          </p:cNvSpPr>
          <p:nvPr/>
        </p:nvSpPr>
        <p:spPr bwMode="auto">
          <a:xfrm rot="-5400000">
            <a:off x="1104900" y="5524500"/>
            <a:ext cx="1676400" cy="76200"/>
          </a:xfrm>
          <a:prstGeom prst="parallelogram">
            <a:avLst>
              <a:gd name="adj" fmla="val 5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6" name="AutoShape 16"/>
          <p:cNvSpPr>
            <a:spLocks noChangeArrowheads="1"/>
          </p:cNvSpPr>
          <p:nvPr/>
        </p:nvSpPr>
        <p:spPr bwMode="auto">
          <a:xfrm rot="-5400000">
            <a:off x="3695700" y="3238500"/>
            <a:ext cx="1676400" cy="76200"/>
          </a:xfrm>
          <a:prstGeom prst="parallelogram">
            <a:avLst>
              <a:gd name="adj" fmla="val 5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7" name="AutoShape 17"/>
          <p:cNvSpPr>
            <a:spLocks noChangeArrowheads="1"/>
          </p:cNvSpPr>
          <p:nvPr/>
        </p:nvSpPr>
        <p:spPr bwMode="auto">
          <a:xfrm rot="-5400000">
            <a:off x="3695700" y="5524500"/>
            <a:ext cx="1676400" cy="76200"/>
          </a:xfrm>
          <a:prstGeom prst="parallelogram">
            <a:avLst>
              <a:gd name="adj" fmla="val 5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8" name="AutoShape 18"/>
          <p:cNvSpPr>
            <a:spLocks noChangeArrowheads="1"/>
          </p:cNvSpPr>
          <p:nvPr/>
        </p:nvSpPr>
        <p:spPr bwMode="auto">
          <a:xfrm rot="-5400000">
            <a:off x="6286500" y="3238500"/>
            <a:ext cx="1676400" cy="76200"/>
          </a:xfrm>
          <a:prstGeom prst="parallelogram">
            <a:avLst>
              <a:gd name="adj" fmla="val 5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9" name="AutoShape 19"/>
          <p:cNvSpPr>
            <a:spLocks noChangeArrowheads="1"/>
          </p:cNvSpPr>
          <p:nvPr/>
        </p:nvSpPr>
        <p:spPr bwMode="auto">
          <a:xfrm rot="-5400000">
            <a:off x="6286500" y="5524500"/>
            <a:ext cx="1676400" cy="76200"/>
          </a:xfrm>
          <a:prstGeom prst="parallelogram">
            <a:avLst>
              <a:gd name="adj" fmla="val 5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0" name="Line 21"/>
          <p:cNvSpPr>
            <a:spLocks noChangeShapeType="1"/>
          </p:cNvSpPr>
          <p:nvPr/>
        </p:nvSpPr>
        <p:spPr bwMode="auto">
          <a:xfrm>
            <a:off x="1981200" y="3276600"/>
            <a:ext cx="304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1" name="Line 28"/>
          <p:cNvSpPr>
            <a:spLocks noChangeShapeType="1"/>
          </p:cNvSpPr>
          <p:nvPr/>
        </p:nvSpPr>
        <p:spPr bwMode="auto">
          <a:xfrm>
            <a:off x="1981200" y="5638800"/>
            <a:ext cx="304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2" name="Line 29"/>
          <p:cNvSpPr>
            <a:spLocks noChangeShapeType="1"/>
          </p:cNvSpPr>
          <p:nvPr/>
        </p:nvSpPr>
        <p:spPr bwMode="auto">
          <a:xfrm>
            <a:off x="4572000" y="3276600"/>
            <a:ext cx="304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3" name="Line 30"/>
          <p:cNvSpPr>
            <a:spLocks noChangeShapeType="1"/>
          </p:cNvSpPr>
          <p:nvPr/>
        </p:nvSpPr>
        <p:spPr bwMode="auto">
          <a:xfrm>
            <a:off x="4572000" y="5638800"/>
            <a:ext cx="304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4" name="Line 31"/>
          <p:cNvSpPr>
            <a:spLocks noChangeShapeType="1"/>
          </p:cNvSpPr>
          <p:nvPr/>
        </p:nvSpPr>
        <p:spPr bwMode="auto">
          <a:xfrm>
            <a:off x="7162800" y="3276600"/>
            <a:ext cx="304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5" name="Line 32"/>
          <p:cNvSpPr>
            <a:spLocks noChangeShapeType="1"/>
          </p:cNvSpPr>
          <p:nvPr/>
        </p:nvSpPr>
        <p:spPr bwMode="auto">
          <a:xfrm>
            <a:off x="7162800" y="5638800"/>
            <a:ext cx="304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6" name="Line 33"/>
          <p:cNvSpPr>
            <a:spLocks noChangeShapeType="1"/>
          </p:cNvSpPr>
          <p:nvPr/>
        </p:nvSpPr>
        <p:spPr bwMode="auto">
          <a:xfrm flipV="1">
            <a:off x="1371600" y="2971800"/>
            <a:ext cx="1066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7" name="Line 34"/>
          <p:cNvSpPr>
            <a:spLocks noChangeShapeType="1"/>
          </p:cNvSpPr>
          <p:nvPr/>
        </p:nvSpPr>
        <p:spPr bwMode="auto">
          <a:xfrm flipV="1">
            <a:off x="4191000" y="3505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8" name="Line 35"/>
          <p:cNvSpPr>
            <a:spLocks noChangeShapeType="1"/>
          </p:cNvSpPr>
          <p:nvPr/>
        </p:nvSpPr>
        <p:spPr bwMode="auto">
          <a:xfrm>
            <a:off x="6858000" y="3200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9" name="Line 38"/>
          <p:cNvSpPr>
            <a:spLocks noChangeShapeType="1"/>
          </p:cNvSpPr>
          <p:nvPr/>
        </p:nvSpPr>
        <p:spPr bwMode="auto">
          <a:xfrm flipV="1">
            <a:off x="4191000" y="5105400"/>
            <a:ext cx="762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80" name="Line 39"/>
          <p:cNvSpPr>
            <a:spLocks noChangeShapeType="1"/>
          </p:cNvSpPr>
          <p:nvPr/>
        </p:nvSpPr>
        <p:spPr bwMode="auto">
          <a:xfrm flipV="1">
            <a:off x="6858000" y="4724400"/>
            <a:ext cx="5334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81" name="Line 41"/>
          <p:cNvSpPr>
            <a:spLocks noChangeShapeType="1"/>
          </p:cNvSpPr>
          <p:nvPr/>
        </p:nvSpPr>
        <p:spPr bwMode="auto">
          <a:xfrm>
            <a:off x="1371600" y="4970463"/>
            <a:ext cx="1066800" cy="1430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55"/>
          <p:cNvGrpSpPr>
            <a:grpSpLocks/>
          </p:cNvGrpSpPr>
          <p:nvPr/>
        </p:nvGrpSpPr>
        <p:grpSpPr bwMode="auto">
          <a:xfrm>
            <a:off x="1371600" y="2971800"/>
            <a:ext cx="6019800" cy="3425825"/>
            <a:chOff x="864" y="1872"/>
            <a:chExt cx="3792" cy="2158"/>
          </a:xfrm>
        </p:grpSpPr>
        <p:sp>
          <p:nvSpPr>
            <p:cNvPr id="15384" name="Line 42"/>
            <p:cNvSpPr>
              <a:spLocks noChangeShapeType="1"/>
            </p:cNvSpPr>
            <p:nvPr/>
          </p:nvSpPr>
          <p:spPr bwMode="auto">
            <a:xfrm flipV="1">
              <a:off x="864" y="2160"/>
              <a:ext cx="672" cy="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85" name="Line 43"/>
            <p:cNvSpPr>
              <a:spLocks noChangeShapeType="1"/>
            </p:cNvSpPr>
            <p:nvPr/>
          </p:nvSpPr>
          <p:spPr bwMode="auto">
            <a:xfrm flipV="1">
              <a:off x="1536" y="1872"/>
              <a:ext cx="0" cy="288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prstDash val="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86" name="Line 44"/>
            <p:cNvSpPr>
              <a:spLocks noChangeShapeType="1"/>
            </p:cNvSpPr>
            <p:nvPr/>
          </p:nvSpPr>
          <p:spPr bwMode="auto">
            <a:xfrm flipV="1">
              <a:off x="864" y="3131"/>
              <a:ext cx="672" cy="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87" name="Line 45"/>
            <p:cNvSpPr>
              <a:spLocks noChangeShapeType="1"/>
            </p:cNvSpPr>
            <p:nvPr/>
          </p:nvSpPr>
          <p:spPr bwMode="auto">
            <a:xfrm flipV="1">
              <a:off x="1536" y="3131"/>
              <a:ext cx="0" cy="893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prstDash val="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88" name="Line 46"/>
            <p:cNvSpPr>
              <a:spLocks noChangeShapeType="1"/>
            </p:cNvSpPr>
            <p:nvPr/>
          </p:nvSpPr>
          <p:spPr bwMode="auto">
            <a:xfrm flipV="1">
              <a:off x="2661" y="3744"/>
              <a:ext cx="456" cy="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89" name="Line 47"/>
            <p:cNvSpPr>
              <a:spLocks noChangeShapeType="1"/>
            </p:cNvSpPr>
            <p:nvPr/>
          </p:nvSpPr>
          <p:spPr bwMode="auto">
            <a:xfrm flipV="1">
              <a:off x="3117" y="3216"/>
              <a:ext cx="0" cy="528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prstDash val="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90" name="Line 50"/>
            <p:cNvSpPr>
              <a:spLocks noChangeShapeType="1"/>
            </p:cNvSpPr>
            <p:nvPr/>
          </p:nvSpPr>
          <p:spPr bwMode="auto">
            <a:xfrm flipV="1">
              <a:off x="4320" y="4030"/>
              <a:ext cx="336" cy="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91" name="Line 51"/>
            <p:cNvSpPr>
              <a:spLocks noChangeShapeType="1"/>
            </p:cNvSpPr>
            <p:nvPr/>
          </p:nvSpPr>
          <p:spPr bwMode="auto">
            <a:xfrm flipV="1">
              <a:off x="4656" y="2952"/>
              <a:ext cx="0" cy="1072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prstDash val="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92" name="Line 52"/>
            <p:cNvSpPr>
              <a:spLocks noChangeShapeType="1"/>
            </p:cNvSpPr>
            <p:nvPr/>
          </p:nvSpPr>
          <p:spPr bwMode="auto">
            <a:xfrm flipV="1">
              <a:off x="4320" y="2022"/>
              <a:ext cx="336" cy="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93" name="Line 53"/>
            <p:cNvSpPr>
              <a:spLocks noChangeShapeType="1"/>
            </p:cNvSpPr>
            <p:nvPr/>
          </p:nvSpPr>
          <p:spPr bwMode="auto">
            <a:xfrm flipV="1">
              <a:off x="4656" y="2016"/>
              <a:ext cx="0" cy="384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prstDash val="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200" name="Text Box 56"/>
          <p:cNvSpPr txBox="1">
            <a:spLocks noChangeArrowheads="1"/>
          </p:cNvSpPr>
          <p:nvPr/>
        </p:nvSpPr>
        <p:spPr bwMode="auto">
          <a:xfrm>
            <a:off x="2740025" y="4114800"/>
            <a:ext cx="3475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8000"/>
                </a:solidFill>
              </a:rPr>
              <a:t>(++) A&amp;D, B&amp;E, C&amp;F (+)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0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5961063" y="1712913"/>
            <a:ext cx="1371600" cy="1371600"/>
          </a:xfrm>
          <a:prstGeom prst="rect">
            <a:avLst/>
          </a:prstGeom>
          <a:solidFill>
            <a:schemeClr val="hlink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18018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lIns="0" tIns="0" rIns="0" bIns="0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6480175" y="1916113"/>
            <a:ext cx="685800" cy="685800"/>
          </a:xfrm>
          <a:prstGeom prst="rect">
            <a:avLst/>
          </a:prstGeom>
          <a:solidFill>
            <a:schemeClr val="hlink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87400" prstMaterial="legacyWirefram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lIns="0" tIns="0" rIns="0" bIns="0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457200" y="525463"/>
            <a:ext cx="421481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This blue translucent cube is 1m on a side, and has a charge density of </a:t>
            </a:r>
          </a:p>
        </p:txBody>
      </p:sp>
      <p:graphicFrame>
        <p:nvGraphicFramePr>
          <p:cNvPr id="16386" name="Object 2"/>
          <p:cNvGraphicFramePr>
            <a:graphicFrameLocks noGrp="1" noChangeAspect="1"/>
          </p:cNvGraphicFramePr>
          <p:nvPr>
            <p:ph/>
          </p:nvPr>
        </p:nvGraphicFramePr>
        <p:xfrm>
          <a:off x="1962150" y="1255713"/>
          <a:ext cx="14922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name="Equation" r:id="rId3" imgW="787400" imgH="241300" progId="Equation.DSMT4">
                  <p:embed/>
                </p:oleObj>
              </mc:Choice>
              <mc:Fallback>
                <p:oleObj name="Equation" r:id="rId3" imgW="787400" imgH="2413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2150" y="1255713"/>
                        <a:ext cx="1492250" cy="4572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4824413" y="1530350"/>
            <a:ext cx="2741612" cy="2741613"/>
          </a:xfrm>
          <a:prstGeom prst="rect">
            <a:avLst/>
          </a:prstGeom>
          <a:solidFill>
            <a:schemeClr val="hlink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3630600" prstMaterial="legacyWirefram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lIns="0" tIns="0" rIns="0" bIns="0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6646863" y="2398713"/>
            <a:ext cx="685800" cy="685800"/>
          </a:xfrm>
          <a:prstGeom prst="rect">
            <a:avLst/>
          </a:prstGeom>
          <a:solidFill>
            <a:schemeClr val="hlink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87400" prstMaterial="legacyWirefram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lIns="0" tIns="0" rIns="0" bIns="0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16392" name="Text Box 13"/>
          <p:cNvSpPr txBox="1">
            <a:spLocks noChangeArrowheads="1"/>
          </p:cNvSpPr>
          <p:nvPr/>
        </p:nvSpPr>
        <p:spPr bwMode="auto">
          <a:xfrm>
            <a:off x="457200" y="1712913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How much charge is enclosed by…</a:t>
            </a: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457200" y="2195513"/>
            <a:ext cx="302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…0.5m cube at center?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457200" y="3167063"/>
            <a:ext cx="3743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…0.5m cube at one corner?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457200" y="4138613"/>
            <a:ext cx="4000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…2m cube with same center?</a:t>
            </a: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457200" y="5110163"/>
            <a:ext cx="49863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…2m cube with one side passing through the charged cube’s center?</a:t>
            </a: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1245755" y="2681288"/>
            <a:ext cx="31159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(8</a:t>
            </a:r>
            <a:r>
              <a:rPr lang="el-GR" dirty="0" smtClean="0">
                <a:latin typeface="Symbol" charset="2"/>
              </a:rPr>
              <a:t>μ</a:t>
            </a:r>
            <a:r>
              <a:rPr lang="en-US" dirty="0" smtClean="0"/>
              <a:t>C/m</a:t>
            </a:r>
            <a:r>
              <a:rPr lang="en-US" baseline="30000" dirty="0" smtClean="0"/>
              <a:t>3</a:t>
            </a:r>
            <a:r>
              <a:rPr lang="en-US" dirty="0" smtClean="0"/>
              <a:t>)(</a:t>
            </a:r>
            <a:r>
              <a:rPr lang="en-US" b="1" dirty="0" smtClean="0"/>
              <a:t>0.5m</a:t>
            </a:r>
            <a:r>
              <a:rPr lang="en-US" dirty="0" smtClean="0"/>
              <a:t>)</a:t>
            </a:r>
            <a:r>
              <a:rPr lang="en-US" baseline="30000" dirty="0" smtClean="0"/>
              <a:t>3 </a:t>
            </a:r>
            <a:r>
              <a:rPr lang="en-US" dirty="0" smtClean="0"/>
              <a:t>= 1</a:t>
            </a:r>
            <a:r>
              <a:rPr lang="el-GR" dirty="0" smtClean="0">
                <a:latin typeface="Symbol" charset="2"/>
              </a:rPr>
              <a:t>μ</a:t>
            </a:r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1245755" y="3651828"/>
            <a:ext cx="31742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(8</a:t>
            </a:r>
            <a:r>
              <a:rPr lang="el-GR" dirty="0">
                <a:latin typeface="Symbol" charset="2"/>
              </a:rPr>
              <a:t>μ</a:t>
            </a:r>
            <a:r>
              <a:rPr lang="en-US" dirty="0"/>
              <a:t>C/m</a:t>
            </a:r>
            <a:r>
              <a:rPr lang="en-US" baseline="30000" dirty="0"/>
              <a:t>3</a:t>
            </a:r>
            <a:r>
              <a:rPr lang="en-US" dirty="0"/>
              <a:t>)(</a:t>
            </a:r>
            <a:r>
              <a:rPr lang="en-US" b="1" dirty="0"/>
              <a:t>0.5m</a:t>
            </a:r>
            <a:r>
              <a:rPr lang="en-US" dirty="0"/>
              <a:t>)</a:t>
            </a:r>
            <a:r>
              <a:rPr lang="en-US" baseline="30000" dirty="0" smtClean="0"/>
              <a:t>3 </a:t>
            </a:r>
            <a:r>
              <a:rPr lang="en-US" dirty="0" smtClean="0"/>
              <a:t>= 1</a:t>
            </a:r>
            <a:r>
              <a:rPr lang="el-GR" dirty="0" smtClean="0">
                <a:latin typeface="Symbol" charset="2"/>
              </a:rPr>
              <a:t>μ</a:t>
            </a:r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1245755" y="4624388"/>
            <a:ext cx="31742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(</a:t>
            </a:r>
            <a:r>
              <a:rPr lang="en-US" dirty="0" smtClean="0"/>
              <a:t>8</a:t>
            </a:r>
            <a:r>
              <a:rPr lang="el-GR" dirty="0" smtClean="0">
                <a:latin typeface="Symbol" charset="2"/>
              </a:rPr>
              <a:t>μ</a:t>
            </a:r>
            <a:r>
              <a:rPr lang="en-US" dirty="0" smtClean="0"/>
              <a:t>C/</a:t>
            </a:r>
            <a:r>
              <a:rPr lang="en-US" dirty="0"/>
              <a:t>m</a:t>
            </a:r>
            <a:r>
              <a:rPr lang="en-US" baseline="30000" dirty="0"/>
              <a:t>3</a:t>
            </a:r>
            <a:r>
              <a:rPr lang="en-US" dirty="0"/>
              <a:t>)</a:t>
            </a:r>
            <a:r>
              <a:rPr lang="en-US" dirty="0" smtClean="0"/>
              <a:t>(</a:t>
            </a:r>
            <a:r>
              <a:rPr lang="en-US" b="1" dirty="0" smtClean="0"/>
              <a:t>1m</a:t>
            </a:r>
            <a:r>
              <a:rPr lang="en-US" dirty="0" smtClean="0"/>
              <a:t>)</a:t>
            </a:r>
            <a:r>
              <a:rPr lang="en-US" baseline="30000" dirty="0" smtClean="0"/>
              <a:t>3 </a:t>
            </a:r>
            <a:r>
              <a:rPr lang="en-US" dirty="0" smtClean="0"/>
              <a:t>= 8</a:t>
            </a:r>
            <a:r>
              <a:rPr lang="el-GR" dirty="0" smtClean="0">
                <a:latin typeface="Symbol" charset="2"/>
              </a:rPr>
              <a:t>μ</a:t>
            </a:r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1245755" y="5967845"/>
            <a:ext cx="44172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(8</a:t>
            </a:r>
            <a:r>
              <a:rPr lang="el-GR" dirty="0">
                <a:latin typeface="Symbol" charset="2"/>
              </a:rPr>
              <a:t>μ</a:t>
            </a:r>
            <a:r>
              <a:rPr lang="en-US" dirty="0"/>
              <a:t>C/m</a:t>
            </a:r>
            <a:r>
              <a:rPr lang="en-US" baseline="30000" dirty="0"/>
              <a:t>3</a:t>
            </a:r>
            <a:r>
              <a:rPr lang="en-US" dirty="0"/>
              <a:t>)(</a:t>
            </a:r>
            <a:r>
              <a:rPr lang="en-US" b="1" dirty="0" smtClean="0"/>
              <a:t>1m</a:t>
            </a:r>
            <a:r>
              <a:rPr lang="en-US" dirty="0" smtClean="0"/>
              <a:t>)(</a:t>
            </a:r>
            <a:r>
              <a:rPr lang="en-US" b="1" dirty="0"/>
              <a:t>1m</a:t>
            </a:r>
            <a:r>
              <a:rPr lang="en-US" dirty="0" smtClean="0"/>
              <a:t>)(</a:t>
            </a:r>
            <a:r>
              <a:rPr lang="en-US" b="1" dirty="0" smtClean="0"/>
              <a:t>0.5m</a:t>
            </a:r>
            <a:r>
              <a:rPr lang="en-US" dirty="0"/>
              <a:t>)</a:t>
            </a:r>
            <a:r>
              <a:rPr lang="en-US" baseline="30000" dirty="0" smtClean="0"/>
              <a:t> </a:t>
            </a:r>
            <a:r>
              <a:rPr lang="en-US" dirty="0"/>
              <a:t>= 4</a:t>
            </a:r>
            <a:r>
              <a:rPr lang="el-GR" dirty="0" smtClean="0">
                <a:latin typeface="Symbol" charset="2"/>
              </a:rPr>
              <a:t>μ</a:t>
            </a:r>
            <a:r>
              <a:rPr lang="en-US" dirty="0" smtClean="0"/>
              <a:t>C</a:t>
            </a:r>
            <a:endParaRPr lang="en-US" dirty="0"/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4824413" y="1739900"/>
            <a:ext cx="3135312" cy="3603625"/>
            <a:chOff x="3039" y="1096"/>
            <a:chExt cx="1975" cy="2270"/>
          </a:xfrm>
        </p:grpSpPr>
        <p:sp>
          <p:nvSpPr>
            <p:cNvPr id="16402" name="Rectangle 12"/>
            <p:cNvSpPr>
              <a:spLocks noChangeArrowheads="1"/>
            </p:cNvSpPr>
            <p:nvPr/>
          </p:nvSpPr>
          <p:spPr bwMode="auto">
            <a:xfrm>
              <a:off x="3039" y="1639"/>
              <a:ext cx="1727" cy="1727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3630600" prstMaterial="legacyWirefram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lIns="0" tIns="0" rIns="0" bIns="0">
              <a:prstTxWarp prst="textNoShape">
                <a:avLst/>
              </a:prstTxWarp>
              <a:flatTx/>
            </a:bodyPr>
            <a:lstStyle/>
            <a:p>
              <a:endParaRPr lang="en-US"/>
            </a:p>
          </p:txBody>
        </p:sp>
        <p:sp>
          <p:nvSpPr>
            <p:cNvPr id="16403" name="Freeform 22"/>
            <p:cNvSpPr>
              <a:spLocks/>
            </p:cNvSpPr>
            <p:nvPr/>
          </p:nvSpPr>
          <p:spPr bwMode="auto">
            <a:xfrm>
              <a:off x="3750" y="1096"/>
              <a:ext cx="1264" cy="400"/>
            </a:xfrm>
            <a:custGeom>
              <a:avLst/>
              <a:gdLst>
                <a:gd name="T0" fmla="*/ 0 w 1264"/>
                <a:gd name="T1" fmla="*/ 400 h 400"/>
                <a:gd name="T2" fmla="*/ 864 w 1264"/>
                <a:gd name="T3" fmla="*/ 400 h 400"/>
                <a:gd name="T4" fmla="*/ 1264 w 1264"/>
                <a:gd name="T5" fmla="*/ 0 h 400"/>
                <a:gd name="T6" fmla="*/ 0 60000 65536"/>
                <a:gd name="T7" fmla="*/ 0 60000 65536"/>
                <a:gd name="T8" fmla="*/ 0 60000 65536"/>
                <a:gd name="T9" fmla="*/ 0 w 1264"/>
                <a:gd name="T10" fmla="*/ 0 h 400"/>
                <a:gd name="T11" fmla="*/ 1264 w 1264"/>
                <a:gd name="T12" fmla="*/ 400 h 4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64" h="400">
                  <a:moveTo>
                    <a:pt x="0" y="400"/>
                  </a:moveTo>
                  <a:lnTo>
                    <a:pt x="864" y="400"/>
                  </a:lnTo>
                  <a:lnTo>
                    <a:pt x="1264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  <p:bldP spid="9222" grpId="1" animBg="1"/>
      <p:bldP spid="9226" grpId="0" animBg="1"/>
      <p:bldP spid="9226" grpId="1" animBg="1"/>
      <p:bldP spid="9227" grpId="0" animBg="1"/>
      <p:bldP spid="9227" grpId="1" animBg="1"/>
      <p:bldP spid="9230" grpId="0"/>
      <p:bldP spid="9231" grpId="0"/>
      <p:bldP spid="9232" grpId="0"/>
      <p:bldP spid="9233" grpId="0"/>
      <p:bldP spid="9234" grpId="0"/>
      <p:bldP spid="9235" grpId="0"/>
      <p:bldP spid="9236" grpId="0"/>
      <p:bldP spid="923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</TotalTime>
  <Words>177</Words>
  <Application>Microsoft Macintosh PowerPoint</Application>
  <PresentationFormat>On-screen Show (4:3)</PresentationFormat>
  <Paragraphs>31</Paragraphs>
  <Slides>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Default Design</vt:lpstr>
      <vt:lpstr>Equation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James McLean</cp:lastModifiedBy>
  <cp:revision>20</cp:revision>
  <dcterms:created xsi:type="dcterms:W3CDTF">2010-02-26T15:07:31Z</dcterms:created>
  <dcterms:modified xsi:type="dcterms:W3CDTF">2015-03-04T15:25:38Z</dcterms:modified>
</cp:coreProperties>
</file>