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Microsoft_Equation1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110" d="100"/>
          <a:sy n="110" d="100"/>
        </p:scale>
        <p:origin x="-256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4" Type="http://schemas.openxmlformats.org/officeDocument/2006/relationships/image" Target="../media/image8.emf"/><Relationship Id="rId5" Type="http://schemas.openxmlformats.org/officeDocument/2006/relationships/image" Target="../media/image9.emf"/><Relationship Id="rId6" Type="http://schemas.openxmlformats.org/officeDocument/2006/relationships/image" Target="../media/image10.emf"/><Relationship Id="rId1" Type="http://schemas.openxmlformats.org/officeDocument/2006/relationships/image" Target="../media/image5.emf"/><Relationship Id="rId2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4" Type="http://schemas.openxmlformats.org/officeDocument/2006/relationships/image" Target="../media/image14.emf"/><Relationship Id="rId5" Type="http://schemas.openxmlformats.org/officeDocument/2006/relationships/image" Target="../media/image15.emf"/><Relationship Id="rId6" Type="http://schemas.openxmlformats.org/officeDocument/2006/relationships/image" Target="../media/image16.emf"/><Relationship Id="rId7" Type="http://schemas.openxmlformats.org/officeDocument/2006/relationships/image" Target="../media/image17.emf"/><Relationship Id="rId1" Type="http://schemas.openxmlformats.org/officeDocument/2006/relationships/image" Target="../media/image11.emf"/><Relationship Id="rId2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Relationship Id="rId2" Type="http://schemas.openxmlformats.org/officeDocument/2006/relationships/image" Target="../media/image1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1E7E-B741-B64B-9897-4C9E6E977107}" type="datetimeFigureOut">
              <a:rPr lang="en-US" smtClean="0"/>
              <a:pPr/>
              <a:t>4/8/15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F3601-64E8-284D-8F60-9D95DD455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1E7E-B741-B64B-9897-4C9E6E977107}" type="datetimeFigureOut">
              <a:rPr lang="en-US" smtClean="0"/>
              <a:pPr/>
              <a:t>4/8/15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F3601-64E8-284D-8F60-9D95DD455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1E7E-B741-B64B-9897-4C9E6E977107}" type="datetimeFigureOut">
              <a:rPr lang="en-US" smtClean="0"/>
              <a:pPr/>
              <a:t>4/8/15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F3601-64E8-284D-8F60-9D95DD455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1E7E-B741-B64B-9897-4C9E6E977107}" type="datetimeFigureOut">
              <a:rPr lang="en-US" smtClean="0"/>
              <a:pPr/>
              <a:t>4/8/15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F3601-64E8-284D-8F60-9D95DD455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1E7E-B741-B64B-9897-4C9E6E977107}" type="datetimeFigureOut">
              <a:rPr lang="en-US" smtClean="0"/>
              <a:pPr/>
              <a:t>4/8/15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F3601-64E8-284D-8F60-9D95DD455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1E7E-B741-B64B-9897-4C9E6E977107}" type="datetimeFigureOut">
              <a:rPr lang="en-US" smtClean="0"/>
              <a:pPr/>
              <a:t>4/8/15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F3601-64E8-284D-8F60-9D95DD455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1E7E-B741-B64B-9897-4C9E6E977107}" type="datetimeFigureOut">
              <a:rPr lang="en-US" smtClean="0"/>
              <a:pPr/>
              <a:t>4/8/15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F3601-64E8-284D-8F60-9D95DD455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1E7E-B741-B64B-9897-4C9E6E977107}" type="datetimeFigureOut">
              <a:rPr lang="en-US" smtClean="0"/>
              <a:pPr/>
              <a:t>4/8/15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F3601-64E8-284D-8F60-9D95DD455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1E7E-B741-B64B-9897-4C9E6E977107}" type="datetimeFigureOut">
              <a:rPr lang="en-US" smtClean="0"/>
              <a:pPr/>
              <a:t>4/8/15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F3601-64E8-284D-8F60-9D95DD455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1E7E-B741-B64B-9897-4C9E6E977107}" type="datetimeFigureOut">
              <a:rPr lang="en-US" smtClean="0"/>
              <a:pPr/>
              <a:t>4/8/15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F3601-64E8-284D-8F60-9D95DD455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1E7E-B741-B64B-9897-4C9E6E977107}" type="datetimeFigureOut">
              <a:rPr lang="en-US" smtClean="0"/>
              <a:pPr/>
              <a:t>4/8/15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F3601-64E8-284D-8F60-9D95DD455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B1E7E-B741-B64B-9897-4C9E6E977107}" type="datetimeFigureOut">
              <a:rPr lang="en-US" smtClean="0"/>
              <a:pPr/>
              <a:t>4/8/15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F3601-64E8-284D-8F60-9D95DD455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2.e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3.emf"/><Relationship Id="rId9" Type="http://schemas.openxmlformats.org/officeDocument/2006/relationships/oleObject" Target="../embeddings/oleObject4.bin"/><Relationship Id="rId10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9.bin"/><Relationship Id="rId12" Type="http://schemas.openxmlformats.org/officeDocument/2006/relationships/image" Target="../media/image9.emf"/><Relationship Id="rId13" Type="http://schemas.openxmlformats.org/officeDocument/2006/relationships/oleObject" Target="../embeddings/oleObject10.bin"/><Relationship Id="rId14" Type="http://schemas.openxmlformats.org/officeDocument/2006/relationships/image" Target="../media/image10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oleObject5.bin"/><Relationship Id="rId4" Type="http://schemas.openxmlformats.org/officeDocument/2006/relationships/image" Target="../media/image5.emf"/><Relationship Id="rId5" Type="http://schemas.openxmlformats.org/officeDocument/2006/relationships/oleObject" Target="../embeddings/oleObject6.bin"/><Relationship Id="rId6" Type="http://schemas.openxmlformats.org/officeDocument/2006/relationships/image" Target="../media/image6.emf"/><Relationship Id="rId7" Type="http://schemas.openxmlformats.org/officeDocument/2006/relationships/oleObject" Target="../embeddings/oleObject7.bin"/><Relationship Id="rId8" Type="http://schemas.openxmlformats.org/officeDocument/2006/relationships/image" Target="../media/image7.emf"/><Relationship Id="rId9" Type="http://schemas.openxmlformats.org/officeDocument/2006/relationships/oleObject" Target="../embeddings/oleObject8.bin"/><Relationship Id="rId10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14.bin"/><Relationship Id="rId12" Type="http://schemas.openxmlformats.org/officeDocument/2006/relationships/image" Target="../media/image15.emf"/><Relationship Id="rId13" Type="http://schemas.openxmlformats.org/officeDocument/2006/relationships/oleObject" Target="../embeddings/oleObject15.bin"/><Relationship Id="rId14" Type="http://schemas.openxmlformats.org/officeDocument/2006/relationships/image" Target="../media/image16.emf"/><Relationship Id="rId15" Type="http://schemas.openxmlformats.org/officeDocument/2006/relationships/oleObject" Target="../embeddings/oleObject16.bin"/><Relationship Id="rId16" Type="http://schemas.openxmlformats.org/officeDocument/2006/relationships/image" Target="../media/image17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Microsoft_Equation1.bin"/><Relationship Id="rId4" Type="http://schemas.openxmlformats.org/officeDocument/2006/relationships/image" Target="../media/image11.emf"/><Relationship Id="rId5" Type="http://schemas.openxmlformats.org/officeDocument/2006/relationships/oleObject" Target="../embeddings/oleObject11.bin"/><Relationship Id="rId6" Type="http://schemas.openxmlformats.org/officeDocument/2006/relationships/image" Target="../media/image12.emf"/><Relationship Id="rId7" Type="http://schemas.openxmlformats.org/officeDocument/2006/relationships/oleObject" Target="../embeddings/oleObject12.bin"/><Relationship Id="rId8" Type="http://schemas.openxmlformats.org/officeDocument/2006/relationships/image" Target="../media/image13.emf"/><Relationship Id="rId9" Type="http://schemas.openxmlformats.org/officeDocument/2006/relationships/oleObject" Target="../embeddings/oleObject13.bin"/><Relationship Id="rId10" Type="http://schemas.openxmlformats.org/officeDocument/2006/relationships/image" Target="../media/image1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4" Type="http://schemas.openxmlformats.org/officeDocument/2006/relationships/image" Target="../media/image18.emf"/><Relationship Id="rId5" Type="http://schemas.openxmlformats.org/officeDocument/2006/relationships/oleObject" Target="../embeddings/oleObject18.bin"/><Relationship Id="rId6" Type="http://schemas.openxmlformats.org/officeDocument/2006/relationships/image" Target="../media/image19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457200"/>
            <a:ext cx="5901717" cy="7588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Combining Capacitors</a:t>
            </a:r>
            <a:endParaRPr lang="en-US" dirty="0"/>
          </a:p>
        </p:txBody>
      </p:sp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1233185" y="1553514"/>
            <a:ext cx="2784474" cy="4203700"/>
            <a:chOff x="4144" y="5140"/>
            <a:chExt cx="2633" cy="3550"/>
          </a:xfrm>
        </p:grpSpPr>
        <p:grpSp>
          <p:nvGrpSpPr>
            <p:cNvPr id="3075" name="Group 3"/>
            <p:cNvGrpSpPr>
              <a:grpSpLocks/>
            </p:cNvGrpSpPr>
            <p:nvPr/>
          </p:nvGrpSpPr>
          <p:grpSpPr bwMode="auto">
            <a:xfrm>
              <a:off x="4144" y="6028"/>
              <a:ext cx="432" cy="120"/>
              <a:chOff x="4144" y="5888"/>
              <a:chExt cx="432" cy="120"/>
            </a:xfrm>
          </p:grpSpPr>
          <p:sp>
            <p:nvSpPr>
              <p:cNvPr id="3076" name="Line 4"/>
              <p:cNvSpPr>
                <a:spLocks noChangeShapeType="1"/>
              </p:cNvSpPr>
              <p:nvPr/>
            </p:nvSpPr>
            <p:spPr bwMode="auto">
              <a:xfrm>
                <a:off x="4144" y="588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77" name="Line 5"/>
              <p:cNvSpPr>
                <a:spLocks noChangeShapeType="1"/>
              </p:cNvSpPr>
              <p:nvPr/>
            </p:nvSpPr>
            <p:spPr bwMode="auto">
              <a:xfrm>
                <a:off x="4144" y="600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078" name="Group 6"/>
            <p:cNvGrpSpPr>
              <a:grpSpLocks/>
            </p:cNvGrpSpPr>
            <p:nvPr/>
          </p:nvGrpSpPr>
          <p:grpSpPr bwMode="auto">
            <a:xfrm rot="-2039108">
              <a:off x="4984" y="5838"/>
              <a:ext cx="432" cy="120"/>
              <a:chOff x="4144" y="5888"/>
              <a:chExt cx="432" cy="120"/>
            </a:xfrm>
          </p:grpSpPr>
          <p:sp>
            <p:nvSpPr>
              <p:cNvPr id="3079" name="Line 7"/>
              <p:cNvSpPr>
                <a:spLocks noChangeShapeType="1"/>
              </p:cNvSpPr>
              <p:nvPr/>
            </p:nvSpPr>
            <p:spPr bwMode="auto">
              <a:xfrm>
                <a:off x="4144" y="588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0" name="Line 8"/>
              <p:cNvSpPr>
                <a:spLocks noChangeShapeType="1"/>
              </p:cNvSpPr>
              <p:nvPr/>
            </p:nvSpPr>
            <p:spPr bwMode="auto">
              <a:xfrm>
                <a:off x="4144" y="600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081" name="Group 9"/>
            <p:cNvGrpSpPr>
              <a:grpSpLocks/>
            </p:cNvGrpSpPr>
            <p:nvPr/>
          </p:nvGrpSpPr>
          <p:grpSpPr bwMode="auto">
            <a:xfrm>
              <a:off x="6345" y="7238"/>
              <a:ext cx="432" cy="120"/>
              <a:chOff x="4144" y="5888"/>
              <a:chExt cx="432" cy="120"/>
            </a:xfrm>
          </p:grpSpPr>
          <p:sp>
            <p:nvSpPr>
              <p:cNvPr id="3082" name="Line 10"/>
              <p:cNvSpPr>
                <a:spLocks noChangeShapeType="1"/>
              </p:cNvSpPr>
              <p:nvPr/>
            </p:nvSpPr>
            <p:spPr bwMode="auto">
              <a:xfrm>
                <a:off x="4144" y="588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3" name="Line 11"/>
              <p:cNvSpPr>
                <a:spLocks noChangeShapeType="1"/>
              </p:cNvSpPr>
              <p:nvPr/>
            </p:nvSpPr>
            <p:spPr bwMode="auto">
              <a:xfrm>
                <a:off x="4144" y="600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084" name="Group 12"/>
            <p:cNvGrpSpPr>
              <a:grpSpLocks/>
            </p:cNvGrpSpPr>
            <p:nvPr/>
          </p:nvGrpSpPr>
          <p:grpSpPr bwMode="auto">
            <a:xfrm>
              <a:off x="4144" y="6878"/>
              <a:ext cx="432" cy="120"/>
              <a:chOff x="4144" y="5888"/>
              <a:chExt cx="432" cy="120"/>
            </a:xfrm>
          </p:grpSpPr>
          <p:sp>
            <p:nvSpPr>
              <p:cNvPr id="3085" name="Line 13"/>
              <p:cNvSpPr>
                <a:spLocks noChangeShapeType="1"/>
              </p:cNvSpPr>
              <p:nvPr/>
            </p:nvSpPr>
            <p:spPr bwMode="auto">
              <a:xfrm>
                <a:off x="4144" y="588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6" name="Line 14"/>
              <p:cNvSpPr>
                <a:spLocks noChangeShapeType="1"/>
              </p:cNvSpPr>
              <p:nvPr/>
            </p:nvSpPr>
            <p:spPr bwMode="auto">
              <a:xfrm>
                <a:off x="4144" y="600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087" name="Group 15"/>
            <p:cNvGrpSpPr>
              <a:grpSpLocks/>
            </p:cNvGrpSpPr>
            <p:nvPr/>
          </p:nvGrpSpPr>
          <p:grpSpPr bwMode="auto">
            <a:xfrm rot="-5400000">
              <a:off x="5742" y="7678"/>
              <a:ext cx="432" cy="120"/>
              <a:chOff x="4144" y="5888"/>
              <a:chExt cx="432" cy="120"/>
            </a:xfrm>
          </p:grpSpPr>
          <p:sp>
            <p:nvSpPr>
              <p:cNvPr id="3088" name="Line 16"/>
              <p:cNvSpPr>
                <a:spLocks noChangeShapeType="1"/>
              </p:cNvSpPr>
              <p:nvPr/>
            </p:nvSpPr>
            <p:spPr bwMode="auto">
              <a:xfrm>
                <a:off x="4144" y="588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9" name="Line 17"/>
              <p:cNvSpPr>
                <a:spLocks noChangeShapeType="1"/>
              </p:cNvSpPr>
              <p:nvPr/>
            </p:nvSpPr>
            <p:spPr bwMode="auto">
              <a:xfrm>
                <a:off x="4144" y="600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090" name="Group 18"/>
            <p:cNvGrpSpPr>
              <a:grpSpLocks/>
            </p:cNvGrpSpPr>
            <p:nvPr/>
          </p:nvGrpSpPr>
          <p:grpSpPr bwMode="auto">
            <a:xfrm>
              <a:off x="6345" y="6810"/>
              <a:ext cx="432" cy="120"/>
              <a:chOff x="4144" y="5888"/>
              <a:chExt cx="432" cy="120"/>
            </a:xfrm>
          </p:grpSpPr>
          <p:sp>
            <p:nvSpPr>
              <p:cNvPr id="3091" name="Line 19"/>
              <p:cNvSpPr>
                <a:spLocks noChangeShapeType="1"/>
              </p:cNvSpPr>
              <p:nvPr/>
            </p:nvSpPr>
            <p:spPr bwMode="auto">
              <a:xfrm>
                <a:off x="4144" y="588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92" name="Line 20"/>
              <p:cNvSpPr>
                <a:spLocks noChangeShapeType="1"/>
              </p:cNvSpPr>
              <p:nvPr/>
            </p:nvSpPr>
            <p:spPr bwMode="auto">
              <a:xfrm>
                <a:off x="4144" y="600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093" name="Group 21"/>
            <p:cNvGrpSpPr>
              <a:grpSpLocks/>
            </p:cNvGrpSpPr>
            <p:nvPr/>
          </p:nvGrpSpPr>
          <p:grpSpPr bwMode="auto">
            <a:xfrm>
              <a:off x="5445" y="7094"/>
              <a:ext cx="432" cy="120"/>
              <a:chOff x="4144" y="5888"/>
              <a:chExt cx="432" cy="120"/>
            </a:xfrm>
          </p:grpSpPr>
          <p:sp>
            <p:nvSpPr>
              <p:cNvPr id="3094" name="Line 22"/>
              <p:cNvSpPr>
                <a:spLocks noChangeShapeType="1"/>
              </p:cNvSpPr>
              <p:nvPr/>
            </p:nvSpPr>
            <p:spPr bwMode="auto">
              <a:xfrm>
                <a:off x="4144" y="588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95" name="Line 23"/>
              <p:cNvSpPr>
                <a:spLocks noChangeShapeType="1"/>
              </p:cNvSpPr>
              <p:nvPr/>
            </p:nvSpPr>
            <p:spPr bwMode="auto">
              <a:xfrm>
                <a:off x="4144" y="600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096" name="Group 24"/>
            <p:cNvGrpSpPr>
              <a:grpSpLocks/>
            </p:cNvGrpSpPr>
            <p:nvPr/>
          </p:nvGrpSpPr>
          <p:grpSpPr bwMode="auto">
            <a:xfrm rot="-3447615">
              <a:off x="4785" y="7406"/>
              <a:ext cx="432" cy="120"/>
              <a:chOff x="4144" y="5888"/>
              <a:chExt cx="432" cy="120"/>
            </a:xfrm>
          </p:grpSpPr>
          <p:sp>
            <p:nvSpPr>
              <p:cNvPr id="3097" name="Line 25"/>
              <p:cNvSpPr>
                <a:spLocks noChangeShapeType="1"/>
              </p:cNvSpPr>
              <p:nvPr/>
            </p:nvSpPr>
            <p:spPr bwMode="auto">
              <a:xfrm>
                <a:off x="4144" y="588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98" name="Line 26"/>
              <p:cNvSpPr>
                <a:spLocks noChangeShapeType="1"/>
              </p:cNvSpPr>
              <p:nvPr/>
            </p:nvSpPr>
            <p:spPr bwMode="auto">
              <a:xfrm>
                <a:off x="4144" y="600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099" name="Freeform 27"/>
            <p:cNvSpPr>
              <a:spLocks/>
            </p:cNvSpPr>
            <p:nvPr/>
          </p:nvSpPr>
          <p:spPr bwMode="auto">
            <a:xfrm>
              <a:off x="4350" y="5610"/>
              <a:ext cx="820" cy="400"/>
            </a:xfrm>
            <a:custGeom>
              <a:avLst/>
              <a:gdLst/>
              <a:ahLst/>
              <a:cxnLst>
                <a:cxn ang="0">
                  <a:pos x="0" y="400"/>
                </a:cxn>
                <a:cxn ang="0">
                  <a:pos x="10" y="0"/>
                </a:cxn>
                <a:cxn ang="0">
                  <a:pos x="600" y="0"/>
                </a:cxn>
                <a:cxn ang="0">
                  <a:pos x="820" y="240"/>
                </a:cxn>
              </a:cxnLst>
              <a:rect l="0" t="0" r="r" b="b"/>
              <a:pathLst>
                <a:path w="820" h="400">
                  <a:moveTo>
                    <a:pt x="0" y="400"/>
                  </a:moveTo>
                  <a:lnTo>
                    <a:pt x="10" y="0"/>
                  </a:lnTo>
                  <a:lnTo>
                    <a:pt x="600" y="0"/>
                  </a:lnTo>
                  <a:lnTo>
                    <a:pt x="820" y="240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0" name="Freeform 28"/>
            <p:cNvSpPr>
              <a:spLocks/>
            </p:cNvSpPr>
            <p:nvPr/>
          </p:nvSpPr>
          <p:spPr bwMode="auto">
            <a:xfrm>
              <a:off x="4340" y="5950"/>
              <a:ext cx="1320" cy="570"/>
            </a:xfrm>
            <a:custGeom>
              <a:avLst/>
              <a:gdLst/>
              <a:ahLst/>
              <a:cxnLst>
                <a:cxn ang="0">
                  <a:pos x="0" y="200"/>
                </a:cxn>
                <a:cxn ang="0">
                  <a:pos x="0" y="570"/>
                </a:cxn>
                <a:cxn ang="0">
                  <a:pos x="1320" y="560"/>
                </a:cxn>
                <a:cxn ang="0">
                  <a:pos x="890" y="0"/>
                </a:cxn>
              </a:cxnLst>
              <a:rect l="0" t="0" r="r" b="b"/>
              <a:pathLst>
                <a:path w="1320" h="570">
                  <a:moveTo>
                    <a:pt x="0" y="200"/>
                  </a:moveTo>
                  <a:lnTo>
                    <a:pt x="0" y="570"/>
                  </a:lnTo>
                  <a:lnTo>
                    <a:pt x="1320" y="560"/>
                  </a:lnTo>
                  <a:lnTo>
                    <a:pt x="890" y="0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1" name="Line 29"/>
            <p:cNvSpPr>
              <a:spLocks noChangeShapeType="1"/>
            </p:cNvSpPr>
            <p:nvPr/>
          </p:nvSpPr>
          <p:spPr bwMode="auto">
            <a:xfrm>
              <a:off x="4330" y="6530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2" name="Line 30"/>
            <p:cNvSpPr>
              <a:spLocks noChangeShapeType="1"/>
            </p:cNvSpPr>
            <p:nvPr/>
          </p:nvSpPr>
          <p:spPr bwMode="auto">
            <a:xfrm flipV="1">
              <a:off x="6561" y="6940"/>
              <a:ext cx="0" cy="2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3" name="Freeform 31"/>
            <p:cNvSpPr>
              <a:spLocks/>
            </p:cNvSpPr>
            <p:nvPr/>
          </p:nvSpPr>
          <p:spPr bwMode="auto">
            <a:xfrm>
              <a:off x="6021" y="7350"/>
              <a:ext cx="560" cy="370"/>
            </a:xfrm>
            <a:custGeom>
              <a:avLst/>
              <a:gdLst/>
              <a:ahLst/>
              <a:cxnLst>
                <a:cxn ang="0">
                  <a:pos x="0" y="370"/>
                </a:cxn>
                <a:cxn ang="0">
                  <a:pos x="560" y="360"/>
                </a:cxn>
                <a:cxn ang="0">
                  <a:pos x="560" y="0"/>
                </a:cxn>
              </a:cxnLst>
              <a:rect l="0" t="0" r="r" b="b"/>
              <a:pathLst>
                <a:path w="560" h="370">
                  <a:moveTo>
                    <a:pt x="0" y="370"/>
                  </a:moveTo>
                  <a:lnTo>
                    <a:pt x="560" y="360"/>
                  </a:lnTo>
                  <a:lnTo>
                    <a:pt x="560" y="0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4" name="Freeform 32"/>
            <p:cNvSpPr>
              <a:spLocks/>
            </p:cNvSpPr>
            <p:nvPr/>
          </p:nvSpPr>
          <p:spPr bwMode="auto">
            <a:xfrm>
              <a:off x="5651" y="6510"/>
              <a:ext cx="900" cy="570"/>
            </a:xfrm>
            <a:custGeom>
              <a:avLst/>
              <a:gdLst/>
              <a:ahLst/>
              <a:cxnLst>
                <a:cxn ang="0">
                  <a:pos x="0" y="570"/>
                </a:cxn>
                <a:cxn ang="0">
                  <a:pos x="0" y="0"/>
                </a:cxn>
                <a:cxn ang="0">
                  <a:pos x="900" y="10"/>
                </a:cxn>
                <a:cxn ang="0">
                  <a:pos x="900" y="290"/>
                </a:cxn>
              </a:cxnLst>
              <a:rect l="0" t="0" r="r" b="b"/>
              <a:pathLst>
                <a:path w="900" h="570">
                  <a:moveTo>
                    <a:pt x="0" y="570"/>
                  </a:moveTo>
                  <a:lnTo>
                    <a:pt x="0" y="0"/>
                  </a:lnTo>
                  <a:lnTo>
                    <a:pt x="900" y="10"/>
                  </a:lnTo>
                  <a:lnTo>
                    <a:pt x="900" y="290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5" name="Freeform 33"/>
            <p:cNvSpPr>
              <a:spLocks/>
            </p:cNvSpPr>
            <p:nvPr/>
          </p:nvSpPr>
          <p:spPr bwMode="auto">
            <a:xfrm>
              <a:off x="5651" y="7190"/>
              <a:ext cx="250" cy="550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0" y="550"/>
                </a:cxn>
                <a:cxn ang="0">
                  <a:pos x="250" y="550"/>
                </a:cxn>
              </a:cxnLst>
              <a:rect l="0" t="0" r="r" b="b"/>
              <a:pathLst>
                <a:path w="250" h="550">
                  <a:moveTo>
                    <a:pt x="10" y="0"/>
                  </a:moveTo>
                  <a:lnTo>
                    <a:pt x="0" y="550"/>
                  </a:lnTo>
                  <a:lnTo>
                    <a:pt x="250" y="550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6" name="Freeform 34"/>
            <p:cNvSpPr>
              <a:spLocks/>
            </p:cNvSpPr>
            <p:nvPr/>
          </p:nvSpPr>
          <p:spPr bwMode="auto">
            <a:xfrm>
              <a:off x="4320" y="7000"/>
              <a:ext cx="610" cy="430"/>
            </a:xfrm>
            <a:custGeom>
              <a:avLst/>
              <a:gdLst/>
              <a:ahLst/>
              <a:cxnLst>
                <a:cxn ang="0">
                  <a:pos x="610" y="430"/>
                </a:cxn>
                <a:cxn ang="0">
                  <a:pos x="0" y="150"/>
                </a:cxn>
                <a:cxn ang="0">
                  <a:pos x="0" y="0"/>
                </a:cxn>
              </a:cxnLst>
              <a:rect l="0" t="0" r="r" b="b"/>
              <a:pathLst>
                <a:path w="610" h="430">
                  <a:moveTo>
                    <a:pt x="610" y="430"/>
                  </a:moveTo>
                  <a:lnTo>
                    <a:pt x="0" y="150"/>
                  </a:lnTo>
                  <a:lnTo>
                    <a:pt x="0" y="0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7" name="Line 35"/>
            <p:cNvSpPr>
              <a:spLocks noChangeShapeType="1"/>
            </p:cNvSpPr>
            <p:nvPr/>
          </p:nvSpPr>
          <p:spPr bwMode="auto">
            <a:xfrm flipV="1">
              <a:off x="4700" y="5140"/>
              <a:ext cx="0" cy="4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108" name="Group 36"/>
            <p:cNvGrpSpPr>
              <a:grpSpLocks/>
            </p:cNvGrpSpPr>
            <p:nvPr/>
          </p:nvGrpSpPr>
          <p:grpSpPr bwMode="auto">
            <a:xfrm rot="1887796">
              <a:off x="5150" y="8048"/>
              <a:ext cx="432" cy="120"/>
              <a:chOff x="4144" y="5888"/>
              <a:chExt cx="432" cy="120"/>
            </a:xfrm>
          </p:grpSpPr>
          <p:sp>
            <p:nvSpPr>
              <p:cNvPr id="3109" name="Line 37"/>
              <p:cNvSpPr>
                <a:spLocks noChangeShapeType="1"/>
              </p:cNvSpPr>
              <p:nvPr/>
            </p:nvSpPr>
            <p:spPr bwMode="auto">
              <a:xfrm>
                <a:off x="4144" y="588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10" name="Line 38"/>
              <p:cNvSpPr>
                <a:spLocks noChangeShapeType="1"/>
              </p:cNvSpPr>
              <p:nvPr/>
            </p:nvSpPr>
            <p:spPr bwMode="auto">
              <a:xfrm>
                <a:off x="4144" y="600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111" name="Freeform 39"/>
            <p:cNvSpPr>
              <a:spLocks/>
            </p:cNvSpPr>
            <p:nvPr/>
          </p:nvSpPr>
          <p:spPr bwMode="auto">
            <a:xfrm>
              <a:off x="5070" y="7480"/>
              <a:ext cx="580" cy="5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0" y="250"/>
                </a:cxn>
                <a:cxn ang="0">
                  <a:pos x="340" y="570"/>
                </a:cxn>
              </a:cxnLst>
              <a:rect l="0" t="0" r="r" b="b"/>
              <a:pathLst>
                <a:path w="580" h="570">
                  <a:moveTo>
                    <a:pt x="0" y="0"/>
                  </a:moveTo>
                  <a:lnTo>
                    <a:pt x="580" y="250"/>
                  </a:lnTo>
                  <a:lnTo>
                    <a:pt x="340" y="570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2" name="Freeform 40"/>
            <p:cNvSpPr>
              <a:spLocks/>
            </p:cNvSpPr>
            <p:nvPr/>
          </p:nvSpPr>
          <p:spPr bwMode="auto">
            <a:xfrm>
              <a:off x="5050" y="8140"/>
              <a:ext cx="240" cy="550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0" y="300"/>
                </a:cxn>
                <a:cxn ang="0">
                  <a:pos x="0" y="550"/>
                </a:cxn>
              </a:cxnLst>
              <a:rect l="0" t="0" r="r" b="b"/>
              <a:pathLst>
                <a:path w="240" h="550">
                  <a:moveTo>
                    <a:pt x="240" y="0"/>
                  </a:moveTo>
                  <a:lnTo>
                    <a:pt x="0" y="300"/>
                  </a:lnTo>
                  <a:lnTo>
                    <a:pt x="0" y="550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861876" y="1904522"/>
            <a:ext cx="3654778" cy="3280834"/>
            <a:chOff x="2758722" y="1803870"/>
            <a:chExt cx="3654778" cy="3280834"/>
          </a:xfrm>
        </p:grpSpPr>
        <p:sp>
          <p:nvSpPr>
            <p:cNvPr id="43" name="Freeform 42"/>
            <p:cNvSpPr/>
            <p:nvPr/>
          </p:nvSpPr>
          <p:spPr>
            <a:xfrm>
              <a:off x="4717814" y="2777537"/>
              <a:ext cx="1695686" cy="2307167"/>
            </a:xfrm>
            <a:custGeom>
              <a:avLst/>
              <a:gdLst>
                <a:gd name="connsiteX0" fmla="*/ 418630 w 1695686"/>
                <a:gd name="connsiteY0" fmla="*/ 439796 h 2307167"/>
                <a:gd name="connsiteX1" fmla="*/ 841964 w 1695686"/>
                <a:gd name="connsiteY1" fmla="*/ 30574 h 2307167"/>
                <a:gd name="connsiteX2" fmla="*/ 1632186 w 1695686"/>
                <a:gd name="connsiteY2" fmla="*/ 623241 h 2307167"/>
                <a:gd name="connsiteX3" fmla="*/ 1222964 w 1695686"/>
                <a:gd name="connsiteY3" fmla="*/ 1963796 h 2307167"/>
                <a:gd name="connsiteX4" fmla="*/ 164630 w 1695686"/>
                <a:gd name="connsiteY4" fmla="*/ 2203685 h 2307167"/>
                <a:gd name="connsiteX5" fmla="*/ 235186 w 1695686"/>
                <a:gd name="connsiteY5" fmla="*/ 1342907 h 2307167"/>
                <a:gd name="connsiteX6" fmla="*/ 517408 w 1695686"/>
                <a:gd name="connsiteY6" fmla="*/ 764352 h 2307167"/>
                <a:gd name="connsiteX7" fmla="*/ 418630 w 1695686"/>
                <a:gd name="connsiteY7" fmla="*/ 439796 h 2307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95686" h="2307167">
                  <a:moveTo>
                    <a:pt x="418630" y="439796"/>
                  </a:moveTo>
                  <a:cubicBezTo>
                    <a:pt x="472723" y="317500"/>
                    <a:pt x="639705" y="0"/>
                    <a:pt x="841964" y="30574"/>
                  </a:cubicBezTo>
                  <a:cubicBezTo>
                    <a:pt x="1044223" y="61148"/>
                    <a:pt x="1568686" y="301037"/>
                    <a:pt x="1632186" y="623241"/>
                  </a:cubicBezTo>
                  <a:cubicBezTo>
                    <a:pt x="1695686" y="945445"/>
                    <a:pt x="1467557" y="1700389"/>
                    <a:pt x="1222964" y="1963796"/>
                  </a:cubicBezTo>
                  <a:cubicBezTo>
                    <a:pt x="978371" y="2227203"/>
                    <a:pt x="329260" y="2307167"/>
                    <a:pt x="164630" y="2203685"/>
                  </a:cubicBezTo>
                  <a:cubicBezTo>
                    <a:pt x="0" y="2100203"/>
                    <a:pt x="176390" y="1582796"/>
                    <a:pt x="235186" y="1342907"/>
                  </a:cubicBezTo>
                  <a:cubicBezTo>
                    <a:pt x="293982" y="1103018"/>
                    <a:pt x="486834" y="919574"/>
                    <a:pt x="517408" y="764352"/>
                  </a:cubicBezTo>
                  <a:cubicBezTo>
                    <a:pt x="547982" y="609130"/>
                    <a:pt x="364537" y="562092"/>
                    <a:pt x="418630" y="439796"/>
                  </a:cubicBezTo>
                  <a:close/>
                </a:path>
              </a:pathLst>
            </a:custGeom>
            <a:noFill/>
            <a:ln w="28575" cmpd="sng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2758722" y="3167945"/>
              <a:ext cx="1698038" cy="1582796"/>
            </a:xfrm>
            <a:custGeom>
              <a:avLst/>
              <a:gdLst>
                <a:gd name="connsiteX0" fmla="*/ 289278 w 1698038"/>
                <a:gd name="connsiteY0" fmla="*/ 119944 h 1582796"/>
                <a:gd name="connsiteX1" fmla="*/ 1389945 w 1698038"/>
                <a:gd name="connsiteY1" fmla="*/ 232833 h 1582796"/>
                <a:gd name="connsiteX2" fmla="*/ 1643945 w 1698038"/>
                <a:gd name="connsiteY2" fmla="*/ 1135944 h 1582796"/>
                <a:gd name="connsiteX3" fmla="*/ 1065389 w 1698038"/>
                <a:gd name="connsiteY3" fmla="*/ 1531055 h 1582796"/>
                <a:gd name="connsiteX4" fmla="*/ 162278 w 1698038"/>
                <a:gd name="connsiteY4" fmla="*/ 825499 h 1582796"/>
                <a:gd name="connsiteX5" fmla="*/ 91722 w 1698038"/>
                <a:gd name="connsiteY5" fmla="*/ 119944 h 1582796"/>
                <a:gd name="connsiteX6" fmla="*/ 289278 w 1698038"/>
                <a:gd name="connsiteY6" fmla="*/ 119944 h 15827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98038" h="1582796">
                  <a:moveTo>
                    <a:pt x="289278" y="119944"/>
                  </a:moveTo>
                  <a:cubicBezTo>
                    <a:pt x="505648" y="138759"/>
                    <a:pt x="1164167" y="63500"/>
                    <a:pt x="1389945" y="232833"/>
                  </a:cubicBezTo>
                  <a:cubicBezTo>
                    <a:pt x="1615723" y="402166"/>
                    <a:pt x="1698038" y="919574"/>
                    <a:pt x="1643945" y="1135944"/>
                  </a:cubicBezTo>
                  <a:cubicBezTo>
                    <a:pt x="1589852" y="1352314"/>
                    <a:pt x="1312334" y="1582796"/>
                    <a:pt x="1065389" y="1531055"/>
                  </a:cubicBezTo>
                  <a:cubicBezTo>
                    <a:pt x="818445" y="1479314"/>
                    <a:pt x="324556" y="1060684"/>
                    <a:pt x="162278" y="825499"/>
                  </a:cubicBezTo>
                  <a:cubicBezTo>
                    <a:pt x="0" y="590314"/>
                    <a:pt x="72907" y="239888"/>
                    <a:pt x="91722" y="119944"/>
                  </a:cubicBezTo>
                  <a:cubicBezTo>
                    <a:pt x="110537" y="0"/>
                    <a:pt x="72908" y="101129"/>
                    <a:pt x="289278" y="119944"/>
                  </a:cubicBezTo>
                  <a:close/>
                </a:path>
              </a:pathLst>
            </a:cu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2758722" y="1803870"/>
              <a:ext cx="2290704" cy="1091730"/>
            </a:xfrm>
            <a:custGeom>
              <a:avLst/>
              <a:gdLst>
                <a:gd name="connsiteX0" fmla="*/ 303389 w 2290704"/>
                <a:gd name="connsiteY0" fmla="*/ 369241 h 1215908"/>
                <a:gd name="connsiteX1" fmla="*/ 698500 w 2290704"/>
                <a:gd name="connsiteY1" fmla="*/ 30574 h 1215908"/>
                <a:gd name="connsiteX2" fmla="*/ 1883834 w 2290704"/>
                <a:gd name="connsiteY2" fmla="*/ 185797 h 1215908"/>
                <a:gd name="connsiteX3" fmla="*/ 2024945 w 2290704"/>
                <a:gd name="connsiteY3" fmla="*/ 1032463 h 1215908"/>
                <a:gd name="connsiteX4" fmla="*/ 289278 w 2290704"/>
                <a:gd name="connsiteY4" fmla="*/ 1103019 h 1215908"/>
                <a:gd name="connsiteX5" fmla="*/ 303389 w 2290704"/>
                <a:gd name="connsiteY5" fmla="*/ 369241 h 1215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90704" h="1215908">
                  <a:moveTo>
                    <a:pt x="303389" y="369241"/>
                  </a:moveTo>
                  <a:cubicBezTo>
                    <a:pt x="371593" y="190500"/>
                    <a:pt x="435093" y="61148"/>
                    <a:pt x="698500" y="30574"/>
                  </a:cubicBezTo>
                  <a:cubicBezTo>
                    <a:pt x="961907" y="0"/>
                    <a:pt x="1662760" y="18816"/>
                    <a:pt x="1883834" y="185797"/>
                  </a:cubicBezTo>
                  <a:cubicBezTo>
                    <a:pt x="2104908" y="352778"/>
                    <a:pt x="2290704" y="879593"/>
                    <a:pt x="2024945" y="1032463"/>
                  </a:cubicBezTo>
                  <a:cubicBezTo>
                    <a:pt x="1759186" y="1185333"/>
                    <a:pt x="578556" y="1215908"/>
                    <a:pt x="289278" y="1103019"/>
                  </a:cubicBezTo>
                  <a:cubicBezTo>
                    <a:pt x="0" y="990130"/>
                    <a:pt x="235185" y="547982"/>
                    <a:pt x="303389" y="369241"/>
                  </a:cubicBezTo>
                  <a:close/>
                </a:path>
              </a:pathLst>
            </a:custGeom>
            <a:noFill/>
            <a:ln w="28575" cmpd="sng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3113" name="Object 41"/>
            <p:cNvGraphicFramePr>
              <a:graphicFrameLocks noChangeAspect="1"/>
            </p:cNvGraphicFramePr>
            <p:nvPr/>
          </p:nvGraphicFramePr>
          <p:xfrm>
            <a:off x="6095999" y="3261663"/>
            <a:ext cx="259449" cy="618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5" name="Equation" r:id="rId3" imgW="165100" imgH="393700" progId="Equation.DSMT4">
                    <p:embed/>
                  </p:oleObj>
                </mc:Choice>
                <mc:Fallback>
                  <p:oleObj name="Equation" r:id="rId3" imgW="165100" imgH="393700" progId="Equation.DSMT4">
                    <p:embed/>
                    <p:pic>
                      <p:nvPicPr>
                        <p:cNvPr id="0" name="Picture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95999" y="3261663"/>
                          <a:ext cx="259449" cy="618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2" name="Object 41"/>
            <p:cNvGraphicFramePr>
              <a:graphicFrameLocks noChangeAspect="1"/>
            </p:cNvGraphicFramePr>
            <p:nvPr/>
          </p:nvGraphicFramePr>
          <p:xfrm>
            <a:off x="3849854" y="3318502"/>
            <a:ext cx="259449" cy="618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6" name="Equation" r:id="rId5" imgW="165100" imgH="393700" progId="Equation.DSMT4">
                    <p:embed/>
                  </p:oleObj>
                </mc:Choice>
                <mc:Fallback>
                  <p:oleObj name="Equation" r:id="rId5" imgW="165100" imgH="393700" progId="Equation.DSMT4">
                    <p:embed/>
                    <p:pic>
                      <p:nvPicPr>
                        <p:cNvPr id="0" name="Picture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9854" y="3318502"/>
                          <a:ext cx="259449" cy="618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3" name="TextBox 52"/>
            <p:cNvSpPr txBox="1"/>
            <p:nvPr/>
          </p:nvSpPr>
          <p:spPr>
            <a:xfrm>
              <a:off x="4654258" y="2106152"/>
              <a:ext cx="227369" cy="43088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+</a:t>
              </a: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1397961" y="2767652"/>
            <a:ext cx="1407077" cy="419980"/>
            <a:chOff x="3294807" y="2667000"/>
            <a:chExt cx="1407077" cy="419980"/>
          </a:xfrm>
        </p:grpSpPr>
        <p:cxnSp>
          <p:nvCxnSpPr>
            <p:cNvPr id="47" name="Straight Connector 46"/>
            <p:cNvCxnSpPr/>
            <p:nvPr/>
          </p:nvCxnSpPr>
          <p:spPr>
            <a:xfrm rot="16200000" flipV="1">
              <a:off x="3844122" y="2810678"/>
              <a:ext cx="375530" cy="177074"/>
            </a:xfrm>
            <a:prstGeom prst="line">
              <a:avLst/>
            </a:prstGeom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0800000" flipV="1">
              <a:off x="3337309" y="2667000"/>
              <a:ext cx="1119452" cy="110538"/>
            </a:xfrm>
            <a:prstGeom prst="line">
              <a:avLst/>
            </a:prstGeom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Freeform 74"/>
            <p:cNvSpPr/>
            <p:nvPr/>
          </p:nvSpPr>
          <p:spPr>
            <a:xfrm>
              <a:off x="4448175" y="2720172"/>
              <a:ext cx="253709" cy="318303"/>
            </a:xfrm>
            <a:custGeom>
              <a:avLst/>
              <a:gdLst>
                <a:gd name="connsiteX0" fmla="*/ 0 w 253709"/>
                <a:gd name="connsiteY0" fmla="*/ 7153 h 318303"/>
                <a:gd name="connsiteX1" fmla="*/ 63500 w 253709"/>
                <a:gd name="connsiteY1" fmla="*/ 803 h 318303"/>
                <a:gd name="connsiteX2" fmla="*/ 88900 w 253709"/>
                <a:gd name="connsiteY2" fmla="*/ 7153 h 318303"/>
                <a:gd name="connsiteX3" fmla="*/ 98425 w 253709"/>
                <a:gd name="connsiteY3" fmla="*/ 10328 h 318303"/>
                <a:gd name="connsiteX4" fmla="*/ 111125 w 253709"/>
                <a:gd name="connsiteY4" fmla="*/ 13503 h 318303"/>
                <a:gd name="connsiteX5" fmla="*/ 117475 w 253709"/>
                <a:gd name="connsiteY5" fmla="*/ 23028 h 318303"/>
                <a:gd name="connsiteX6" fmla="*/ 104775 w 253709"/>
                <a:gd name="connsiteY6" fmla="*/ 45253 h 318303"/>
                <a:gd name="connsiteX7" fmla="*/ 88900 w 253709"/>
                <a:gd name="connsiteY7" fmla="*/ 64303 h 318303"/>
                <a:gd name="connsiteX8" fmla="*/ 76200 w 253709"/>
                <a:gd name="connsiteY8" fmla="*/ 92878 h 318303"/>
                <a:gd name="connsiteX9" fmla="*/ 79375 w 253709"/>
                <a:gd name="connsiteY9" fmla="*/ 118278 h 318303"/>
                <a:gd name="connsiteX10" fmla="*/ 187325 w 253709"/>
                <a:gd name="connsiteY10" fmla="*/ 130978 h 318303"/>
                <a:gd name="connsiteX11" fmla="*/ 165100 w 253709"/>
                <a:gd name="connsiteY11" fmla="*/ 153203 h 318303"/>
                <a:gd name="connsiteX12" fmla="*/ 152400 w 253709"/>
                <a:gd name="connsiteY12" fmla="*/ 169078 h 318303"/>
                <a:gd name="connsiteX13" fmla="*/ 142875 w 253709"/>
                <a:gd name="connsiteY13" fmla="*/ 188128 h 318303"/>
                <a:gd name="connsiteX14" fmla="*/ 136525 w 253709"/>
                <a:gd name="connsiteY14" fmla="*/ 197653 h 318303"/>
                <a:gd name="connsiteX15" fmla="*/ 149225 w 253709"/>
                <a:gd name="connsiteY15" fmla="*/ 213528 h 318303"/>
                <a:gd name="connsiteX16" fmla="*/ 168275 w 253709"/>
                <a:gd name="connsiteY16" fmla="*/ 219878 h 318303"/>
                <a:gd name="connsiteX17" fmla="*/ 241300 w 253709"/>
                <a:gd name="connsiteY17" fmla="*/ 216703 h 318303"/>
                <a:gd name="connsiteX18" fmla="*/ 250825 w 253709"/>
                <a:gd name="connsiteY18" fmla="*/ 219878 h 318303"/>
                <a:gd name="connsiteX19" fmla="*/ 247650 w 253709"/>
                <a:gd name="connsiteY19" fmla="*/ 289728 h 318303"/>
                <a:gd name="connsiteX20" fmla="*/ 219075 w 253709"/>
                <a:gd name="connsiteY20" fmla="*/ 305603 h 318303"/>
                <a:gd name="connsiteX21" fmla="*/ 212725 w 253709"/>
                <a:gd name="connsiteY21" fmla="*/ 318303 h 318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53709" h="318303">
                  <a:moveTo>
                    <a:pt x="0" y="7153"/>
                  </a:moveTo>
                  <a:cubicBezTo>
                    <a:pt x="18603" y="4495"/>
                    <a:pt x="46630" y="0"/>
                    <a:pt x="63500" y="803"/>
                  </a:cubicBezTo>
                  <a:cubicBezTo>
                    <a:pt x="72217" y="1218"/>
                    <a:pt x="80480" y="4857"/>
                    <a:pt x="88900" y="7153"/>
                  </a:cubicBezTo>
                  <a:cubicBezTo>
                    <a:pt x="92129" y="8034"/>
                    <a:pt x="95207" y="9409"/>
                    <a:pt x="98425" y="10328"/>
                  </a:cubicBezTo>
                  <a:cubicBezTo>
                    <a:pt x="102621" y="11527"/>
                    <a:pt x="106892" y="12445"/>
                    <a:pt x="111125" y="13503"/>
                  </a:cubicBezTo>
                  <a:cubicBezTo>
                    <a:pt x="113242" y="16678"/>
                    <a:pt x="117002" y="19242"/>
                    <a:pt x="117475" y="23028"/>
                  </a:cubicBezTo>
                  <a:cubicBezTo>
                    <a:pt x="119700" y="40825"/>
                    <a:pt x="114443" y="37196"/>
                    <a:pt x="104775" y="45253"/>
                  </a:cubicBezTo>
                  <a:cubicBezTo>
                    <a:pt x="99497" y="49651"/>
                    <a:pt x="91838" y="57692"/>
                    <a:pt x="88900" y="64303"/>
                  </a:cubicBezTo>
                  <a:cubicBezTo>
                    <a:pt x="73787" y="98308"/>
                    <a:pt x="90571" y="71322"/>
                    <a:pt x="76200" y="92878"/>
                  </a:cubicBezTo>
                  <a:cubicBezTo>
                    <a:pt x="77258" y="101345"/>
                    <a:pt x="71143" y="116033"/>
                    <a:pt x="79375" y="118278"/>
                  </a:cubicBezTo>
                  <a:cubicBezTo>
                    <a:pt x="205530" y="152684"/>
                    <a:pt x="159844" y="89757"/>
                    <a:pt x="187325" y="130978"/>
                  </a:cubicBezTo>
                  <a:cubicBezTo>
                    <a:pt x="172769" y="152813"/>
                    <a:pt x="181865" y="147615"/>
                    <a:pt x="165100" y="153203"/>
                  </a:cubicBezTo>
                  <a:cubicBezTo>
                    <a:pt x="158919" y="171746"/>
                    <a:pt x="166761" y="154717"/>
                    <a:pt x="152400" y="169078"/>
                  </a:cubicBezTo>
                  <a:cubicBezTo>
                    <a:pt x="143301" y="178177"/>
                    <a:pt x="148040" y="177799"/>
                    <a:pt x="142875" y="188128"/>
                  </a:cubicBezTo>
                  <a:cubicBezTo>
                    <a:pt x="141168" y="191541"/>
                    <a:pt x="138642" y="194478"/>
                    <a:pt x="136525" y="197653"/>
                  </a:cubicBezTo>
                  <a:cubicBezTo>
                    <a:pt x="139968" y="207982"/>
                    <a:pt x="137986" y="208533"/>
                    <a:pt x="149225" y="213528"/>
                  </a:cubicBezTo>
                  <a:cubicBezTo>
                    <a:pt x="155342" y="216246"/>
                    <a:pt x="168275" y="219878"/>
                    <a:pt x="168275" y="219878"/>
                  </a:cubicBezTo>
                  <a:cubicBezTo>
                    <a:pt x="192617" y="218820"/>
                    <a:pt x="216935" y="216703"/>
                    <a:pt x="241300" y="216703"/>
                  </a:cubicBezTo>
                  <a:cubicBezTo>
                    <a:pt x="244647" y="216703"/>
                    <a:pt x="250535" y="216544"/>
                    <a:pt x="250825" y="219878"/>
                  </a:cubicBezTo>
                  <a:cubicBezTo>
                    <a:pt x="252844" y="243098"/>
                    <a:pt x="253709" y="267222"/>
                    <a:pt x="247650" y="289728"/>
                  </a:cubicBezTo>
                  <a:cubicBezTo>
                    <a:pt x="245497" y="297724"/>
                    <a:pt x="227209" y="302892"/>
                    <a:pt x="219075" y="305603"/>
                  </a:cubicBezTo>
                  <a:cubicBezTo>
                    <a:pt x="215427" y="316548"/>
                    <a:pt x="218267" y="312761"/>
                    <a:pt x="212725" y="318303"/>
                  </a:cubicBezTo>
                </a:path>
              </a:pathLst>
            </a:custGeom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3294807" y="2810291"/>
              <a:ext cx="89743" cy="241269"/>
            </a:xfrm>
            <a:custGeom>
              <a:avLst/>
              <a:gdLst>
                <a:gd name="connsiteX0" fmla="*/ 77043 w 89743"/>
                <a:gd name="connsiteY0" fmla="*/ 2759 h 241269"/>
                <a:gd name="connsiteX1" fmla="*/ 13543 w 89743"/>
                <a:gd name="connsiteY1" fmla="*/ 5934 h 241269"/>
                <a:gd name="connsiteX2" fmla="*/ 843 w 89743"/>
                <a:gd name="connsiteY2" fmla="*/ 24984 h 241269"/>
                <a:gd name="connsiteX3" fmla="*/ 4018 w 89743"/>
                <a:gd name="connsiteY3" fmla="*/ 47209 h 241269"/>
                <a:gd name="connsiteX4" fmla="*/ 32593 w 89743"/>
                <a:gd name="connsiteY4" fmla="*/ 63084 h 241269"/>
                <a:gd name="connsiteX5" fmla="*/ 77043 w 89743"/>
                <a:gd name="connsiteY5" fmla="*/ 66259 h 241269"/>
                <a:gd name="connsiteX6" fmla="*/ 80218 w 89743"/>
                <a:gd name="connsiteY6" fmla="*/ 75784 h 241269"/>
                <a:gd name="connsiteX7" fmla="*/ 70693 w 89743"/>
                <a:gd name="connsiteY7" fmla="*/ 85309 h 241269"/>
                <a:gd name="connsiteX8" fmla="*/ 54818 w 89743"/>
                <a:gd name="connsiteY8" fmla="*/ 94834 h 241269"/>
                <a:gd name="connsiteX9" fmla="*/ 35768 w 89743"/>
                <a:gd name="connsiteY9" fmla="*/ 107534 h 241269"/>
                <a:gd name="connsiteX10" fmla="*/ 29418 w 89743"/>
                <a:gd name="connsiteY10" fmla="*/ 120234 h 241269"/>
                <a:gd name="connsiteX11" fmla="*/ 10368 w 89743"/>
                <a:gd name="connsiteY11" fmla="*/ 123409 h 241269"/>
                <a:gd name="connsiteX12" fmla="*/ 843 w 89743"/>
                <a:gd name="connsiteY12" fmla="*/ 126584 h 241269"/>
                <a:gd name="connsiteX13" fmla="*/ 7193 w 89743"/>
                <a:gd name="connsiteY13" fmla="*/ 142459 h 241269"/>
                <a:gd name="connsiteX14" fmla="*/ 16718 w 89743"/>
                <a:gd name="connsiteY14" fmla="*/ 145634 h 241269"/>
                <a:gd name="connsiteX15" fmla="*/ 32593 w 89743"/>
                <a:gd name="connsiteY15" fmla="*/ 148809 h 241269"/>
                <a:gd name="connsiteX16" fmla="*/ 73868 w 89743"/>
                <a:gd name="connsiteY16" fmla="*/ 151984 h 241269"/>
                <a:gd name="connsiteX17" fmla="*/ 83393 w 89743"/>
                <a:gd name="connsiteY17" fmla="*/ 155159 h 241269"/>
                <a:gd name="connsiteX18" fmla="*/ 89743 w 89743"/>
                <a:gd name="connsiteY18" fmla="*/ 174209 h 241269"/>
                <a:gd name="connsiteX19" fmla="*/ 77043 w 89743"/>
                <a:gd name="connsiteY19" fmla="*/ 180559 h 241269"/>
                <a:gd name="connsiteX20" fmla="*/ 61168 w 89743"/>
                <a:gd name="connsiteY20" fmla="*/ 183734 h 241269"/>
                <a:gd name="connsiteX21" fmla="*/ 51643 w 89743"/>
                <a:gd name="connsiteY21" fmla="*/ 186909 h 241269"/>
                <a:gd name="connsiteX22" fmla="*/ 38943 w 89743"/>
                <a:gd name="connsiteY22" fmla="*/ 196434 h 241269"/>
                <a:gd name="connsiteX23" fmla="*/ 26243 w 89743"/>
                <a:gd name="connsiteY23" fmla="*/ 199609 h 241269"/>
                <a:gd name="connsiteX24" fmla="*/ 19893 w 89743"/>
                <a:gd name="connsiteY24" fmla="*/ 209134 h 241269"/>
                <a:gd name="connsiteX25" fmla="*/ 23068 w 89743"/>
                <a:gd name="connsiteY25" fmla="*/ 234534 h 241269"/>
                <a:gd name="connsiteX26" fmla="*/ 54818 w 89743"/>
                <a:gd name="connsiteY26" fmla="*/ 237709 h 241269"/>
                <a:gd name="connsiteX27" fmla="*/ 70693 w 89743"/>
                <a:gd name="connsiteY27" fmla="*/ 240884 h 241269"/>
                <a:gd name="connsiteX28" fmla="*/ 77043 w 89743"/>
                <a:gd name="connsiteY28" fmla="*/ 240884 h 241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89743" h="241269">
                  <a:moveTo>
                    <a:pt x="77043" y="2759"/>
                  </a:moveTo>
                  <a:cubicBezTo>
                    <a:pt x="55876" y="3817"/>
                    <a:pt x="33888" y="0"/>
                    <a:pt x="13543" y="5934"/>
                  </a:cubicBezTo>
                  <a:cubicBezTo>
                    <a:pt x="6217" y="8071"/>
                    <a:pt x="843" y="24984"/>
                    <a:pt x="843" y="24984"/>
                  </a:cubicBezTo>
                  <a:cubicBezTo>
                    <a:pt x="1901" y="32392"/>
                    <a:pt x="0" y="40895"/>
                    <a:pt x="4018" y="47209"/>
                  </a:cubicBezTo>
                  <a:cubicBezTo>
                    <a:pt x="6592" y="51254"/>
                    <a:pt x="24274" y="62105"/>
                    <a:pt x="32593" y="63084"/>
                  </a:cubicBezTo>
                  <a:cubicBezTo>
                    <a:pt x="47346" y="64820"/>
                    <a:pt x="62226" y="65201"/>
                    <a:pt x="77043" y="66259"/>
                  </a:cubicBezTo>
                  <a:cubicBezTo>
                    <a:pt x="78101" y="69434"/>
                    <a:pt x="81276" y="72609"/>
                    <a:pt x="80218" y="75784"/>
                  </a:cubicBezTo>
                  <a:cubicBezTo>
                    <a:pt x="78798" y="80044"/>
                    <a:pt x="74285" y="82615"/>
                    <a:pt x="70693" y="85309"/>
                  </a:cubicBezTo>
                  <a:cubicBezTo>
                    <a:pt x="65756" y="89012"/>
                    <a:pt x="59755" y="91131"/>
                    <a:pt x="54818" y="94834"/>
                  </a:cubicBezTo>
                  <a:cubicBezTo>
                    <a:pt x="35792" y="109104"/>
                    <a:pt x="54871" y="101166"/>
                    <a:pt x="35768" y="107534"/>
                  </a:cubicBezTo>
                  <a:cubicBezTo>
                    <a:pt x="33651" y="111767"/>
                    <a:pt x="33432" y="117726"/>
                    <a:pt x="29418" y="120234"/>
                  </a:cubicBezTo>
                  <a:cubicBezTo>
                    <a:pt x="23959" y="123646"/>
                    <a:pt x="16652" y="122012"/>
                    <a:pt x="10368" y="123409"/>
                  </a:cubicBezTo>
                  <a:cubicBezTo>
                    <a:pt x="7101" y="124135"/>
                    <a:pt x="4018" y="125526"/>
                    <a:pt x="843" y="126584"/>
                  </a:cubicBezTo>
                  <a:cubicBezTo>
                    <a:pt x="2960" y="131876"/>
                    <a:pt x="3544" y="138081"/>
                    <a:pt x="7193" y="142459"/>
                  </a:cubicBezTo>
                  <a:cubicBezTo>
                    <a:pt x="9336" y="145030"/>
                    <a:pt x="13471" y="144822"/>
                    <a:pt x="16718" y="145634"/>
                  </a:cubicBezTo>
                  <a:cubicBezTo>
                    <a:pt x="21953" y="146943"/>
                    <a:pt x="27230" y="148213"/>
                    <a:pt x="32593" y="148809"/>
                  </a:cubicBezTo>
                  <a:cubicBezTo>
                    <a:pt x="46308" y="150333"/>
                    <a:pt x="60110" y="150926"/>
                    <a:pt x="73868" y="151984"/>
                  </a:cubicBezTo>
                  <a:cubicBezTo>
                    <a:pt x="77043" y="153042"/>
                    <a:pt x="81448" y="152436"/>
                    <a:pt x="83393" y="155159"/>
                  </a:cubicBezTo>
                  <a:cubicBezTo>
                    <a:pt x="87284" y="160606"/>
                    <a:pt x="89743" y="174209"/>
                    <a:pt x="89743" y="174209"/>
                  </a:cubicBezTo>
                  <a:cubicBezTo>
                    <a:pt x="85510" y="176326"/>
                    <a:pt x="81533" y="179062"/>
                    <a:pt x="77043" y="180559"/>
                  </a:cubicBezTo>
                  <a:cubicBezTo>
                    <a:pt x="71923" y="182266"/>
                    <a:pt x="66403" y="182425"/>
                    <a:pt x="61168" y="183734"/>
                  </a:cubicBezTo>
                  <a:cubicBezTo>
                    <a:pt x="57921" y="184546"/>
                    <a:pt x="54818" y="185851"/>
                    <a:pt x="51643" y="186909"/>
                  </a:cubicBezTo>
                  <a:cubicBezTo>
                    <a:pt x="47410" y="190084"/>
                    <a:pt x="43676" y="194067"/>
                    <a:pt x="38943" y="196434"/>
                  </a:cubicBezTo>
                  <a:cubicBezTo>
                    <a:pt x="35040" y="198385"/>
                    <a:pt x="29874" y="197188"/>
                    <a:pt x="26243" y="199609"/>
                  </a:cubicBezTo>
                  <a:cubicBezTo>
                    <a:pt x="23068" y="201726"/>
                    <a:pt x="22010" y="205959"/>
                    <a:pt x="19893" y="209134"/>
                  </a:cubicBezTo>
                  <a:cubicBezTo>
                    <a:pt x="20951" y="217601"/>
                    <a:pt x="16464" y="229131"/>
                    <a:pt x="23068" y="234534"/>
                  </a:cubicBezTo>
                  <a:cubicBezTo>
                    <a:pt x="31300" y="241269"/>
                    <a:pt x="44275" y="236303"/>
                    <a:pt x="54818" y="237709"/>
                  </a:cubicBezTo>
                  <a:cubicBezTo>
                    <a:pt x="60167" y="238422"/>
                    <a:pt x="65351" y="240121"/>
                    <a:pt x="70693" y="240884"/>
                  </a:cubicBezTo>
                  <a:cubicBezTo>
                    <a:pt x="72788" y="241183"/>
                    <a:pt x="74926" y="240884"/>
                    <a:pt x="77043" y="240884"/>
                  </a:cubicBezTo>
                </a:path>
              </a:pathLst>
            </a:custGeom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620577" y="2660407"/>
            <a:ext cx="4137377" cy="2726267"/>
            <a:chOff x="2517423" y="2559755"/>
            <a:chExt cx="4137377" cy="2726267"/>
          </a:xfrm>
        </p:grpSpPr>
        <p:sp>
          <p:nvSpPr>
            <p:cNvPr id="57" name="Freeform 56"/>
            <p:cNvSpPr/>
            <p:nvPr/>
          </p:nvSpPr>
          <p:spPr>
            <a:xfrm>
              <a:off x="2517423" y="2559755"/>
              <a:ext cx="4137377" cy="2726267"/>
            </a:xfrm>
            <a:custGeom>
              <a:avLst/>
              <a:gdLst>
                <a:gd name="connsiteX0" fmla="*/ 3451577 w 4137377"/>
                <a:gd name="connsiteY0" fmla="*/ 166512 h 2726267"/>
                <a:gd name="connsiteX1" fmla="*/ 3392310 w 4137377"/>
                <a:gd name="connsiteY1" fmla="*/ 141112 h 2726267"/>
                <a:gd name="connsiteX2" fmla="*/ 2638777 w 4137377"/>
                <a:gd name="connsiteY2" fmla="*/ 200378 h 2726267"/>
                <a:gd name="connsiteX3" fmla="*/ 1190977 w 4137377"/>
                <a:gd name="connsiteY3" fmla="*/ 479778 h 2726267"/>
                <a:gd name="connsiteX4" fmla="*/ 191910 w 4137377"/>
                <a:gd name="connsiteY4" fmla="*/ 471312 h 2726267"/>
                <a:gd name="connsiteX5" fmla="*/ 183444 w 4137377"/>
                <a:gd name="connsiteY5" fmla="*/ 1504245 h 2726267"/>
                <a:gd name="connsiteX6" fmla="*/ 1292577 w 4137377"/>
                <a:gd name="connsiteY6" fmla="*/ 2249312 h 2726267"/>
                <a:gd name="connsiteX7" fmla="*/ 1910644 w 4137377"/>
                <a:gd name="connsiteY7" fmla="*/ 2054578 h 2726267"/>
                <a:gd name="connsiteX8" fmla="*/ 2384777 w 4137377"/>
                <a:gd name="connsiteY8" fmla="*/ 2587978 h 2726267"/>
                <a:gd name="connsiteX9" fmla="*/ 3510844 w 4137377"/>
                <a:gd name="connsiteY9" fmla="*/ 2520245 h 2726267"/>
                <a:gd name="connsiteX10" fmla="*/ 4069644 w 4137377"/>
                <a:gd name="connsiteY10" fmla="*/ 1351845 h 2726267"/>
                <a:gd name="connsiteX11" fmla="*/ 3917244 w 4137377"/>
                <a:gd name="connsiteY11" fmla="*/ 200378 h 2726267"/>
                <a:gd name="connsiteX12" fmla="*/ 3451577 w 4137377"/>
                <a:gd name="connsiteY12" fmla="*/ 166512 h 2726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137377" h="2726267">
                  <a:moveTo>
                    <a:pt x="3451577" y="166512"/>
                  </a:moveTo>
                  <a:cubicBezTo>
                    <a:pt x="3364088" y="156634"/>
                    <a:pt x="3527777" y="135468"/>
                    <a:pt x="3392310" y="141112"/>
                  </a:cubicBezTo>
                  <a:cubicBezTo>
                    <a:pt x="3256843" y="146756"/>
                    <a:pt x="3005666" y="143934"/>
                    <a:pt x="2638777" y="200378"/>
                  </a:cubicBezTo>
                  <a:cubicBezTo>
                    <a:pt x="2271888" y="256822"/>
                    <a:pt x="1598788" y="434622"/>
                    <a:pt x="1190977" y="479778"/>
                  </a:cubicBezTo>
                  <a:cubicBezTo>
                    <a:pt x="783166" y="524934"/>
                    <a:pt x="359832" y="300568"/>
                    <a:pt x="191910" y="471312"/>
                  </a:cubicBezTo>
                  <a:cubicBezTo>
                    <a:pt x="23988" y="642056"/>
                    <a:pt x="0" y="1207912"/>
                    <a:pt x="183444" y="1504245"/>
                  </a:cubicBezTo>
                  <a:cubicBezTo>
                    <a:pt x="366888" y="1800578"/>
                    <a:pt x="1004710" y="2157590"/>
                    <a:pt x="1292577" y="2249312"/>
                  </a:cubicBezTo>
                  <a:cubicBezTo>
                    <a:pt x="1580444" y="2341034"/>
                    <a:pt x="1728611" y="1998134"/>
                    <a:pt x="1910644" y="2054578"/>
                  </a:cubicBezTo>
                  <a:cubicBezTo>
                    <a:pt x="2092677" y="2111022"/>
                    <a:pt x="2118077" y="2510367"/>
                    <a:pt x="2384777" y="2587978"/>
                  </a:cubicBezTo>
                  <a:cubicBezTo>
                    <a:pt x="2651477" y="2665589"/>
                    <a:pt x="3230033" y="2726267"/>
                    <a:pt x="3510844" y="2520245"/>
                  </a:cubicBezTo>
                  <a:cubicBezTo>
                    <a:pt x="3791655" y="2314223"/>
                    <a:pt x="4001911" y="1738489"/>
                    <a:pt x="4069644" y="1351845"/>
                  </a:cubicBezTo>
                  <a:cubicBezTo>
                    <a:pt x="4137377" y="965201"/>
                    <a:pt x="4020255" y="400756"/>
                    <a:pt x="3917244" y="200378"/>
                  </a:cubicBezTo>
                  <a:cubicBezTo>
                    <a:pt x="3814233" y="0"/>
                    <a:pt x="3539066" y="176390"/>
                    <a:pt x="3451577" y="166512"/>
                  </a:cubicBezTo>
                  <a:close/>
                </a:path>
              </a:pathLst>
            </a:custGeom>
            <a:noFill/>
            <a:ln w="28575" cmpd="sng">
              <a:solidFill>
                <a:srgbClr val="008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248400" y="2667000"/>
              <a:ext cx="227369" cy="43088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2800" dirty="0">
                  <a:solidFill>
                    <a:srgbClr val="008000"/>
                  </a:solidFill>
                </a:rPr>
                <a:t>+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36237" y="1537869"/>
            <a:ext cx="4957234" cy="4093633"/>
            <a:chOff x="2233083" y="1437217"/>
            <a:chExt cx="4957234" cy="4093633"/>
          </a:xfrm>
        </p:grpSpPr>
        <p:sp>
          <p:nvSpPr>
            <p:cNvPr id="59" name="Freeform 58"/>
            <p:cNvSpPr/>
            <p:nvPr/>
          </p:nvSpPr>
          <p:spPr>
            <a:xfrm>
              <a:off x="2233083" y="1437217"/>
              <a:ext cx="4957234" cy="4093633"/>
            </a:xfrm>
            <a:custGeom>
              <a:avLst/>
              <a:gdLst>
                <a:gd name="connsiteX0" fmla="*/ 1322917 w 4957234"/>
                <a:gd name="connsiteY0" fmla="*/ 239183 h 4093633"/>
                <a:gd name="connsiteX1" fmla="*/ 4142317 w 4957234"/>
                <a:gd name="connsiteY1" fmla="*/ 455083 h 4093633"/>
                <a:gd name="connsiteX2" fmla="*/ 4917017 w 4957234"/>
                <a:gd name="connsiteY2" fmla="*/ 1598083 h 4093633"/>
                <a:gd name="connsiteX3" fmla="*/ 4383617 w 4957234"/>
                <a:gd name="connsiteY3" fmla="*/ 3566583 h 4093633"/>
                <a:gd name="connsiteX4" fmla="*/ 2237317 w 4957234"/>
                <a:gd name="connsiteY4" fmla="*/ 4074583 h 4093633"/>
                <a:gd name="connsiteX5" fmla="*/ 1119717 w 4957234"/>
                <a:gd name="connsiteY5" fmla="*/ 3680883 h 4093633"/>
                <a:gd name="connsiteX6" fmla="*/ 78317 w 4957234"/>
                <a:gd name="connsiteY6" fmla="*/ 2283883 h 4093633"/>
                <a:gd name="connsiteX7" fmla="*/ 649817 w 4957234"/>
                <a:gd name="connsiteY7" fmla="*/ 340783 h 4093633"/>
                <a:gd name="connsiteX8" fmla="*/ 1322917 w 4957234"/>
                <a:gd name="connsiteY8" fmla="*/ 239183 h 4093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57234" h="4093633">
                  <a:moveTo>
                    <a:pt x="1322917" y="239183"/>
                  </a:moveTo>
                  <a:cubicBezTo>
                    <a:pt x="1905000" y="258233"/>
                    <a:pt x="3543300" y="228600"/>
                    <a:pt x="4142317" y="455083"/>
                  </a:cubicBezTo>
                  <a:cubicBezTo>
                    <a:pt x="4741334" y="681566"/>
                    <a:pt x="4876800" y="1079500"/>
                    <a:pt x="4917017" y="1598083"/>
                  </a:cubicBezTo>
                  <a:cubicBezTo>
                    <a:pt x="4957234" y="2116666"/>
                    <a:pt x="4830234" y="3153833"/>
                    <a:pt x="4383617" y="3566583"/>
                  </a:cubicBezTo>
                  <a:cubicBezTo>
                    <a:pt x="3937000" y="3979333"/>
                    <a:pt x="2781300" y="4055533"/>
                    <a:pt x="2237317" y="4074583"/>
                  </a:cubicBezTo>
                  <a:cubicBezTo>
                    <a:pt x="1693334" y="4093633"/>
                    <a:pt x="1479550" y="3979333"/>
                    <a:pt x="1119717" y="3680883"/>
                  </a:cubicBezTo>
                  <a:cubicBezTo>
                    <a:pt x="759884" y="3382433"/>
                    <a:pt x="156634" y="2840566"/>
                    <a:pt x="78317" y="2283883"/>
                  </a:cubicBezTo>
                  <a:cubicBezTo>
                    <a:pt x="0" y="1727200"/>
                    <a:pt x="436034" y="681566"/>
                    <a:pt x="649817" y="340783"/>
                  </a:cubicBezTo>
                  <a:cubicBezTo>
                    <a:pt x="863600" y="0"/>
                    <a:pt x="740834" y="220133"/>
                    <a:pt x="1322917" y="239183"/>
                  </a:cubicBezTo>
                  <a:close/>
                </a:path>
              </a:pathLst>
            </a:custGeom>
            <a:noFill/>
            <a:ln w="28575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60" name="Object 41"/>
            <p:cNvGraphicFramePr>
              <a:graphicFrameLocks noChangeAspect="1"/>
            </p:cNvGraphicFramePr>
            <p:nvPr/>
          </p:nvGraphicFramePr>
          <p:xfrm>
            <a:off x="5914505" y="1864377"/>
            <a:ext cx="259449" cy="618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7" name="Equation" r:id="rId7" imgW="165100" imgH="393700" progId="Equation.DSMT4">
                    <p:embed/>
                  </p:oleObj>
                </mc:Choice>
                <mc:Fallback>
                  <p:oleObj name="Equation" r:id="rId7" imgW="165100" imgH="393700" progId="Equation.DSMT4">
                    <p:embed/>
                    <p:pic>
                      <p:nvPicPr>
                        <p:cNvPr id="0" name="Picture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14505" y="1864377"/>
                          <a:ext cx="259449" cy="618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1" name="Group 110"/>
          <p:cNvGrpSpPr/>
          <p:nvPr/>
        </p:nvGrpSpPr>
        <p:grpSpPr>
          <a:xfrm>
            <a:off x="5901124" y="1553514"/>
            <a:ext cx="2598350" cy="4203700"/>
            <a:chOff x="5901124" y="1553514"/>
            <a:chExt cx="2598350" cy="4203700"/>
          </a:xfrm>
        </p:grpSpPr>
        <p:grpSp>
          <p:nvGrpSpPr>
            <p:cNvPr id="67" name="Group 6"/>
            <p:cNvGrpSpPr>
              <a:grpSpLocks/>
            </p:cNvGrpSpPr>
            <p:nvPr/>
          </p:nvGrpSpPr>
          <p:grpSpPr bwMode="auto">
            <a:xfrm rot="20584380">
              <a:off x="6259190" y="2544978"/>
              <a:ext cx="456853" cy="142097"/>
              <a:chOff x="4144" y="5888"/>
              <a:chExt cx="432" cy="120"/>
            </a:xfrm>
          </p:grpSpPr>
          <p:sp>
            <p:nvSpPr>
              <p:cNvPr id="103" name="Line 7"/>
              <p:cNvSpPr>
                <a:spLocks noChangeShapeType="1"/>
              </p:cNvSpPr>
              <p:nvPr/>
            </p:nvSpPr>
            <p:spPr bwMode="auto">
              <a:xfrm>
                <a:off x="4144" y="588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" name="Line 8"/>
              <p:cNvSpPr>
                <a:spLocks noChangeShapeType="1"/>
              </p:cNvSpPr>
              <p:nvPr/>
            </p:nvSpPr>
            <p:spPr bwMode="auto">
              <a:xfrm>
                <a:off x="4144" y="600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8" name="Group 9"/>
            <p:cNvGrpSpPr>
              <a:grpSpLocks/>
            </p:cNvGrpSpPr>
            <p:nvPr/>
          </p:nvGrpSpPr>
          <p:grpSpPr bwMode="auto">
            <a:xfrm>
              <a:off x="8042621" y="4037841"/>
              <a:ext cx="456853" cy="142097"/>
              <a:chOff x="4144" y="5888"/>
              <a:chExt cx="432" cy="120"/>
            </a:xfrm>
          </p:grpSpPr>
          <p:sp>
            <p:nvSpPr>
              <p:cNvPr id="101" name="Line 10"/>
              <p:cNvSpPr>
                <a:spLocks noChangeShapeType="1"/>
              </p:cNvSpPr>
              <p:nvPr/>
            </p:nvSpPr>
            <p:spPr bwMode="auto">
              <a:xfrm>
                <a:off x="4144" y="588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Line 11"/>
              <p:cNvSpPr>
                <a:spLocks noChangeShapeType="1"/>
              </p:cNvSpPr>
              <p:nvPr/>
            </p:nvSpPr>
            <p:spPr bwMode="auto">
              <a:xfrm>
                <a:off x="4144" y="600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72" name="Group 21"/>
            <p:cNvGrpSpPr>
              <a:grpSpLocks/>
            </p:cNvGrpSpPr>
            <p:nvPr/>
          </p:nvGrpSpPr>
          <p:grpSpPr bwMode="auto">
            <a:xfrm>
              <a:off x="7090845" y="3867325"/>
              <a:ext cx="456853" cy="142097"/>
              <a:chOff x="4144" y="5888"/>
              <a:chExt cx="432" cy="120"/>
            </a:xfrm>
          </p:grpSpPr>
          <p:sp>
            <p:nvSpPr>
              <p:cNvPr id="93" name="Line 22"/>
              <p:cNvSpPr>
                <a:spLocks noChangeShapeType="1"/>
              </p:cNvSpPr>
              <p:nvPr/>
            </p:nvSpPr>
            <p:spPr bwMode="auto">
              <a:xfrm>
                <a:off x="4144" y="588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Line 23"/>
              <p:cNvSpPr>
                <a:spLocks noChangeShapeType="1"/>
              </p:cNvSpPr>
              <p:nvPr/>
            </p:nvSpPr>
            <p:spPr bwMode="auto">
              <a:xfrm>
                <a:off x="4144" y="600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73" name="Group 24"/>
            <p:cNvGrpSpPr>
              <a:grpSpLocks/>
            </p:cNvGrpSpPr>
            <p:nvPr/>
          </p:nvGrpSpPr>
          <p:grpSpPr bwMode="auto">
            <a:xfrm rot="18152385">
              <a:off x="6365528" y="4244374"/>
              <a:ext cx="511549" cy="126903"/>
              <a:chOff x="4144" y="5888"/>
              <a:chExt cx="432" cy="120"/>
            </a:xfrm>
          </p:grpSpPr>
          <p:sp>
            <p:nvSpPr>
              <p:cNvPr id="91" name="Line 25"/>
              <p:cNvSpPr>
                <a:spLocks noChangeShapeType="1"/>
              </p:cNvSpPr>
              <p:nvPr/>
            </p:nvSpPr>
            <p:spPr bwMode="auto">
              <a:xfrm>
                <a:off x="4144" y="588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Line 26"/>
              <p:cNvSpPr>
                <a:spLocks noChangeShapeType="1"/>
              </p:cNvSpPr>
              <p:nvPr/>
            </p:nvSpPr>
            <p:spPr bwMode="auto">
              <a:xfrm>
                <a:off x="4144" y="600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80" name="Line 30"/>
            <p:cNvSpPr>
              <a:spLocks noChangeShapeType="1"/>
            </p:cNvSpPr>
            <p:nvPr/>
          </p:nvSpPr>
          <p:spPr bwMode="auto">
            <a:xfrm flipH="1" flipV="1">
              <a:off x="8260472" y="3531029"/>
              <a:ext cx="10576" cy="4949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31"/>
            <p:cNvSpPr>
              <a:spLocks/>
            </p:cNvSpPr>
            <p:nvPr/>
          </p:nvSpPr>
          <p:spPr bwMode="auto">
            <a:xfrm>
              <a:off x="7573078" y="4170464"/>
              <a:ext cx="719120" cy="461815"/>
            </a:xfrm>
            <a:custGeom>
              <a:avLst/>
              <a:gdLst/>
              <a:ahLst/>
              <a:cxnLst>
                <a:cxn ang="0">
                  <a:pos x="0" y="370"/>
                </a:cxn>
                <a:cxn ang="0">
                  <a:pos x="560" y="360"/>
                </a:cxn>
                <a:cxn ang="0">
                  <a:pos x="560" y="0"/>
                </a:cxn>
              </a:cxnLst>
              <a:rect l="0" t="0" r="r" b="b"/>
              <a:pathLst>
                <a:path w="560" h="370">
                  <a:moveTo>
                    <a:pt x="0" y="370"/>
                  </a:moveTo>
                  <a:lnTo>
                    <a:pt x="560" y="360"/>
                  </a:lnTo>
                  <a:lnTo>
                    <a:pt x="560" y="0"/>
                  </a:lnTo>
                </a:path>
              </a:pathLst>
            </a:custGeom>
            <a:noFill/>
            <a:ln w="127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32"/>
            <p:cNvSpPr>
              <a:spLocks/>
            </p:cNvSpPr>
            <p:nvPr/>
          </p:nvSpPr>
          <p:spPr bwMode="auto">
            <a:xfrm>
              <a:off x="7308696" y="3175787"/>
              <a:ext cx="951776" cy="674960"/>
            </a:xfrm>
            <a:custGeom>
              <a:avLst/>
              <a:gdLst/>
              <a:ahLst/>
              <a:cxnLst>
                <a:cxn ang="0">
                  <a:pos x="0" y="570"/>
                </a:cxn>
                <a:cxn ang="0">
                  <a:pos x="0" y="0"/>
                </a:cxn>
                <a:cxn ang="0">
                  <a:pos x="900" y="10"/>
                </a:cxn>
                <a:cxn ang="0">
                  <a:pos x="900" y="290"/>
                </a:cxn>
              </a:cxnLst>
              <a:rect l="0" t="0" r="r" b="b"/>
              <a:pathLst>
                <a:path w="900" h="570">
                  <a:moveTo>
                    <a:pt x="0" y="570"/>
                  </a:moveTo>
                  <a:lnTo>
                    <a:pt x="0" y="0"/>
                  </a:lnTo>
                  <a:lnTo>
                    <a:pt x="900" y="10"/>
                  </a:lnTo>
                  <a:lnTo>
                    <a:pt x="900" y="290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33"/>
            <p:cNvSpPr>
              <a:spLocks/>
            </p:cNvSpPr>
            <p:nvPr/>
          </p:nvSpPr>
          <p:spPr bwMode="auto">
            <a:xfrm>
              <a:off x="7308696" y="3981003"/>
              <a:ext cx="264382" cy="651277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0" y="550"/>
                </a:cxn>
                <a:cxn ang="0">
                  <a:pos x="250" y="550"/>
                </a:cxn>
              </a:cxnLst>
              <a:rect l="0" t="0" r="r" b="b"/>
              <a:pathLst>
                <a:path w="250" h="550">
                  <a:moveTo>
                    <a:pt x="10" y="0"/>
                  </a:moveTo>
                  <a:lnTo>
                    <a:pt x="0" y="550"/>
                  </a:lnTo>
                  <a:lnTo>
                    <a:pt x="250" y="550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34"/>
            <p:cNvSpPr>
              <a:spLocks/>
            </p:cNvSpPr>
            <p:nvPr/>
          </p:nvSpPr>
          <p:spPr bwMode="auto">
            <a:xfrm>
              <a:off x="5901125" y="3756016"/>
              <a:ext cx="645093" cy="509181"/>
            </a:xfrm>
            <a:custGeom>
              <a:avLst/>
              <a:gdLst/>
              <a:ahLst/>
              <a:cxnLst>
                <a:cxn ang="0">
                  <a:pos x="610" y="430"/>
                </a:cxn>
                <a:cxn ang="0">
                  <a:pos x="0" y="150"/>
                </a:cxn>
                <a:cxn ang="0">
                  <a:pos x="0" y="0"/>
                </a:cxn>
              </a:cxnLst>
              <a:rect l="0" t="0" r="r" b="b"/>
              <a:pathLst>
                <a:path w="610" h="430">
                  <a:moveTo>
                    <a:pt x="610" y="430"/>
                  </a:moveTo>
                  <a:lnTo>
                    <a:pt x="0" y="150"/>
                  </a:lnTo>
                  <a:lnTo>
                    <a:pt x="0" y="0"/>
                  </a:lnTo>
                </a:path>
              </a:pathLst>
            </a:custGeom>
            <a:noFill/>
            <a:ln w="127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Line 35"/>
            <p:cNvSpPr>
              <a:spLocks noChangeShapeType="1"/>
            </p:cNvSpPr>
            <p:nvPr/>
          </p:nvSpPr>
          <p:spPr bwMode="auto">
            <a:xfrm flipV="1">
              <a:off x="6302986" y="1553514"/>
              <a:ext cx="0" cy="54470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86" name="Group 36"/>
            <p:cNvGrpSpPr>
              <a:grpSpLocks/>
            </p:cNvGrpSpPr>
            <p:nvPr/>
          </p:nvGrpSpPr>
          <p:grpSpPr bwMode="auto">
            <a:xfrm rot="1887796">
              <a:off x="6778874" y="4996996"/>
              <a:ext cx="456853" cy="142097"/>
              <a:chOff x="4144" y="5888"/>
              <a:chExt cx="432" cy="120"/>
            </a:xfrm>
          </p:grpSpPr>
          <p:sp>
            <p:nvSpPr>
              <p:cNvPr id="89" name="Line 37"/>
              <p:cNvSpPr>
                <a:spLocks noChangeShapeType="1"/>
              </p:cNvSpPr>
              <p:nvPr/>
            </p:nvSpPr>
            <p:spPr bwMode="auto">
              <a:xfrm>
                <a:off x="4144" y="588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Line 38"/>
              <p:cNvSpPr>
                <a:spLocks noChangeShapeType="1"/>
              </p:cNvSpPr>
              <p:nvPr/>
            </p:nvSpPr>
            <p:spPr bwMode="auto">
              <a:xfrm>
                <a:off x="4144" y="6008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87" name="Freeform 39"/>
            <p:cNvSpPr>
              <a:spLocks/>
            </p:cNvSpPr>
            <p:nvPr/>
          </p:nvSpPr>
          <p:spPr bwMode="auto">
            <a:xfrm>
              <a:off x="6694272" y="4324404"/>
              <a:ext cx="613367" cy="296035"/>
            </a:xfrm>
            <a:custGeom>
              <a:avLst/>
              <a:gdLst>
                <a:gd name="connsiteX0" fmla="*/ 0 w 927"/>
                <a:gd name="connsiteY0" fmla="*/ 0 h 763"/>
                <a:gd name="connsiteX1" fmla="*/ 580 w 927"/>
                <a:gd name="connsiteY1" fmla="*/ 250 h 763"/>
                <a:gd name="connsiteX2" fmla="*/ 927 w 927"/>
                <a:gd name="connsiteY2" fmla="*/ 763 h 763"/>
                <a:gd name="connsiteX0" fmla="*/ 0 w 580"/>
                <a:gd name="connsiteY0" fmla="*/ 0 h 250"/>
                <a:gd name="connsiteX1" fmla="*/ 580 w 580"/>
                <a:gd name="connsiteY1" fmla="*/ 250 h 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80" h="250">
                  <a:moveTo>
                    <a:pt x="0" y="0"/>
                  </a:moveTo>
                  <a:lnTo>
                    <a:pt x="580" y="250"/>
                  </a:lnTo>
                </a:path>
              </a:pathLst>
            </a:custGeom>
            <a:noFill/>
            <a:ln w="127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40"/>
            <p:cNvSpPr>
              <a:spLocks/>
            </p:cNvSpPr>
            <p:nvPr/>
          </p:nvSpPr>
          <p:spPr bwMode="auto">
            <a:xfrm>
              <a:off x="6673121" y="5105937"/>
              <a:ext cx="253807" cy="651277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0" y="300"/>
                </a:cxn>
                <a:cxn ang="0">
                  <a:pos x="0" y="550"/>
                </a:cxn>
              </a:cxnLst>
              <a:rect l="0" t="0" r="r" b="b"/>
              <a:pathLst>
                <a:path w="240" h="550">
                  <a:moveTo>
                    <a:pt x="240" y="0"/>
                  </a:moveTo>
                  <a:lnTo>
                    <a:pt x="0" y="300"/>
                  </a:lnTo>
                  <a:lnTo>
                    <a:pt x="0" y="550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Line 35"/>
            <p:cNvSpPr>
              <a:spLocks noChangeShapeType="1"/>
            </p:cNvSpPr>
            <p:nvPr/>
          </p:nvSpPr>
          <p:spPr bwMode="auto">
            <a:xfrm flipV="1">
              <a:off x="7060872" y="4620438"/>
              <a:ext cx="247823" cy="3889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Line 30"/>
            <p:cNvSpPr>
              <a:spLocks noChangeShapeType="1"/>
            </p:cNvSpPr>
            <p:nvPr/>
          </p:nvSpPr>
          <p:spPr bwMode="auto">
            <a:xfrm flipH="1" flipV="1">
              <a:off x="6292408" y="2091332"/>
              <a:ext cx="137825" cy="428533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Line 30"/>
            <p:cNvSpPr>
              <a:spLocks noChangeShapeType="1"/>
            </p:cNvSpPr>
            <p:nvPr/>
          </p:nvSpPr>
          <p:spPr bwMode="auto">
            <a:xfrm flipH="1" flipV="1">
              <a:off x="6537216" y="2660406"/>
              <a:ext cx="135902" cy="53906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33"/>
            <p:cNvSpPr>
              <a:spLocks/>
            </p:cNvSpPr>
            <p:nvPr/>
          </p:nvSpPr>
          <p:spPr bwMode="auto">
            <a:xfrm rot="5400000">
              <a:off x="6308445" y="2755767"/>
              <a:ext cx="592930" cy="1407571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0" y="550"/>
                </a:cxn>
                <a:cxn ang="0">
                  <a:pos x="250" y="550"/>
                </a:cxn>
              </a:cxnLst>
              <a:rect l="0" t="0" r="r" b="b"/>
              <a:pathLst>
                <a:path w="250" h="550">
                  <a:moveTo>
                    <a:pt x="10" y="0"/>
                  </a:moveTo>
                  <a:lnTo>
                    <a:pt x="0" y="550"/>
                  </a:lnTo>
                  <a:lnTo>
                    <a:pt x="250" y="550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5508073" y="2607733"/>
            <a:ext cx="3407327" cy="2726267"/>
            <a:chOff x="2517423" y="2559755"/>
            <a:chExt cx="4137377" cy="2726267"/>
          </a:xfrm>
        </p:grpSpPr>
        <p:sp>
          <p:nvSpPr>
            <p:cNvPr id="96" name="Freeform 95"/>
            <p:cNvSpPr/>
            <p:nvPr/>
          </p:nvSpPr>
          <p:spPr>
            <a:xfrm>
              <a:off x="2517423" y="2559755"/>
              <a:ext cx="4137377" cy="2726267"/>
            </a:xfrm>
            <a:custGeom>
              <a:avLst/>
              <a:gdLst>
                <a:gd name="connsiteX0" fmla="*/ 3451577 w 4137377"/>
                <a:gd name="connsiteY0" fmla="*/ 166512 h 2726267"/>
                <a:gd name="connsiteX1" fmla="*/ 3392310 w 4137377"/>
                <a:gd name="connsiteY1" fmla="*/ 141112 h 2726267"/>
                <a:gd name="connsiteX2" fmla="*/ 2638777 w 4137377"/>
                <a:gd name="connsiteY2" fmla="*/ 200378 h 2726267"/>
                <a:gd name="connsiteX3" fmla="*/ 1190977 w 4137377"/>
                <a:gd name="connsiteY3" fmla="*/ 479778 h 2726267"/>
                <a:gd name="connsiteX4" fmla="*/ 191910 w 4137377"/>
                <a:gd name="connsiteY4" fmla="*/ 471312 h 2726267"/>
                <a:gd name="connsiteX5" fmla="*/ 183444 w 4137377"/>
                <a:gd name="connsiteY5" fmla="*/ 1504245 h 2726267"/>
                <a:gd name="connsiteX6" fmla="*/ 1292577 w 4137377"/>
                <a:gd name="connsiteY6" fmla="*/ 2249312 h 2726267"/>
                <a:gd name="connsiteX7" fmla="*/ 1910644 w 4137377"/>
                <a:gd name="connsiteY7" fmla="*/ 2054578 h 2726267"/>
                <a:gd name="connsiteX8" fmla="*/ 2384777 w 4137377"/>
                <a:gd name="connsiteY8" fmla="*/ 2587978 h 2726267"/>
                <a:gd name="connsiteX9" fmla="*/ 3510844 w 4137377"/>
                <a:gd name="connsiteY9" fmla="*/ 2520245 h 2726267"/>
                <a:gd name="connsiteX10" fmla="*/ 4069644 w 4137377"/>
                <a:gd name="connsiteY10" fmla="*/ 1351845 h 2726267"/>
                <a:gd name="connsiteX11" fmla="*/ 3917244 w 4137377"/>
                <a:gd name="connsiteY11" fmla="*/ 200378 h 2726267"/>
                <a:gd name="connsiteX12" fmla="*/ 3451577 w 4137377"/>
                <a:gd name="connsiteY12" fmla="*/ 166512 h 2726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137377" h="2726267">
                  <a:moveTo>
                    <a:pt x="3451577" y="166512"/>
                  </a:moveTo>
                  <a:cubicBezTo>
                    <a:pt x="3364088" y="156634"/>
                    <a:pt x="3527777" y="135468"/>
                    <a:pt x="3392310" y="141112"/>
                  </a:cubicBezTo>
                  <a:cubicBezTo>
                    <a:pt x="3256843" y="146756"/>
                    <a:pt x="3005666" y="143934"/>
                    <a:pt x="2638777" y="200378"/>
                  </a:cubicBezTo>
                  <a:cubicBezTo>
                    <a:pt x="2271888" y="256822"/>
                    <a:pt x="1598788" y="434622"/>
                    <a:pt x="1190977" y="479778"/>
                  </a:cubicBezTo>
                  <a:cubicBezTo>
                    <a:pt x="783166" y="524934"/>
                    <a:pt x="359832" y="300568"/>
                    <a:pt x="191910" y="471312"/>
                  </a:cubicBezTo>
                  <a:cubicBezTo>
                    <a:pt x="23988" y="642056"/>
                    <a:pt x="0" y="1207912"/>
                    <a:pt x="183444" y="1504245"/>
                  </a:cubicBezTo>
                  <a:cubicBezTo>
                    <a:pt x="366888" y="1800578"/>
                    <a:pt x="1004710" y="2157590"/>
                    <a:pt x="1292577" y="2249312"/>
                  </a:cubicBezTo>
                  <a:cubicBezTo>
                    <a:pt x="1580444" y="2341034"/>
                    <a:pt x="1728611" y="1998134"/>
                    <a:pt x="1910644" y="2054578"/>
                  </a:cubicBezTo>
                  <a:cubicBezTo>
                    <a:pt x="2092677" y="2111022"/>
                    <a:pt x="2118077" y="2510367"/>
                    <a:pt x="2384777" y="2587978"/>
                  </a:cubicBezTo>
                  <a:cubicBezTo>
                    <a:pt x="2651477" y="2665589"/>
                    <a:pt x="3230033" y="2726267"/>
                    <a:pt x="3510844" y="2520245"/>
                  </a:cubicBezTo>
                  <a:cubicBezTo>
                    <a:pt x="3791655" y="2314223"/>
                    <a:pt x="4001911" y="1738489"/>
                    <a:pt x="4069644" y="1351845"/>
                  </a:cubicBezTo>
                  <a:cubicBezTo>
                    <a:pt x="4137377" y="965201"/>
                    <a:pt x="4020255" y="400756"/>
                    <a:pt x="3917244" y="200378"/>
                  </a:cubicBezTo>
                  <a:cubicBezTo>
                    <a:pt x="3814233" y="0"/>
                    <a:pt x="3539066" y="176390"/>
                    <a:pt x="3451577" y="166512"/>
                  </a:cubicBezTo>
                  <a:close/>
                </a:path>
              </a:pathLst>
            </a:custGeom>
            <a:noFill/>
            <a:ln w="28575" cmpd="sng">
              <a:solidFill>
                <a:srgbClr val="008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6248400" y="2667000"/>
              <a:ext cx="227369" cy="43088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2800" dirty="0">
                  <a:solidFill>
                    <a:srgbClr val="008000"/>
                  </a:solidFill>
                </a:rPr>
                <a:t>+</a:t>
              </a: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5372380" y="1904522"/>
            <a:ext cx="3695420" cy="3726980"/>
            <a:chOff x="5372380" y="1904522"/>
            <a:chExt cx="3695420" cy="3726980"/>
          </a:xfrm>
        </p:grpSpPr>
        <p:sp>
          <p:nvSpPr>
            <p:cNvPr id="99" name="Freeform 98"/>
            <p:cNvSpPr/>
            <p:nvPr/>
          </p:nvSpPr>
          <p:spPr>
            <a:xfrm>
              <a:off x="5372380" y="1904522"/>
              <a:ext cx="3695420" cy="3726980"/>
            </a:xfrm>
            <a:custGeom>
              <a:avLst/>
              <a:gdLst>
                <a:gd name="connsiteX0" fmla="*/ 1322917 w 4957234"/>
                <a:gd name="connsiteY0" fmla="*/ 239183 h 4093633"/>
                <a:gd name="connsiteX1" fmla="*/ 4142317 w 4957234"/>
                <a:gd name="connsiteY1" fmla="*/ 455083 h 4093633"/>
                <a:gd name="connsiteX2" fmla="*/ 4917017 w 4957234"/>
                <a:gd name="connsiteY2" fmla="*/ 1598083 h 4093633"/>
                <a:gd name="connsiteX3" fmla="*/ 4383617 w 4957234"/>
                <a:gd name="connsiteY3" fmla="*/ 3566583 h 4093633"/>
                <a:gd name="connsiteX4" fmla="*/ 2237317 w 4957234"/>
                <a:gd name="connsiteY4" fmla="*/ 4074583 h 4093633"/>
                <a:gd name="connsiteX5" fmla="*/ 1119717 w 4957234"/>
                <a:gd name="connsiteY5" fmla="*/ 3680883 h 4093633"/>
                <a:gd name="connsiteX6" fmla="*/ 78317 w 4957234"/>
                <a:gd name="connsiteY6" fmla="*/ 2283883 h 4093633"/>
                <a:gd name="connsiteX7" fmla="*/ 649817 w 4957234"/>
                <a:gd name="connsiteY7" fmla="*/ 340783 h 4093633"/>
                <a:gd name="connsiteX8" fmla="*/ 1322917 w 4957234"/>
                <a:gd name="connsiteY8" fmla="*/ 239183 h 4093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57234" h="4093633">
                  <a:moveTo>
                    <a:pt x="1322917" y="239183"/>
                  </a:moveTo>
                  <a:cubicBezTo>
                    <a:pt x="1905000" y="258233"/>
                    <a:pt x="3543300" y="228600"/>
                    <a:pt x="4142317" y="455083"/>
                  </a:cubicBezTo>
                  <a:cubicBezTo>
                    <a:pt x="4741334" y="681566"/>
                    <a:pt x="4876800" y="1079500"/>
                    <a:pt x="4917017" y="1598083"/>
                  </a:cubicBezTo>
                  <a:cubicBezTo>
                    <a:pt x="4957234" y="2116666"/>
                    <a:pt x="4830234" y="3153833"/>
                    <a:pt x="4383617" y="3566583"/>
                  </a:cubicBezTo>
                  <a:cubicBezTo>
                    <a:pt x="3937000" y="3979333"/>
                    <a:pt x="2781300" y="4055533"/>
                    <a:pt x="2237317" y="4074583"/>
                  </a:cubicBezTo>
                  <a:cubicBezTo>
                    <a:pt x="1693334" y="4093633"/>
                    <a:pt x="1479550" y="3979333"/>
                    <a:pt x="1119717" y="3680883"/>
                  </a:cubicBezTo>
                  <a:cubicBezTo>
                    <a:pt x="759884" y="3382433"/>
                    <a:pt x="156634" y="2840566"/>
                    <a:pt x="78317" y="2283883"/>
                  </a:cubicBezTo>
                  <a:cubicBezTo>
                    <a:pt x="0" y="1727200"/>
                    <a:pt x="436034" y="681566"/>
                    <a:pt x="649817" y="340783"/>
                  </a:cubicBezTo>
                  <a:cubicBezTo>
                    <a:pt x="863600" y="0"/>
                    <a:pt x="740834" y="220133"/>
                    <a:pt x="1322917" y="239183"/>
                  </a:cubicBezTo>
                  <a:close/>
                </a:path>
              </a:pathLst>
            </a:custGeom>
            <a:noFill/>
            <a:ln w="28575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/>
            </a:p>
          </p:txBody>
        </p:sp>
        <p:graphicFrame>
          <p:nvGraphicFramePr>
            <p:cNvPr id="100" name="Object 41"/>
            <p:cNvGraphicFramePr>
              <a:graphicFrameLocks noChangeAspect="1"/>
            </p:cNvGraphicFramePr>
            <p:nvPr/>
          </p:nvGraphicFramePr>
          <p:xfrm>
            <a:off x="7573078" y="2199911"/>
            <a:ext cx="193409" cy="5632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8" name="Equation" r:id="rId9" imgW="165100" imgH="393700" progId="Equation.DSMT4">
                    <p:embed/>
                  </p:oleObj>
                </mc:Choice>
                <mc:Fallback>
                  <p:oleObj name="Equation" r:id="rId9" imgW="165100" imgH="393700" progId="Equation.DSMT4">
                    <p:embed/>
                    <p:pic>
                      <p:nvPicPr>
                        <p:cNvPr id="0" name="Picture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73078" y="2199911"/>
                          <a:ext cx="193409" cy="56327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28600"/>
            <a:ext cx="5901717" cy="7588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Connecting Capacitors</a:t>
            </a:r>
            <a:endParaRPr lang="en-US" dirty="0"/>
          </a:p>
        </p:txBody>
      </p:sp>
      <p:sp>
        <p:nvSpPr>
          <p:cNvPr id="121" name="AutoShape 1046"/>
          <p:cNvSpPr>
            <a:spLocks/>
          </p:cNvSpPr>
          <p:nvPr/>
        </p:nvSpPr>
        <p:spPr bwMode="auto">
          <a:xfrm>
            <a:off x="3560058" y="2394447"/>
            <a:ext cx="3333082" cy="896246"/>
          </a:xfrm>
          <a:custGeom>
            <a:avLst/>
            <a:gdLst/>
            <a:ahLst/>
            <a:cxnLst/>
            <a:rect l="0" t="0" r="r" b="b"/>
            <a:pathLst/>
          </a:cu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endParaRPr lang="en-US" sz="2400"/>
          </a:p>
        </p:txBody>
      </p:sp>
      <p:grpSp>
        <p:nvGrpSpPr>
          <p:cNvPr id="6" name="Group 5"/>
          <p:cNvGrpSpPr/>
          <p:nvPr/>
        </p:nvGrpSpPr>
        <p:grpSpPr>
          <a:xfrm>
            <a:off x="3429000" y="1477358"/>
            <a:ext cx="605281" cy="917089"/>
            <a:chOff x="5565557" y="1948000"/>
            <a:chExt cx="605281" cy="917089"/>
          </a:xfrm>
        </p:grpSpPr>
        <p:grpSp>
          <p:nvGrpSpPr>
            <p:cNvPr id="117" name="Group 116"/>
            <p:cNvGrpSpPr>
              <a:grpSpLocks/>
            </p:cNvGrpSpPr>
            <p:nvPr/>
          </p:nvGrpSpPr>
          <p:grpSpPr bwMode="auto">
            <a:xfrm rot="16200000">
              <a:off x="5784826" y="2145590"/>
              <a:ext cx="166744" cy="605281"/>
              <a:chOff x="8915" y="12810"/>
              <a:chExt cx="120" cy="450"/>
            </a:xfrm>
          </p:grpSpPr>
          <p:cxnSp>
            <p:nvCxnSpPr>
              <p:cNvPr id="130" name="Line 1037"/>
              <p:cNvCxnSpPr/>
              <p:nvPr/>
            </p:nvCxnSpPr>
            <p:spPr bwMode="auto">
              <a:xfrm>
                <a:off x="8915" y="12810"/>
                <a:ext cx="0" cy="45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1" name="Line 1038"/>
              <p:cNvCxnSpPr/>
              <p:nvPr/>
            </p:nvCxnSpPr>
            <p:spPr bwMode="auto">
              <a:xfrm>
                <a:off x="9035" y="12810"/>
                <a:ext cx="0" cy="45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22" name="Line 1047"/>
            <p:cNvCxnSpPr/>
            <p:nvPr/>
          </p:nvCxnSpPr>
          <p:spPr bwMode="auto">
            <a:xfrm flipH="1" flipV="1">
              <a:off x="5848021" y="1948000"/>
              <a:ext cx="5380" cy="41685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" name="Line 1048"/>
            <p:cNvCxnSpPr/>
            <p:nvPr/>
          </p:nvCxnSpPr>
          <p:spPr bwMode="auto">
            <a:xfrm flipH="1" flipV="1">
              <a:off x="5842641" y="2531602"/>
              <a:ext cx="0" cy="3334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" name="TextBox 2"/>
          <p:cNvSpPr txBox="1"/>
          <p:nvPr/>
        </p:nvSpPr>
        <p:spPr>
          <a:xfrm>
            <a:off x="685800" y="2544046"/>
            <a:ext cx="72763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Connect positive to negative.  What is the final potential difference?</a:t>
            </a:r>
            <a:endParaRPr lang="en-US" sz="2000" dirty="0">
              <a:solidFill>
                <a:srgbClr val="0000FF"/>
              </a:solidFill>
            </a:endParaRPr>
          </a:p>
        </p:txBody>
      </p:sp>
      <p:graphicFrame>
        <p:nvGraphicFramePr>
          <p:cNvPr id="136" name="Object 1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5330577"/>
              </p:ext>
            </p:extLst>
          </p:nvPr>
        </p:nvGraphicFramePr>
        <p:xfrm>
          <a:off x="149225" y="1524901"/>
          <a:ext cx="2746375" cy="9174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4" name="Equation" r:id="rId3" imgW="1333500" imgH="444500" progId="Equation.3">
                  <p:embed/>
                </p:oleObj>
              </mc:Choice>
              <mc:Fallback>
                <p:oleObj name="Equation" r:id="rId3" imgW="1333500" imgH="4445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9225" y="1524901"/>
                        <a:ext cx="2746375" cy="9174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" name="Object 1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362874"/>
              </p:ext>
            </p:extLst>
          </p:nvPr>
        </p:nvGraphicFramePr>
        <p:xfrm>
          <a:off x="5584293" y="4420501"/>
          <a:ext cx="1349907" cy="536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" name="Equation" r:id="rId5" imgW="673100" imgH="266700" progId="Equation.3">
                  <p:embed/>
                </p:oleObj>
              </mc:Choice>
              <mc:Fallback>
                <p:oleObj name="Equation" r:id="rId5" imgW="673100" imgH="266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84293" y="4420501"/>
                        <a:ext cx="1349907" cy="5361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" name="Object 1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4286041"/>
              </p:ext>
            </p:extLst>
          </p:nvPr>
        </p:nvGraphicFramePr>
        <p:xfrm>
          <a:off x="3466568" y="4882304"/>
          <a:ext cx="4035349" cy="555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" name="Equation" r:id="rId7" imgW="1943100" imgH="266700" progId="Equation.3">
                  <p:embed/>
                </p:oleObj>
              </mc:Choice>
              <mc:Fallback>
                <p:oleObj name="Equation" r:id="rId7" imgW="1943100" imgH="266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66568" y="4882304"/>
                        <a:ext cx="4035349" cy="555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" name="Object 1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960029"/>
              </p:ext>
            </p:extLst>
          </p:nvPr>
        </p:nvGraphicFramePr>
        <p:xfrm>
          <a:off x="4081586" y="4007475"/>
          <a:ext cx="2166814" cy="549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Equation" r:id="rId9" imgW="1054100" imgH="266700" progId="Equation.3">
                  <p:embed/>
                </p:oleObj>
              </mc:Choice>
              <mc:Fallback>
                <p:oleObj name="Equation" r:id="rId9" imgW="1054100" imgH="266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081586" y="4007475"/>
                        <a:ext cx="2166814" cy="5495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29000" y="1612769"/>
            <a:ext cx="73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+  +  +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4934013" y="1477358"/>
            <a:ext cx="605281" cy="917089"/>
            <a:chOff x="5565557" y="1948000"/>
            <a:chExt cx="605281" cy="917089"/>
          </a:xfrm>
        </p:grpSpPr>
        <p:grpSp>
          <p:nvGrpSpPr>
            <p:cNvPr id="41" name="Group 40"/>
            <p:cNvGrpSpPr>
              <a:grpSpLocks/>
            </p:cNvGrpSpPr>
            <p:nvPr/>
          </p:nvGrpSpPr>
          <p:grpSpPr bwMode="auto">
            <a:xfrm rot="16200000">
              <a:off x="5784826" y="2145590"/>
              <a:ext cx="166744" cy="605281"/>
              <a:chOff x="8915" y="12810"/>
              <a:chExt cx="120" cy="450"/>
            </a:xfrm>
          </p:grpSpPr>
          <p:cxnSp>
            <p:nvCxnSpPr>
              <p:cNvPr id="44" name="Line 1037"/>
              <p:cNvCxnSpPr/>
              <p:nvPr/>
            </p:nvCxnSpPr>
            <p:spPr bwMode="auto">
              <a:xfrm>
                <a:off x="8915" y="12810"/>
                <a:ext cx="0" cy="45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5" name="Line 1038"/>
              <p:cNvCxnSpPr/>
              <p:nvPr/>
            </p:nvCxnSpPr>
            <p:spPr bwMode="auto">
              <a:xfrm>
                <a:off x="9035" y="12810"/>
                <a:ext cx="0" cy="45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42" name="Line 1047"/>
            <p:cNvCxnSpPr/>
            <p:nvPr/>
          </p:nvCxnSpPr>
          <p:spPr bwMode="auto">
            <a:xfrm flipH="1" flipV="1">
              <a:off x="5848021" y="1948000"/>
              <a:ext cx="5380" cy="41685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Line 1048"/>
            <p:cNvCxnSpPr/>
            <p:nvPr/>
          </p:nvCxnSpPr>
          <p:spPr bwMode="auto">
            <a:xfrm flipH="1" flipV="1">
              <a:off x="5842641" y="2531602"/>
              <a:ext cx="0" cy="3334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571001"/>
              </p:ext>
            </p:extLst>
          </p:nvPr>
        </p:nvGraphicFramePr>
        <p:xfrm>
          <a:off x="6036654" y="1447800"/>
          <a:ext cx="2860081" cy="9466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Equation" r:id="rId11" imgW="1346200" imgH="444500" progId="Equation.3">
                  <p:embed/>
                </p:oleObj>
              </mc:Choice>
              <mc:Fallback>
                <p:oleObj name="Equation" r:id="rId11" imgW="1346200" imgH="4445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036654" y="1447800"/>
                        <a:ext cx="2860081" cy="9466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3716844" y="1477358"/>
            <a:ext cx="1505013" cy="0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706084" y="2394447"/>
            <a:ext cx="1505013" cy="0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976697" y="1612769"/>
            <a:ext cx="73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–  –  –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276600" y="1715401"/>
            <a:ext cx="0" cy="533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5727700" y="1715401"/>
            <a:ext cx="0" cy="533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396106" y="2991811"/>
            <a:ext cx="83081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There are several ways to keep the signs under control.  My advice: choose “upwards” as shown.  If moving in the direction of the arrow means going from negative to positive charge, then the </a:t>
            </a:r>
            <a:r>
              <a:rPr lang="en-US" sz="2000" i="1" dirty="0" smtClean="0">
                <a:solidFill>
                  <a:srgbClr val="FF0000"/>
                </a:solidFill>
              </a:rPr>
              <a:t>Q</a:t>
            </a:r>
            <a:r>
              <a:rPr lang="en-US" sz="2000" dirty="0" smtClean="0">
                <a:solidFill>
                  <a:srgbClr val="FF0000"/>
                </a:solidFill>
              </a:rPr>
              <a:t> and </a:t>
            </a:r>
            <a:r>
              <a:rPr lang="el-GR" sz="2000" dirty="0" smtClean="0">
                <a:solidFill>
                  <a:srgbClr val="FF0000"/>
                </a:solidFill>
              </a:rPr>
              <a:t>Δ</a:t>
            </a:r>
            <a:r>
              <a:rPr lang="en-US" sz="2000" i="1" dirty="0" smtClean="0">
                <a:solidFill>
                  <a:srgbClr val="FF0000"/>
                </a:solidFill>
              </a:rPr>
              <a:t>V</a:t>
            </a:r>
            <a:r>
              <a:rPr lang="en-US" sz="2000" dirty="0" smtClean="0">
                <a:solidFill>
                  <a:srgbClr val="FF0000"/>
                </a:solidFill>
              </a:rPr>
              <a:t> are </a:t>
            </a:r>
            <a:r>
              <a:rPr lang="en-US" sz="2000" b="1" dirty="0" smtClean="0">
                <a:solidFill>
                  <a:srgbClr val="FF0000"/>
                </a:solidFill>
              </a:rPr>
              <a:t>positive</a:t>
            </a:r>
            <a:r>
              <a:rPr lang="en-US" sz="2000" dirty="0" smtClean="0">
                <a:solidFill>
                  <a:srgbClr val="FF0000"/>
                </a:solidFill>
              </a:rPr>
              <a:t>.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14400" y="193278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+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824246" y="190143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–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21310" y="4115701"/>
            <a:ext cx="39116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Charge conservation (top plates) </a:t>
            </a:r>
            <a:r>
              <a:rPr lang="en-US" sz="2000" dirty="0" smtClean="0">
                <a:sym typeface="Wingdings"/>
              </a:rPr>
              <a:t></a:t>
            </a:r>
            <a:endParaRPr lang="en-US" sz="2000" dirty="0"/>
          </a:p>
        </p:txBody>
      </p:sp>
      <p:sp>
        <p:nvSpPr>
          <p:cNvPr id="59" name="TextBox 58"/>
          <p:cNvSpPr txBox="1"/>
          <p:nvPr/>
        </p:nvSpPr>
        <p:spPr>
          <a:xfrm>
            <a:off x="221310" y="4526398"/>
            <a:ext cx="53505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Top plates at same </a:t>
            </a:r>
            <a:r>
              <a:rPr lang="en-US" sz="2000" i="1" dirty="0" smtClean="0"/>
              <a:t>V</a:t>
            </a:r>
            <a:r>
              <a:rPr lang="en-US" sz="2000" dirty="0" smtClean="0"/>
              <a:t>, bottom plates at same </a:t>
            </a:r>
            <a:r>
              <a:rPr lang="en-US" sz="2000" i="1" dirty="0" smtClean="0"/>
              <a:t>V</a:t>
            </a:r>
            <a:r>
              <a:rPr lang="en-US" sz="2000" dirty="0"/>
              <a:t> </a:t>
            </a:r>
            <a:r>
              <a:rPr lang="en-US" sz="2000" dirty="0" smtClean="0">
                <a:sym typeface="Wingdings"/>
              </a:rPr>
              <a:t></a:t>
            </a:r>
            <a:endParaRPr lang="en-US" sz="2000" dirty="0"/>
          </a:p>
        </p:txBody>
      </p:sp>
      <p:sp>
        <p:nvSpPr>
          <p:cNvPr id="60" name="TextBox 59"/>
          <p:cNvSpPr txBox="1"/>
          <p:nvPr/>
        </p:nvSpPr>
        <p:spPr>
          <a:xfrm>
            <a:off x="221310" y="4988475"/>
            <a:ext cx="2843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Capacitance definition </a:t>
            </a:r>
            <a:r>
              <a:rPr lang="en-US" sz="2000" dirty="0" smtClean="0">
                <a:sym typeface="Wingdings"/>
              </a:rPr>
              <a:t></a:t>
            </a:r>
            <a:endParaRPr lang="en-US" sz="2000" dirty="0"/>
          </a:p>
        </p:txBody>
      </p:sp>
      <p:sp>
        <p:nvSpPr>
          <p:cNvPr id="13" name="Freeform 12"/>
          <p:cNvSpPr/>
          <p:nvPr/>
        </p:nvSpPr>
        <p:spPr>
          <a:xfrm>
            <a:off x="6388099" y="4193552"/>
            <a:ext cx="1404907" cy="658749"/>
          </a:xfrm>
          <a:custGeom>
            <a:avLst/>
            <a:gdLst>
              <a:gd name="connsiteX0" fmla="*/ 0 w 1841500"/>
              <a:gd name="connsiteY0" fmla="*/ 137006 h 1000606"/>
              <a:gd name="connsiteX1" fmla="*/ 1295400 w 1841500"/>
              <a:gd name="connsiteY1" fmla="*/ 35406 h 1000606"/>
              <a:gd name="connsiteX2" fmla="*/ 1384300 w 1841500"/>
              <a:gd name="connsiteY2" fmla="*/ 670406 h 1000606"/>
              <a:gd name="connsiteX3" fmla="*/ 1841500 w 1841500"/>
              <a:gd name="connsiteY3" fmla="*/ 1000606 h 1000606"/>
              <a:gd name="connsiteX0" fmla="*/ 0 w 1401086"/>
              <a:gd name="connsiteY0" fmla="*/ 137006 h 670406"/>
              <a:gd name="connsiteX1" fmla="*/ 1295400 w 1401086"/>
              <a:gd name="connsiteY1" fmla="*/ 35406 h 670406"/>
              <a:gd name="connsiteX2" fmla="*/ 1384300 w 1401086"/>
              <a:gd name="connsiteY2" fmla="*/ 670406 h 670406"/>
              <a:gd name="connsiteX0" fmla="*/ 0 w 1350367"/>
              <a:gd name="connsiteY0" fmla="*/ 137006 h 670406"/>
              <a:gd name="connsiteX1" fmla="*/ 1295400 w 1350367"/>
              <a:gd name="connsiteY1" fmla="*/ 35406 h 670406"/>
              <a:gd name="connsiteX2" fmla="*/ 1181100 w 1350367"/>
              <a:gd name="connsiteY2" fmla="*/ 670406 h 670406"/>
              <a:gd name="connsiteX0" fmla="*/ 0 w 1420396"/>
              <a:gd name="connsiteY0" fmla="*/ 137006 h 670406"/>
              <a:gd name="connsiteX1" fmla="*/ 1295400 w 1420396"/>
              <a:gd name="connsiteY1" fmla="*/ 35406 h 670406"/>
              <a:gd name="connsiteX2" fmla="*/ 1181100 w 1420396"/>
              <a:gd name="connsiteY2" fmla="*/ 670406 h 670406"/>
              <a:gd name="connsiteX0" fmla="*/ 0 w 1405201"/>
              <a:gd name="connsiteY0" fmla="*/ 137006 h 670406"/>
              <a:gd name="connsiteX1" fmla="*/ 1295400 w 1405201"/>
              <a:gd name="connsiteY1" fmla="*/ 35406 h 670406"/>
              <a:gd name="connsiteX2" fmla="*/ 1320800 w 1405201"/>
              <a:gd name="connsiteY2" fmla="*/ 518006 h 670406"/>
              <a:gd name="connsiteX3" fmla="*/ 1181100 w 1405201"/>
              <a:gd name="connsiteY3" fmla="*/ 670406 h 670406"/>
              <a:gd name="connsiteX0" fmla="*/ 0 w 1387494"/>
              <a:gd name="connsiteY0" fmla="*/ 125349 h 658749"/>
              <a:gd name="connsiteX1" fmla="*/ 1295400 w 1387494"/>
              <a:gd name="connsiteY1" fmla="*/ 23749 h 658749"/>
              <a:gd name="connsiteX2" fmla="*/ 1270907 w 1387494"/>
              <a:gd name="connsiteY2" fmla="*/ 497277 h 658749"/>
              <a:gd name="connsiteX3" fmla="*/ 1181100 w 1387494"/>
              <a:gd name="connsiteY3" fmla="*/ 658749 h 658749"/>
              <a:gd name="connsiteX0" fmla="*/ 0 w 1404907"/>
              <a:gd name="connsiteY0" fmla="*/ 125349 h 658749"/>
              <a:gd name="connsiteX1" fmla="*/ 1295400 w 1404907"/>
              <a:gd name="connsiteY1" fmla="*/ 23749 h 658749"/>
              <a:gd name="connsiteX2" fmla="*/ 1270907 w 1404907"/>
              <a:gd name="connsiteY2" fmla="*/ 497277 h 658749"/>
              <a:gd name="connsiteX3" fmla="*/ 1181100 w 1404907"/>
              <a:gd name="connsiteY3" fmla="*/ 658749 h 658749"/>
              <a:gd name="connsiteX0" fmla="*/ 0 w 1404907"/>
              <a:gd name="connsiteY0" fmla="*/ 125349 h 658749"/>
              <a:gd name="connsiteX1" fmla="*/ 1295400 w 1404907"/>
              <a:gd name="connsiteY1" fmla="*/ 23749 h 658749"/>
              <a:gd name="connsiteX2" fmla="*/ 1270907 w 1404907"/>
              <a:gd name="connsiteY2" fmla="*/ 497277 h 658749"/>
              <a:gd name="connsiteX3" fmla="*/ 1181100 w 1404907"/>
              <a:gd name="connsiteY3" fmla="*/ 658749 h 658749"/>
              <a:gd name="connsiteX0" fmla="*/ 0 w 1404907"/>
              <a:gd name="connsiteY0" fmla="*/ 125349 h 658749"/>
              <a:gd name="connsiteX1" fmla="*/ 1295400 w 1404907"/>
              <a:gd name="connsiteY1" fmla="*/ 23749 h 658749"/>
              <a:gd name="connsiteX2" fmla="*/ 1270907 w 1404907"/>
              <a:gd name="connsiteY2" fmla="*/ 497277 h 658749"/>
              <a:gd name="connsiteX3" fmla="*/ 1181100 w 1404907"/>
              <a:gd name="connsiteY3" fmla="*/ 658749 h 658749"/>
              <a:gd name="connsiteX0" fmla="*/ 0 w 1404907"/>
              <a:gd name="connsiteY0" fmla="*/ 125349 h 658749"/>
              <a:gd name="connsiteX1" fmla="*/ 1295400 w 1404907"/>
              <a:gd name="connsiteY1" fmla="*/ 23749 h 658749"/>
              <a:gd name="connsiteX2" fmla="*/ 1270907 w 1404907"/>
              <a:gd name="connsiteY2" fmla="*/ 497277 h 658749"/>
              <a:gd name="connsiteX3" fmla="*/ 1181100 w 1404907"/>
              <a:gd name="connsiteY3" fmla="*/ 658749 h 658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4907" h="658749">
                <a:moveTo>
                  <a:pt x="0" y="125349"/>
                </a:moveTo>
                <a:cubicBezTo>
                  <a:pt x="532341" y="30099"/>
                  <a:pt x="1083582" y="-38239"/>
                  <a:pt x="1295400" y="23749"/>
                </a:cubicBezTo>
                <a:cubicBezTo>
                  <a:pt x="1507218" y="85737"/>
                  <a:pt x="1362528" y="391444"/>
                  <a:pt x="1270907" y="497277"/>
                </a:cubicBezTo>
                <a:cubicBezTo>
                  <a:pt x="1220107" y="589503"/>
                  <a:pt x="1204383" y="633349"/>
                  <a:pt x="1181100" y="658749"/>
                </a:cubicBezTo>
              </a:path>
            </a:pathLst>
          </a:custGeom>
          <a:ln w="57150" cmpd="sng">
            <a:solidFill>
              <a:srgbClr val="000000"/>
            </a:solidFill>
            <a:headEnd type="none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1607954"/>
              </p:ext>
            </p:extLst>
          </p:nvPr>
        </p:nvGraphicFramePr>
        <p:xfrm>
          <a:off x="396106" y="5826247"/>
          <a:ext cx="8541690" cy="793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" name="Equation" r:id="rId13" imgW="4648200" imgH="431800" progId="Equation.3">
                  <p:embed/>
                </p:oleObj>
              </mc:Choice>
              <mc:Fallback>
                <p:oleObj name="Equation" r:id="rId13" imgW="4648200" imgH="431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96106" y="5826247"/>
                        <a:ext cx="8541690" cy="7936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6658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1"/>
      <p:bldP spid="51" grpId="1"/>
      <p:bldP spid="55" grpId="0"/>
      <p:bldP spid="12" grpId="0"/>
      <p:bldP spid="57" grpId="0"/>
      <p:bldP spid="58" grpId="0"/>
      <p:bldP spid="59" grpId="0"/>
      <p:bldP spid="60" grpId="0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457200"/>
            <a:ext cx="5901717" cy="7588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Inside a Capacitor Network</a:t>
            </a:r>
            <a:endParaRPr lang="en-US" dirty="0"/>
          </a:p>
        </p:txBody>
      </p:sp>
      <p:grpSp>
        <p:nvGrpSpPr>
          <p:cNvPr id="98" name="Group 97"/>
          <p:cNvGrpSpPr/>
          <p:nvPr/>
        </p:nvGrpSpPr>
        <p:grpSpPr>
          <a:xfrm>
            <a:off x="4191000" y="1524000"/>
            <a:ext cx="4488497" cy="2362200"/>
            <a:chOff x="0" y="0"/>
            <a:chExt cx="2118995" cy="1079500"/>
          </a:xfrm>
        </p:grpSpPr>
        <p:grpSp>
          <p:nvGrpSpPr>
            <p:cNvPr id="106" name="Group 105"/>
            <p:cNvGrpSpPr>
              <a:grpSpLocks/>
            </p:cNvGrpSpPr>
            <p:nvPr/>
          </p:nvGrpSpPr>
          <p:grpSpPr bwMode="auto">
            <a:xfrm>
              <a:off x="0" y="0"/>
              <a:ext cx="2118995" cy="1079500"/>
              <a:chOff x="7698" y="12550"/>
              <a:chExt cx="3337" cy="1700"/>
            </a:xfrm>
          </p:grpSpPr>
          <p:sp>
            <p:nvSpPr>
              <p:cNvPr id="113" name="Freeform 112"/>
              <p:cNvSpPr>
                <a:spLocks/>
              </p:cNvSpPr>
              <p:nvPr/>
            </p:nvSpPr>
            <p:spPr bwMode="auto">
              <a:xfrm>
                <a:off x="7917" y="12960"/>
                <a:ext cx="998" cy="780"/>
              </a:xfrm>
              <a:custGeom>
                <a:avLst/>
                <a:gdLst>
                  <a:gd name="T0" fmla="*/ 0 w 998"/>
                  <a:gd name="T1" fmla="*/ 780 h 780"/>
                  <a:gd name="T2" fmla="*/ 4 w 998"/>
                  <a:gd name="T3" fmla="*/ 0 h 780"/>
                  <a:gd name="T4" fmla="*/ 998 w 998"/>
                  <a:gd name="T5" fmla="*/ 0 h 7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98" h="780">
                    <a:moveTo>
                      <a:pt x="0" y="780"/>
                    </a:moveTo>
                    <a:lnTo>
                      <a:pt x="4" y="0"/>
                    </a:lnTo>
                    <a:lnTo>
                      <a:pt x="998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endParaRPr lang="en-US" sz="2400"/>
              </a:p>
            </p:txBody>
          </p:sp>
          <p:cxnSp>
            <p:nvCxnSpPr>
              <p:cNvPr id="114" name="Line 1031"/>
              <p:cNvCxnSpPr/>
              <p:nvPr/>
            </p:nvCxnSpPr>
            <p:spPr bwMode="auto">
              <a:xfrm>
                <a:off x="7698" y="13740"/>
                <a:ext cx="43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5" name="Line 1032"/>
              <p:cNvCxnSpPr/>
              <p:nvPr/>
            </p:nvCxnSpPr>
            <p:spPr bwMode="auto">
              <a:xfrm>
                <a:off x="7812" y="13845"/>
                <a:ext cx="21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116" name="Group 115"/>
              <p:cNvGrpSpPr>
                <a:grpSpLocks/>
              </p:cNvGrpSpPr>
              <p:nvPr/>
            </p:nvGrpSpPr>
            <p:grpSpPr bwMode="auto">
              <a:xfrm>
                <a:off x="8915" y="12735"/>
                <a:ext cx="120" cy="450"/>
                <a:chOff x="8915" y="12810"/>
                <a:chExt cx="120" cy="450"/>
              </a:xfrm>
            </p:grpSpPr>
            <p:cxnSp>
              <p:nvCxnSpPr>
                <p:cNvPr id="132" name="Line 1034"/>
                <p:cNvCxnSpPr/>
                <p:nvPr/>
              </p:nvCxnSpPr>
              <p:spPr bwMode="auto">
                <a:xfrm>
                  <a:off x="8915" y="12810"/>
                  <a:ext cx="0" cy="45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33" name="Line 1035"/>
                <p:cNvCxnSpPr/>
                <p:nvPr/>
              </p:nvCxnSpPr>
              <p:spPr bwMode="auto">
                <a:xfrm>
                  <a:off x="9035" y="12810"/>
                  <a:ext cx="0" cy="45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117" name="Group 116"/>
              <p:cNvGrpSpPr>
                <a:grpSpLocks/>
              </p:cNvGrpSpPr>
              <p:nvPr/>
            </p:nvGrpSpPr>
            <p:grpSpPr bwMode="auto">
              <a:xfrm rot="-5400000">
                <a:off x="9573" y="13095"/>
                <a:ext cx="120" cy="450"/>
                <a:chOff x="8915" y="12810"/>
                <a:chExt cx="120" cy="450"/>
              </a:xfrm>
            </p:grpSpPr>
            <p:cxnSp>
              <p:nvCxnSpPr>
                <p:cNvPr id="130" name="Line 1037"/>
                <p:cNvCxnSpPr/>
                <p:nvPr/>
              </p:nvCxnSpPr>
              <p:spPr bwMode="auto">
                <a:xfrm>
                  <a:off x="8915" y="12810"/>
                  <a:ext cx="0" cy="45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31" name="Line 1038"/>
                <p:cNvCxnSpPr/>
                <p:nvPr/>
              </p:nvCxnSpPr>
              <p:spPr bwMode="auto">
                <a:xfrm>
                  <a:off x="9035" y="12810"/>
                  <a:ext cx="0" cy="45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118" name="Group 117"/>
              <p:cNvGrpSpPr>
                <a:grpSpLocks/>
              </p:cNvGrpSpPr>
              <p:nvPr/>
            </p:nvGrpSpPr>
            <p:grpSpPr bwMode="auto">
              <a:xfrm rot="-5400000">
                <a:off x="10380" y="13215"/>
                <a:ext cx="120" cy="450"/>
                <a:chOff x="8915" y="12810"/>
                <a:chExt cx="120" cy="450"/>
              </a:xfrm>
            </p:grpSpPr>
            <p:cxnSp>
              <p:nvCxnSpPr>
                <p:cNvPr id="128" name="Line 1040"/>
                <p:cNvCxnSpPr/>
                <p:nvPr/>
              </p:nvCxnSpPr>
              <p:spPr bwMode="auto">
                <a:xfrm>
                  <a:off x="8915" y="12810"/>
                  <a:ext cx="0" cy="45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29" name="Line 1041"/>
                <p:cNvCxnSpPr/>
                <p:nvPr/>
              </p:nvCxnSpPr>
              <p:spPr bwMode="auto">
                <a:xfrm>
                  <a:off x="9035" y="12810"/>
                  <a:ext cx="0" cy="45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119" name="Group 118"/>
              <p:cNvGrpSpPr>
                <a:grpSpLocks/>
              </p:cNvGrpSpPr>
              <p:nvPr/>
            </p:nvGrpSpPr>
            <p:grpSpPr bwMode="auto">
              <a:xfrm rot="-5400000">
                <a:off x="9573" y="13455"/>
                <a:ext cx="120" cy="450"/>
                <a:chOff x="8915" y="12810"/>
                <a:chExt cx="120" cy="450"/>
              </a:xfrm>
            </p:grpSpPr>
            <p:cxnSp>
              <p:nvCxnSpPr>
                <p:cNvPr id="126" name="Line 1043"/>
                <p:cNvCxnSpPr/>
                <p:nvPr/>
              </p:nvCxnSpPr>
              <p:spPr bwMode="auto">
                <a:xfrm>
                  <a:off x="8915" y="12810"/>
                  <a:ext cx="0" cy="45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27" name="Line 1044"/>
                <p:cNvCxnSpPr/>
                <p:nvPr/>
              </p:nvCxnSpPr>
              <p:spPr bwMode="auto">
                <a:xfrm>
                  <a:off x="9035" y="12810"/>
                  <a:ext cx="0" cy="45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120" name="Freeform 119"/>
              <p:cNvSpPr>
                <a:spLocks/>
              </p:cNvSpPr>
              <p:nvPr/>
            </p:nvSpPr>
            <p:spPr bwMode="auto">
              <a:xfrm>
                <a:off x="9035" y="12960"/>
                <a:ext cx="1360" cy="420"/>
              </a:xfrm>
              <a:custGeom>
                <a:avLst/>
                <a:gdLst>
                  <a:gd name="T0" fmla="*/ 0 w 1360"/>
                  <a:gd name="T1" fmla="*/ 0 h 420"/>
                  <a:gd name="T2" fmla="*/ 1360 w 1360"/>
                  <a:gd name="T3" fmla="*/ 0 h 420"/>
                  <a:gd name="T4" fmla="*/ 1360 w 1360"/>
                  <a:gd name="T5" fmla="*/ 42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60" h="420">
                    <a:moveTo>
                      <a:pt x="0" y="0"/>
                    </a:moveTo>
                    <a:lnTo>
                      <a:pt x="1360" y="0"/>
                    </a:lnTo>
                    <a:lnTo>
                      <a:pt x="1360" y="42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endParaRPr lang="en-US" sz="2400"/>
              </a:p>
            </p:txBody>
          </p:sp>
          <p:sp>
            <p:nvSpPr>
              <p:cNvPr id="121" name="AutoShape 1046"/>
              <p:cNvSpPr>
                <a:spLocks/>
              </p:cNvSpPr>
              <p:nvPr/>
            </p:nvSpPr>
            <p:spPr bwMode="auto">
              <a:xfrm>
                <a:off x="7917" y="13500"/>
                <a:ext cx="2478" cy="645"/>
              </a:xfrm>
              <a:custGeom>
                <a:avLst/>
                <a:gdLst/>
                <a:ahLst/>
                <a:cxnLst/>
                <a:rect l="0" t="0" r="r" b="b"/>
                <a:pathLst/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endParaRPr lang="en-US" sz="2400"/>
              </a:p>
            </p:txBody>
          </p:sp>
          <p:cxnSp>
            <p:nvCxnSpPr>
              <p:cNvPr id="122" name="Line 1047"/>
              <p:cNvCxnSpPr/>
              <p:nvPr/>
            </p:nvCxnSpPr>
            <p:spPr bwMode="auto">
              <a:xfrm flipH="1" flipV="1">
                <a:off x="9618" y="12960"/>
                <a:ext cx="4" cy="3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3" name="Line 1048"/>
              <p:cNvCxnSpPr/>
              <p:nvPr/>
            </p:nvCxnSpPr>
            <p:spPr bwMode="auto">
              <a:xfrm flipH="1" flipV="1">
                <a:off x="9614" y="13380"/>
                <a:ext cx="0" cy="2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4" name="Line 1049"/>
              <p:cNvCxnSpPr/>
              <p:nvPr/>
            </p:nvCxnSpPr>
            <p:spPr bwMode="auto">
              <a:xfrm flipH="1" flipV="1">
                <a:off x="9614" y="13740"/>
                <a:ext cx="4" cy="3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25" name="Text Box 1050"/>
              <p:cNvSpPr txBox="1">
                <a:spLocks noChangeArrowheads="1"/>
              </p:cNvSpPr>
              <p:nvPr/>
            </p:nvSpPr>
            <p:spPr bwMode="auto">
              <a:xfrm>
                <a:off x="9085" y="12550"/>
                <a:ext cx="1950" cy="17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400">
                    <a:effectLst/>
                    <a:latin typeface="Times New Roman"/>
                    <a:ea typeface="Times New Roman"/>
                  </a:rPr>
                  <a:t>1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400">
                    <a:effectLst/>
                    <a:latin typeface="Times New Roman"/>
                    <a:ea typeface="Times New Roman"/>
                  </a:rPr>
                  <a:t> 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400">
                    <a:effectLst/>
                    <a:latin typeface="Times New Roman"/>
                    <a:ea typeface="Times New Roman"/>
                  </a:rPr>
                  <a:t>   2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400">
                    <a:effectLst/>
                    <a:latin typeface="Times New Roman"/>
                    <a:ea typeface="Times New Roman"/>
                  </a:rPr>
                  <a:t>                            4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400">
                    <a:effectLst/>
                    <a:latin typeface="Times New Roman"/>
                    <a:ea typeface="Times New Roman"/>
                  </a:rPr>
                  <a:t>   3</a:t>
                </a:r>
              </a:p>
            </p:txBody>
          </p:sp>
        </p:grpSp>
        <p:sp>
          <p:nvSpPr>
            <p:cNvPr id="112" name="Freeform 111"/>
            <p:cNvSpPr/>
            <p:nvPr/>
          </p:nvSpPr>
          <p:spPr>
            <a:xfrm>
              <a:off x="135255" y="590550"/>
              <a:ext cx="1595120" cy="416560"/>
            </a:xfrm>
            <a:custGeom>
              <a:avLst/>
              <a:gdLst>
                <a:gd name="connsiteX0" fmla="*/ 0 w 1595120"/>
                <a:gd name="connsiteY0" fmla="*/ 233680 h 416560"/>
                <a:gd name="connsiteX1" fmla="*/ 0 w 1595120"/>
                <a:gd name="connsiteY1" fmla="*/ 416560 h 416560"/>
                <a:gd name="connsiteX2" fmla="*/ 1595120 w 1595120"/>
                <a:gd name="connsiteY2" fmla="*/ 406400 h 416560"/>
                <a:gd name="connsiteX3" fmla="*/ 1595120 w 1595120"/>
                <a:gd name="connsiteY3" fmla="*/ 0 h 416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95120" h="416560">
                  <a:moveTo>
                    <a:pt x="0" y="233680"/>
                  </a:moveTo>
                  <a:lnTo>
                    <a:pt x="0" y="416560"/>
                  </a:lnTo>
                  <a:lnTo>
                    <a:pt x="1595120" y="406400"/>
                  </a:lnTo>
                  <a:lnTo>
                    <a:pt x="1595120" y="0"/>
                  </a:ln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2400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838200" y="1524000"/>
            <a:ext cx="32870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Given V</a:t>
            </a:r>
            <a:r>
              <a:rPr lang="en-US" sz="2000" baseline="-25000" dirty="0" smtClean="0"/>
              <a:t>B</a:t>
            </a:r>
            <a:r>
              <a:rPr lang="en-US" sz="2000" dirty="0" smtClean="0"/>
              <a:t> and all capacitances,</a:t>
            </a:r>
          </a:p>
          <a:p>
            <a:r>
              <a:rPr lang="en-US" sz="2000" dirty="0" smtClean="0"/>
              <a:t>what is the charge on C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?</a:t>
            </a:r>
            <a:endParaRPr lang="en-US" sz="20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203538"/>
              </p:ext>
            </p:extLst>
          </p:nvPr>
        </p:nvGraphicFramePr>
        <p:xfrm>
          <a:off x="538163" y="2305050"/>
          <a:ext cx="2463800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3" imgW="1130300" imgH="254000" progId="Equation.3">
                  <p:embed/>
                </p:oleObj>
              </mc:Choice>
              <mc:Fallback>
                <p:oleObj name="Equation" r:id="rId3" imgW="1130300" imgH="254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8163" y="2305050"/>
                        <a:ext cx="2463800" cy="554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" name="Object 1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3167813"/>
              </p:ext>
            </p:extLst>
          </p:nvPr>
        </p:nvGraphicFramePr>
        <p:xfrm>
          <a:off x="550863" y="2873375"/>
          <a:ext cx="1966912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5" imgW="901700" imgH="215900" progId="Equation.3">
                  <p:embed/>
                </p:oleObj>
              </mc:Choice>
              <mc:Fallback>
                <p:oleObj name="Equation" r:id="rId5" imgW="9017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0863" y="2873375"/>
                        <a:ext cx="1966912" cy="471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" name="Object 1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038776"/>
              </p:ext>
            </p:extLst>
          </p:nvPr>
        </p:nvGraphicFramePr>
        <p:xfrm>
          <a:off x="550863" y="3335338"/>
          <a:ext cx="271462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7" imgW="1244600" imgH="241300" progId="Equation.3">
                  <p:embed/>
                </p:oleObj>
              </mc:Choice>
              <mc:Fallback>
                <p:oleObj name="Equation" r:id="rId7" imgW="1244600" imgH="241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50863" y="3335338"/>
                        <a:ext cx="2714625" cy="527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" name="Object 1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175814"/>
              </p:ext>
            </p:extLst>
          </p:nvPr>
        </p:nvGraphicFramePr>
        <p:xfrm>
          <a:off x="500063" y="4114800"/>
          <a:ext cx="1493837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9" imgW="685800" imgH="215900" progId="Equation.3">
                  <p:embed/>
                </p:oleObj>
              </mc:Choice>
              <mc:Fallback>
                <p:oleObj name="Equation" r:id="rId9" imgW="6858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00063" y="4114800"/>
                        <a:ext cx="1493837" cy="471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" name="Object 1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296023"/>
              </p:ext>
            </p:extLst>
          </p:nvPr>
        </p:nvGraphicFramePr>
        <p:xfrm>
          <a:off x="1695450" y="4625975"/>
          <a:ext cx="384810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11" imgW="1765300" imgH="215900" progId="Equation.3">
                  <p:embed/>
                </p:oleObj>
              </mc:Choice>
              <mc:Fallback>
                <p:oleObj name="Equation" r:id="rId11" imgW="17653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695450" y="4625975"/>
                        <a:ext cx="3848100" cy="471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" name="Object 1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11588"/>
              </p:ext>
            </p:extLst>
          </p:nvPr>
        </p:nvGraphicFramePr>
        <p:xfrm>
          <a:off x="2761412" y="5097463"/>
          <a:ext cx="34321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13" imgW="1574800" imgH="431800" progId="Equation.3">
                  <p:embed/>
                </p:oleObj>
              </mc:Choice>
              <mc:Fallback>
                <p:oleObj name="Equation" r:id="rId13" imgW="1574800" imgH="431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761412" y="5097463"/>
                        <a:ext cx="3432175" cy="942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" name="Object 1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8913619"/>
              </p:ext>
            </p:extLst>
          </p:nvPr>
        </p:nvGraphicFramePr>
        <p:xfrm>
          <a:off x="4191000" y="6040438"/>
          <a:ext cx="315595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15" imgW="1447800" imgH="215900" progId="Equation.3">
                  <p:embed/>
                </p:oleObj>
              </mc:Choice>
              <mc:Fallback>
                <p:oleObj name="Equation" r:id="rId15" imgW="14478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191000" y="6040438"/>
                        <a:ext cx="3155950" cy="471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06341" y="4101068"/>
            <a:ext cx="881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parallel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6327486" y="5257800"/>
            <a:ext cx="881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parallel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5548691" y="4600020"/>
            <a:ext cx="72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series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7346950" y="5943600"/>
            <a:ext cx="72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series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056611" y="2158698"/>
            <a:ext cx="1290339" cy="1487693"/>
          </a:xfrm>
          <a:prstGeom prst="ellipse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5989357" y="1719691"/>
            <a:ext cx="2433703" cy="2351153"/>
          </a:xfrm>
          <a:custGeom>
            <a:avLst/>
            <a:gdLst>
              <a:gd name="connsiteX0" fmla="*/ 393759 w 2727405"/>
              <a:gd name="connsiteY0" fmla="*/ 335400 h 2351153"/>
              <a:gd name="connsiteX1" fmla="*/ 1282759 w 2727405"/>
              <a:gd name="connsiteY1" fmla="*/ 582 h 2351153"/>
              <a:gd name="connsiteX2" fmla="*/ 2402668 w 2727405"/>
              <a:gd name="connsiteY2" fmla="*/ 404673 h 2351153"/>
              <a:gd name="connsiteX3" fmla="*/ 2668213 w 2727405"/>
              <a:gd name="connsiteY3" fmla="*/ 1847854 h 2351153"/>
              <a:gd name="connsiteX4" fmla="*/ 1432850 w 2727405"/>
              <a:gd name="connsiteY4" fmla="*/ 2321218 h 2351153"/>
              <a:gd name="connsiteX5" fmla="*/ 324486 w 2727405"/>
              <a:gd name="connsiteY5" fmla="*/ 2171127 h 2351153"/>
              <a:gd name="connsiteX6" fmla="*/ 1213 w 2727405"/>
              <a:gd name="connsiteY6" fmla="*/ 1108945 h 2351153"/>
              <a:gd name="connsiteX7" fmla="*/ 393759 w 2727405"/>
              <a:gd name="connsiteY7" fmla="*/ 335400 h 2351153"/>
              <a:gd name="connsiteX0" fmla="*/ 393759 w 2608088"/>
              <a:gd name="connsiteY0" fmla="*/ 335400 h 2351153"/>
              <a:gd name="connsiteX1" fmla="*/ 1282759 w 2608088"/>
              <a:gd name="connsiteY1" fmla="*/ 582 h 2351153"/>
              <a:gd name="connsiteX2" fmla="*/ 2402668 w 2608088"/>
              <a:gd name="connsiteY2" fmla="*/ 404673 h 2351153"/>
              <a:gd name="connsiteX3" fmla="*/ 2519740 w 2608088"/>
              <a:gd name="connsiteY3" fmla="*/ 1847854 h 2351153"/>
              <a:gd name="connsiteX4" fmla="*/ 1432850 w 2608088"/>
              <a:gd name="connsiteY4" fmla="*/ 2321218 h 2351153"/>
              <a:gd name="connsiteX5" fmla="*/ 324486 w 2608088"/>
              <a:gd name="connsiteY5" fmla="*/ 2171127 h 2351153"/>
              <a:gd name="connsiteX6" fmla="*/ 1213 w 2608088"/>
              <a:gd name="connsiteY6" fmla="*/ 1108945 h 2351153"/>
              <a:gd name="connsiteX7" fmla="*/ 393759 w 2608088"/>
              <a:gd name="connsiteY7" fmla="*/ 335400 h 2351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08088" h="2351153">
                <a:moveTo>
                  <a:pt x="393759" y="335400"/>
                </a:moveTo>
                <a:cubicBezTo>
                  <a:pt x="607350" y="150673"/>
                  <a:pt x="947941" y="-10963"/>
                  <a:pt x="1282759" y="582"/>
                </a:cubicBezTo>
                <a:cubicBezTo>
                  <a:pt x="1617577" y="12127"/>
                  <a:pt x="2196505" y="96794"/>
                  <a:pt x="2402668" y="404673"/>
                </a:cubicBezTo>
                <a:cubicBezTo>
                  <a:pt x="2608831" y="712552"/>
                  <a:pt x="2681376" y="1528430"/>
                  <a:pt x="2519740" y="1847854"/>
                </a:cubicBezTo>
                <a:cubicBezTo>
                  <a:pt x="2358104" y="2167278"/>
                  <a:pt x="1798726" y="2267339"/>
                  <a:pt x="1432850" y="2321218"/>
                </a:cubicBezTo>
                <a:cubicBezTo>
                  <a:pt x="1066974" y="2375097"/>
                  <a:pt x="563092" y="2373173"/>
                  <a:pt x="324486" y="2171127"/>
                </a:cubicBezTo>
                <a:cubicBezTo>
                  <a:pt x="85880" y="1969082"/>
                  <a:pt x="-12257" y="1414899"/>
                  <a:pt x="1213" y="1108945"/>
                </a:cubicBezTo>
                <a:cubicBezTo>
                  <a:pt x="14683" y="802991"/>
                  <a:pt x="180168" y="520127"/>
                  <a:pt x="393759" y="335400"/>
                </a:cubicBezTo>
                <a:close/>
              </a:path>
            </a:pathLst>
          </a:cu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5420640" y="1382174"/>
            <a:ext cx="3249162" cy="2946726"/>
          </a:xfrm>
          <a:custGeom>
            <a:avLst/>
            <a:gdLst>
              <a:gd name="connsiteX0" fmla="*/ 98087 w 3249162"/>
              <a:gd name="connsiteY0" fmla="*/ 407371 h 2946726"/>
              <a:gd name="connsiteX1" fmla="*/ 756178 w 3249162"/>
              <a:gd name="connsiteY1" fmla="*/ 14826 h 2946726"/>
              <a:gd name="connsiteX2" fmla="*/ 2718905 w 3249162"/>
              <a:gd name="connsiteY2" fmla="*/ 291917 h 2946726"/>
              <a:gd name="connsiteX3" fmla="*/ 3192269 w 3249162"/>
              <a:gd name="connsiteY3" fmla="*/ 2116099 h 2946726"/>
              <a:gd name="connsiteX4" fmla="*/ 1679815 w 3249162"/>
              <a:gd name="connsiteY4" fmla="*/ 2924281 h 2946726"/>
              <a:gd name="connsiteX5" fmla="*/ 548360 w 3249162"/>
              <a:gd name="connsiteY5" fmla="*/ 2566371 h 2946726"/>
              <a:gd name="connsiteX6" fmla="*/ 51905 w 3249162"/>
              <a:gd name="connsiteY6" fmla="*/ 996190 h 2946726"/>
              <a:gd name="connsiteX7" fmla="*/ 98087 w 3249162"/>
              <a:gd name="connsiteY7" fmla="*/ 407371 h 2946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49162" h="2946726">
                <a:moveTo>
                  <a:pt x="98087" y="407371"/>
                </a:moveTo>
                <a:cubicBezTo>
                  <a:pt x="215466" y="243810"/>
                  <a:pt x="319375" y="34068"/>
                  <a:pt x="756178" y="14826"/>
                </a:cubicBezTo>
                <a:cubicBezTo>
                  <a:pt x="1192981" y="-4416"/>
                  <a:pt x="2312890" y="-58295"/>
                  <a:pt x="2718905" y="291917"/>
                </a:cubicBezTo>
                <a:cubicBezTo>
                  <a:pt x="3124920" y="642129"/>
                  <a:pt x="3365451" y="1677372"/>
                  <a:pt x="3192269" y="2116099"/>
                </a:cubicBezTo>
                <a:cubicBezTo>
                  <a:pt x="3019087" y="2554826"/>
                  <a:pt x="2120467" y="2849236"/>
                  <a:pt x="1679815" y="2924281"/>
                </a:cubicBezTo>
                <a:cubicBezTo>
                  <a:pt x="1239163" y="2999326"/>
                  <a:pt x="819678" y="2887720"/>
                  <a:pt x="548360" y="2566371"/>
                </a:cubicBezTo>
                <a:cubicBezTo>
                  <a:pt x="277042" y="2245023"/>
                  <a:pt x="130799" y="1356023"/>
                  <a:pt x="51905" y="996190"/>
                </a:cubicBezTo>
                <a:cubicBezTo>
                  <a:pt x="-26989" y="636357"/>
                  <a:pt x="-19292" y="570932"/>
                  <a:pt x="98087" y="407371"/>
                </a:cubicBezTo>
                <a:close/>
              </a:path>
            </a:pathLst>
          </a:custGeom>
          <a:noFill/>
          <a:ln w="28575" cmpd="sng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117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0" grpId="0"/>
      <p:bldP spid="141" grpId="0"/>
      <p:bldP spid="142" grpId="0"/>
      <p:bldP spid="6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457200"/>
            <a:ext cx="5901717" cy="7588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Changing a Capacitor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38127" y="1250661"/>
            <a:ext cx="40258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First question: What stays the same?</a:t>
            </a:r>
            <a:endParaRPr lang="en-US" sz="2000" dirty="0"/>
          </a:p>
        </p:txBody>
      </p:sp>
      <p:sp>
        <p:nvSpPr>
          <p:cNvPr id="39" name="TextBox 38"/>
          <p:cNvSpPr txBox="1"/>
          <p:nvPr/>
        </p:nvSpPr>
        <p:spPr>
          <a:xfrm>
            <a:off x="457200" y="1752600"/>
            <a:ext cx="35896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 capacitor is connected to a 9V battery and allowed to equilibrate.  The plate separation is then doubled.  How does the energy in the capacitor change?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769186" y="1752600"/>
            <a:ext cx="399381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 capacitor is connected to a 9V battery, allowed to equilibrate, and disconnected.  The plate separation is then doubled.  How does the energy in the capacitor change? </a:t>
            </a:r>
          </a:p>
        </p:txBody>
      </p:sp>
      <p:sp>
        <p:nvSpPr>
          <p:cNvPr id="6" name="Rectangle 5"/>
          <p:cNvSpPr/>
          <p:nvPr/>
        </p:nvSpPr>
        <p:spPr>
          <a:xfrm>
            <a:off x="6324600" y="2514600"/>
            <a:ext cx="2286000" cy="381000"/>
          </a:xfrm>
          <a:prstGeom prst="rect">
            <a:avLst/>
          </a:prstGeom>
          <a:solidFill>
            <a:srgbClr val="CCFFCC">
              <a:alpha val="4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325282"/>
              </p:ext>
            </p:extLst>
          </p:nvPr>
        </p:nvGraphicFramePr>
        <p:xfrm>
          <a:off x="1056049" y="4850606"/>
          <a:ext cx="1827213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3" imgW="838200" imgH="241300" progId="Equation.3">
                  <p:embed/>
                </p:oleObj>
              </mc:Choice>
              <mc:Fallback>
                <p:oleObj name="Equation" r:id="rId3" imgW="838200" imgH="241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56049" y="4850606"/>
                        <a:ext cx="1827213" cy="527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3893585"/>
              </p:ext>
            </p:extLst>
          </p:nvPr>
        </p:nvGraphicFramePr>
        <p:xfrm>
          <a:off x="5559120" y="4670425"/>
          <a:ext cx="1412875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5" imgW="647700" imgH="406400" progId="Equation.3">
                  <p:embed/>
                </p:oleObj>
              </mc:Choice>
              <mc:Fallback>
                <p:oleObj name="Equation" r:id="rId5" imgW="647700" imgH="406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59120" y="4670425"/>
                        <a:ext cx="1412875" cy="887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826655" y="57912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Energy is halved</a:t>
            </a:r>
            <a:endParaRPr lang="en-US" sz="2400" dirty="0"/>
          </a:p>
        </p:txBody>
      </p:sp>
      <p:sp>
        <p:nvSpPr>
          <p:cNvPr id="45" name="TextBox 44"/>
          <p:cNvSpPr txBox="1"/>
          <p:nvPr/>
        </p:nvSpPr>
        <p:spPr>
          <a:xfrm>
            <a:off x="5029199" y="5791200"/>
            <a:ext cx="24727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Energy is doubled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66699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4" grpId="0"/>
      <p:bldP spid="4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194</Words>
  <Application>Microsoft Macintosh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Office Theme</vt:lpstr>
      <vt:lpstr>Equation</vt:lpstr>
      <vt:lpstr>Microsoft Equation</vt:lpstr>
      <vt:lpstr>Combining Capacitors</vt:lpstr>
      <vt:lpstr>Connecting Capacitors</vt:lpstr>
      <vt:lpstr>Inside a Capacitor Network</vt:lpstr>
      <vt:lpstr>Changing a Capacitor</vt:lpstr>
    </vt:vector>
  </TitlesOfParts>
  <Company>SUNY Geneseo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Combining Capacitors</dc:title>
  <dc:creator>James McLean</dc:creator>
  <cp:lastModifiedBy>James McLean</cp:lastModifiedBy>
  <cp:revision>17</cp:revision>
  <dcterms:created xsi:type="dcterms:W3CDTF">2011-04-01T17:11:08Z</dcterms:created>
  <dcterms:modified xsi:type="dcterms:W3CDTF">2015-04-08T16:17:58Z</dcterms:modified>
</cp:coreProperties>
</file>