
<file path=[Content_Types].xml><?xml version="1.0" encoding="utf-8"?>
<Types xmlns="http://schemas.openxmlformats.org/package/2006/content-types">
  <Default Extension="jpeg" ContentType="image/jpeg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ict" ContentType="image/pict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embeddings/oleObject1.bin" ContentType="application/vnd.openxmlformats-officedocument.oleObject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vml" ContentType="application/vnd.openxmlformats-officedocument.vmlDrawin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>
    <p:browse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32" y="-6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2EAF-7326-3F4A-BD5E-63581291A4FA}" type="datetimeFigureOut">
              <a:rPr lang="en-US" smtClean="0"/>
              <a:pPr/>
              <a:t>4/11/11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8485E-699E-CD48-9CC9-1ACE4D784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2EAF-7326-3F4A-BD5E-63581291A4FA}" type="datetimeFigureOut">
              <a:rPr lang="en-US" smtClean="0"/>
              <a:pPr/>
              <a:t>4/11/11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8485E-699E-CD48-9CC9-1ACE4D784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2EAF-7326-3F4A-BD5E-63581291A4FA}" type="datetimeFigureOut">
              <a:rPr lang="en-US" smtClean="0"/>
              <a:pPr/>
              <a:t>4/11/11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8485E-699E-CD48-9CC9-1ACE4D784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2EAF-7326-3F4A-BD5E-63581291A4FA}" type="datetimeFigureOut">
              <a:rPr lang="en-US" smtClean="0"/>
              <a:pPr/>
              <a:t>4/11/11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8485E-699E-CD48-9CC9-1ACE4D784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2EAF-7326-3F4A-BD5E-63581291A4FA}" type="datetimeFigureOut">
              <a:rPr lang="en-US" smtClean="0"/>
              <a:pPr/>
              <a:t>4/11/11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8485E-699E-CD48-9CC9-1ACE4D784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2EAF-7326-3F4A-BD5E-63581291A4FA}" type="datetimeFigureOut">
              <a:rPr lang="en-US" smtClean="0"/>
              <a:pPr/>
              <a:t>4/11/11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8485E-699E-CD48-9CC9-1ACE4D784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2EAF-7326-3F4A-BD5E-63581291A4FA}" type="datetimeFigureOut">
              <a:rPr lang="en-US" smtClean="0"/>
              <a:pPr/>
              <a:t>4/11/11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8485E-699E-CD48-9CC9-1ACE4D784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2EAF-7326-3F4A-BD5E-63581291A4FA}" type="datetimeFigureOut">
              <a:rPr lang="en-US" smtClean="0"/>
              <a:pPr/>
              <a:t>4/11/11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8485E-699E-CD48-9CC9-1ACE4D784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2EAF-7326-3F4A-BD5E-63581291A4FA}" type="datetimeFigureOut">
              <a:rPr lang="en-US" smtClean="0"/>
              <a:pPr/>
              <a:t>4/11/11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8485E-699E-CD48-9CC9-1ACE4D784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2EAF-7326-3F4A-BD5E-63581291A4FA}" type="datetimeFigureOut">
              <a:rPr lang="en-US" smtClean="0"/>
              <a:pPr/>
              <a:t>4/11/11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8485E-699E-CD48-9CC9-1ACE4D784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2EAF-7326-3F4A-BD5E-63581291A4FA}" type="datetimeFigureOut">
              <a:rPr lang="en-US" smtClean="0"/>
              <a:pPr/>
              <a:t>4/11/11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8485E-699E-CD48-9CC9-1ACE4D784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D2EAF-7326-3F4A-BD5E-63581291A4FA}" type="datetimeFigureOut">
              <a:rPr lang="en-US" smtClean="0"/>
              <a:pPr/>
              <a:t>4/11/11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8485E-699E-CD48-9CC9-1ACE4D784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8156" y="571500"/>
            <a:ext cx="6400800" cy="860777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Current Conservation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1662200" y="2213327"/>
            <a:ext cx="3697111" cy="2977445"/>
          </a:xfrm>
          <a:custGeom>
            <a:avLst/>
            <a:gdLst>
              <a:gd name="connsiteX0" fmla="*/ 0 w 3697111"/>
              <a:gd name="connsiteY0" fmla="*/ 14111 h 2977445"/>
              <a:gd name="connsiteX1" fmla="*/ 3697111 w 3697111"/>
              <a:gd name="connsiteY1" fmla="*/ 0 h 2977445"/>
              <a:gd name="connsiteX2" fmla="*/ 3683000 w 3697111"/>
              <a:gd name="connsiteY2" fmla="*/ 2977445 h 2977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97111" h="2977445">
                <a:moveTo>
                  <a:pt x="0" y="14111"/>
                </a:moveTo>
                <a:lnTo>
                  <a:pt x="3697111" y="0"/>
                </a:lnTo>
                <a:cubicBezTo>
                  <a:pt x="3692407" y="992482"/>
                  <a:pt x="3683000" y="2977445"/>
                  <a:pt x="3683000" y="2977445"/>
                </a:cubicBezTo>
              </a:path>
            </a:pathLst>
          </a:cu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3383755" y="2213327"/>
            <a:ext cx="4360334" cy="1566333"/>
          </a:xfrm>
          <a:custGeom>
            <a:avLst/>
            <a:gdLst>
              <a:gd name="connsiteX0" fmla="*/ 14112 w 4360334"/>
              <a:gd name="connsiteY0" fmla="*/ 0 h 1566333"/>
              <a:gd name="connsiteX1" fmla="*/ 0 w 4360334"/>
              <a:gd name="connsiteY1" fmla="*/ 1566333 h 1566333"/>
              <a:gd name="connsiteX2" fmla="*/ 4360334 w 4360334"/>
              <a:gd name="connsiteY2" fmla="*/ 1552222 h 1566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60334" h="1566333">
                <a:moveTo>
                  <a:pt x="14112" y="0"/>
                </a:moveTo>
                <a:lnTo>
                  <a:pt x="0" y="1566333"/>
                </a:lnTo>
                <a:lnTo>
                  <a:pt x="4360334" y="1552222"/>
                </a:lnTo>
              </a:path>
            </a:pathLst>
          </a:cu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4399755" y="2848327"/>
            <a:ext cx="3217334" cy="931333"/>
          </a:xfrm>
          <a:custGeom>
            <a:avLst/>
            <a:gdLst>
              <a:gd name="connsiteX0" fmla="*/ 0 w 3217334"/>
              <a:gd name="connsiteY0" fmla="*/ 931333 h 931333"/>
              <a:gd name="connsiteX1" fmla="*/ 0 w 3217334"/>
              <a:gd name="connsiteY1" fmla="*/ 14111 h 931333"/>
              <a:gd name="connsiteX2" fmla="*/ 3217334 w 3217334"/>
              <a:gd name="connsiteY2" fmla="*/ 0 h 931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17334" h="931333">
                <a:moveTo>
                  <a:pt x="0" y="931333"/>
                </a:moveTo>
                <a:lnTo>
                  <a:pt x="0" y="14111"/>
                </a:lnTo>
                <a:lnTo>
                  <a:pt x="3217334" y="0"/>
                </a:lnTo>
              </a:path>
            </a:pathLst>
          </a:cu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5" idx="1"/>
          </p:cNvCxnSpPr>
          <p:nvPr/>
        </p:nvCxnSpPr>
        <p:spPr>
          <a:xfrm>
            <a:off x="3383755" y="3779660"/>
            <a:ext cx="1588" cy="141111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353593" y="2173957"/>
            <a:ext cx="91440" cy="9144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340893" y="3732670"/>
            <a:ext cx="91440" cy="9144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355305" y="3727590"/>
            <a:ext cx="91440" cy="9144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312567" y="3728860"/>
            <a:ext cx="91440" cy="9144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308511" y="2807687"/>
            <a:ext cx="91440" cy="9144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116578" y="2021416"/>
            <a:ext cx="49106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189044" y="2698749"/>
            <a:ext cx="55033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>
            <a:off x="6062044" y="3642920"/>
            <a:ext cx="67733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2895511" y="4502149"/>
            <a:ext cx="558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2917472" y="2956188"/>
            <a:ext cx="515673" cy="23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3969366" y="3163005"/>
            <a:ext cx="52775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040377" y="1602316"/>
            <a:ext cx="880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i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>
                <a:latin typeface="Times New Roman"/>
                <a:cs typeface="Times New Roman"/>
              </a:rPr>
              <a:t>=5A</a:t>
            </a: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89044" y="2213327"/>
            <a:ext cx="1049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i</a:t>
            </a:r>
            <a:r>
              <a:rPr lang="en-US" baseline="-25000" dirty="0" smtClean="0">
                <a:latin typeface="Times New Roman"/>
                <a:cs typeface="Times New Roman"/>
              </a:rPr>
              <a:t>5</a:t>
            </a:r>
            <a:r>
              <a:rPr lang="en-US" dirty="0" smtClean="0">
                <a:latin typeface="Times New Roman"/>
                <a:cs typeface="Times New Roman"/>
              </a:rPr>
              <a:t>=2.5A</a:t>
            </a: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92183" y="2530589"/>
            <a:ext cx="1059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i</a:t>
            </a:r>
            <a:r>
              <a:rPr lang="en-US" baseline="-25000" dirty="0" smtClean="0">
                <a:latin typeface="Times New Roman"/>
                <a:cs typeface="Times New Roman"/>
              </a:rPr>
              <a:t>4</a:t>
            </a:r>
            <a:r>
              <a:rPr lang="en-US" dirty="0" smtClean="0">
                <a:latin typeface="Times New Roman"/>
                <a:cs typeface="Times New Roman"/>
              </a:rPr>
              <a:t>=1.5A</a:t>
            </a: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08677" y="2807687"/>
            <a:ext cx="880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i</a:t>
            </a:r>
            <a:r>
              <a:rPr lang="en-US" baseline="-25000" dirty="0" smtClean="0">
                <a:latin typeface="Times New Roman"/>
                <a:cs typeface="Times New Roman"/>
              </a:rPr>
              <a:t>2</a:t>
            </a:r>
            <a:r>
              <a:rPr lang="en-US" dirty="0" smtClean="0">
                <a:latin typeface="Times New Roman"/>
                <a:cs typeface="Times New Roman"/>
              </a:rPr>
              <a:t>=3A</a:t>
            </a: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408677" y="4223543"/>
            <a:ext cx="880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i</a:t>
            </a:r>
            <a:r>
              <a:rPr lang="en-US" baseline="-25000" dirty="0" smtClean="0">
                <a:latin typeface="Times New Roman"/>
                <a:cs typeface="Times New Roman"/>
              </a:rPr>
              <a:t>3</a:t>
            </a:r>
            <a:r>
              <a:rPr lang="en-US" dirty="0" smtClean="0">
                <a:latin typeface="Times New Roman"/>
                <a:cs typeface="Times New Roman"/>
              </a:rPr>
              <a:t>=2A</a:t>
            </a: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89044" y="3215216"/>
            <a:ext cx="880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i</a:t>
            </a:r>
            <a:r>
              <a:rPr lang="en-US" baseline="-25000" dirty="0" smtClean="0">
                <a:latin typeface="Times New Roman"/>
                <a:cs typeface="Times New Roman"/>
              </a:rPr>
              <a:t>6</a:t>
            </a:r>
            <a:r>
              <a:rPr lang="en-US" dirty="0" smtClean="0">
                <a:latin typeface="Times New Roman"/>
                <a:cs typeface="Times New Roman"/>
              </a:rPr>
              <a:t>=1A</a:t>
            </a: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27978" y="4712215"/>
            <a:ext cx="880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i</a:t>
            </a:r>
            <a:r>
              <a:rPr lang="en-US" baseline="-25000" dirty="0" smtClean="0">
                <a:latin typeface="Times New Roman"/>
                <a:cs typeface="Times New Roman"/>
              </a:rPr>
              <a:t>7</a:t>
            </a:r>
            <a:r>
              <a:rPr lang="en-US" dirty="0" smtClean="0">
                <a:latin typeface="Times New Roman"/>
                <a:cs typeface="Times New Roman"/>
              </a:rPr>
              <a:t>=???</a:t>
            </a:r>
            <a:endParaRPr lang="en-US" baseline="-25000" dirty="0">
              <a:latin typeface="Times New Roman"/>
              <a:cs typeface="Times New Roman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5573624" y="4527549"/>
            <a:ext cx="2859087" cy="558009"/>
            <a:chOff x="5573624" y="4527549"/>
            <a:chExt cx="2859087" cy="558009"/>
          </a:xfrm>
        </p:grpSpPr>
        <p:cxnSp>
          <p:nvCxnSpPr>
            <p:cNvPr id="37" name="Straight Arrow Connector 36"/>
            <p:cNvCxnSpPr/>
            <p:nvPr/>
          </p:nvCxnSpPr>
          <p:spPr>
            <a:xfrm rot="5400000">
              <a:off x="5295413" y="4805760"/>
              <a:ext cx="558009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5633066" y="4597677"/>
              <a:ext cx="27996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Times New Roman"/>
                  <a:cs typeface="Times New Roman"/>
                </a:rPr>
                <a:t>Choose “out” to be positive</a:t>
              </a:r>
              <a:endParaRPr lang="en-US" baseline="-25000" dirty="0">
                <a:solidFill>
                  <a:schemeClr val="tx2"/>
                </a:solidFill>
                <a:latin typeface="Times New Roman"/>
                <a:cs typeface="Times New Roman"/>
              </a:endParaRPr>
            </a:p>
          </p:txBody>
        </p:sp>
      </p:grpSp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578603" y="4784081"/>
          <a:ext cx="4001816" cy="1569773"/>
        </p:xfrm>
        <a:graphic>
          <a:graphicData uri="http://schemas.openxmlformats.org/presentationml/2006/ole">
            <p:oleObj spid="_x0000_s3074" name="Equation" r:id="rId3" imgW="2298700" imgH="901700" progId="Equation.DSMT4">
              <p:embed/>
            </p:oleObj>
          </a:graphicData>
        </a:graphic>
      </p:graphicFrame>
      <p:grpSp>
        <p:nvGrpSpPr>
          <p:cNvPr id="43" name="Group 42"/>
          <p:cNvGrpSpPr/>
          <p:nvPr/>
        </p:nvGrpSpPr>
        <p:grpSpPr>
          <a:xfrm>
            <a:off x="2335301" y="1653116"/>
            <a:ext cx="3738032" cy="2874433"/>
            <a:chOff x="2335301" y="1653116"/>
            <a:chExt cx="3738032" cy="2874433"/>
          </a:xfrm>
        </p:grpSpPr>
        <p:sp>
          <p:nvSpPr>
            <p:cNvPr id="34" name="Freeform 33"/>
            <p:cNvSpPr/>
            <p:nvPr/>
          </p:nvSpPr>
          <p:spPr>
            <a:xfrm>
              <a:off x="2335301" y="1653116"/>
              <a:ext cx="3738032" cy="2874433"/>
            </a:xfrm>
            <a:custGeom>
              <a:avLst/>
              <a:gdLst>
                <a:gd name="connsiteX0" fmla="*/ 539750 w 4150783"/>
                <a:gd name="connsiteY0" fmla="*/ 774700 h 2836333"/>
                <a:gd name="connsiteX1" fmla="*/ 1682750 w 4150783"/>
                <a:gd name="connsiteY1" fmla="*/ 76200 h 2836333"/>
                <a:gd name="connsiteX2" fmla="*/ 3638550 w 4150783"/>
                <a:gd name="connsiteY2" fmla="*/ 406400 h 2836333"/>
                <a:gd name="connsiteX3" fmla="*/ 3638550 w 4150783"/>
                <a:gd name="connsiteY3" fmla="*/ 2514600 h 2836333"/>
                <a:gd name="connsiteX4" fmla="*/ 565150 w 4150783"/>
                <a:gd name="connsiteY4" fmla="*/ 2336800 h 2836333"/>
                <a:gd name="connsiteX5" fmla="*/ 247650 w 4150783"/>
                <a:gd name="connsiteY5" fmla="*/ 965200 h 2836333"/>
                <a:gd name="connsiteX6" fmla="*/ 539750 w 4150783"/>
                <a:gd name="connsiteY6" fmla="*/ 774700 h 2836333"/>
                <a:gd name="connsiteX0" fmla="*/ 539750 w 4150783"/>
                <a:gd name="connsiteY0" fmla="*/ 774700 h 2836333"/>
                <a:gd name="connsiteX1" fmla="*/ 1682750 w 4150783"/>
                <a:gd name="connsiteY1" fmla="*/ 76200 h 2836333"/>
                <a:gd name="connsiteX2" fmla="*/ 3638550 w 4150783"/>
                <a:gd name="connsiteY2" fmla="*/ 406400 h 2836333"/>
                <a:gd name="connsiteX3" fmla="*/ 3638550 w 4150783"/>
                <a:gd name="connsiteY3" fmla="*/ 2514600 h 2836333"/>
                <a:gd name="connsiteX4" fmla="*/ 565150 w 4150783"/>
                <a:gd name="connsiteY4" fmla="*/ 2336800 h 2836333"/>
                <a:gd name="connsiteX5" fmla="*/ 247650 w 4150783"/>
                <a:gd name="connsiteY5" fmla="*/ 1445357 h 2836333"/>
                <a:gd name="connsiteX6" fmla="*/ 539750 w 4150783"/>
                <a:gd name="connsiteY6" fmla="*/ 774700 h 2836333"/>
                <a:gd name="connsiteX0" fmla="*/ 450144 w 3907366"/>
                <a:gd name="connsiteY0" fmla="*/ 774700 h 2874433"/>
                <a:gd name="connsiteX1" fmla="*/ 1593144 w 3907366"/>
                <a:gd name="connsiteY1" fmla="*/ 76200 h 2874433"/>
                <a:gd name="connsiteX2" fmla="*/ 3548944 w 3907366"/>
                <a:gd name="connsiteY2" fmla="*/ 406400 h 2874433"/>
                <a:gd name="connsiteX3" fmla="*/ 3548944 w 3907366"/>
                <a:gd name="connsiteY3" fmla="*/ 2514600 h 2874433"/>
                <a:gd name="connsiteX4" fmla="*/ 1398411 w 3907366"/>
                <a:gd name="connsiteY4" fmla="*/ 2565400 h 2874433"/>
                <a:gd name="connsiteX5" fmla="*/ 158044 w 3907366"/>
                <a:gd name="connsiteY5" fmla="*/ 1445357 h 2874433"/>
                <a:gd name="connsiteX6" fmla="*/ 450144 w 3907366"/>
                <a:gd name="connsiteY6" fmla="*/ 774700 h 2874433"/>
                <a:gd name="connsiteX0" fmla="*/ 280810 w 3738032"/>
                <a:gd name="connsiteY0" fmla="*/ 774700 h 2874433"/>
                <a:gd name="connsiteX1" fmla="*/ 1423810 w 3738032"/>
                <a:gd name="connsiteY1" fmla="*/ 76200 h 2874433"/>
                <a:gd name="connsiteX2" fmla="*/ 3379610 w 3738032"/>
                <a:gd name="connsiteY2" fmla="*/ 406400 h 2874433"/>
                <a:gd name="connsiteX3" fmla="*/ 3379610 w 3738032"/>
                <a:gd name="connsiteY3" fmla="*/ 2514600 h 2874433"/>
                <a:gd name="connsiteX4" fmla="*/ 1229077 w 3738032"/>
                <a:gd name="connsiteY4" fmla="*/ 2565400 h 2874433"/>
                <a:gd name="connsiteX5" fmla="*/ 158044 w 3738032"/>
                <a:gd name="connsiteY5" fmla="*/ 1864554 h 2874433"/>
                <a:gd name="connsiteX6" fmla="*/ 280810 w 3738032"/>
                <a:gd name="connsiteY6" fmla="*/ 774700 h 2874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38032" h="2874433">
                  <a:moveTo>
                    <a:pt x="280810" y="774700"/>
                  </a:moveTo>
                  <a:cubicBezTo>
                    <a:pt x="491771" y="476641"/>
                    <a:pt x="907343" y="137583"/>
                    <a:pt x="1423810" y="76200"/>
                  </a:cubicBezTo>
                  <a:cubicBezTo>
                    <a:pt x="1940277" y="14817"/>
                    <a:pt x="3053643" y="0"/>
                    <a:pt x="3379610" y="406400"/>
                  </a:cubicBezTo>
                  <a:cubicBezTo>
                    <a:pt x="3705577" y="812800"/>
                    <a:pt x="3738032" y="2154767"/>
                    <a:pt x="3379610" y="2514600"/>
                  </a:cubicBezTo>
                  <a:cubicBezTo>
                    <a:pt x="3021188" y="2874433"/>
                    <a:pt x="1766004" y="2673741"/>
                    <a:pt x="1229077" y="2565400"/>
                  </a:cubicBezTo>
                  <a:cubicBezTo>
                    <a:pt x="692150" y="2457059"/>
                    <a:pt x="316089" y="2163004"/>
                    <a:pt x="158044" y="1864554"/>
                  </a:cubicBezTo>
                  <a:cubicBezTo>
                    <a:pt x="0" y="1566104"/>
                    <a:pt x="69849" y="1072759"/>
                    <a:pt x="280810" y="774700"/>
                  </a:cubicBezTo>
                  <a:close/>
                </a:path>
              </a:pathLst>
            </a:custGeom>
            <a:solidFill>
              <a:srgbClr val="FF0000">
                <a:alpha val="18000"/>
              </a:srgbClr>
            </a:solidFill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/>
            <p:nvPr/>
          </p:nvCxnSpPr>
          <p:spPr>
            <a:xfrm flipV="1">
              <a:off x="3792183" y="2530589"/>
              <a:ext cx="1059128" cy="369332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2408677" y="2867655"/>
              <a:ext cx="767823" cy="309364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tx1"/>
          </a:solidFill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32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Equation</vt:lpstr>
      <vt:lpstr>Slide 1</vt:lpstr>
    </vt:vector>
  </TitlesOfParts>
  <Company>SUNY Geneseo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Slide 1</dc:title>
  <dc:creator>James McLean</dc:creator>
  <cp:keywords/>
  <cp:lastModifiedBy>James McLean</cp:lastModifiedBy>
  <cp:revision>6</cp:revision>
  <cp:lastPrinted>2011-04-11T16:19:45Z</cp:lastPrinted>
  <dcterms:created xsi:type="dcterms:W3CDTF">2011-04-11T16:12:18Z</dcterms:created>
  <dcterms:modified xsi:type="dcterms:W3CDTF">2011-04-11T16:19:49Z</dcterms:modified>
</cp:coreProperties>
</file>