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BED"/>
    <a:srgbClr val="C2D7DC"/>
    <a:srgbClr val="006600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7" d="100"/>
          <a:sy n="147" d="100"/>
        </p:scale>
        <p:origin x="-544" y="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28882D-EC7B-5C4E-BF36-25CDDBB02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495EC6-8822-3940-B790-D146952D0B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6121567-F366-674D-A099-42D90F4CA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85FD390-61B4-9A41-A881-8ED557842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DB35EFE-80AA-3348-8D77-1B6864894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5D3E375-5E3D-AC4C-9276-BF8FAA32B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5749C99-18DA-7245-8D69-2B2996FAE3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14A35E2-9E1A-884C-8CB9-A23AD25E4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654F1D5-AD2D-4C44-A10E-3C818C23A1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90831A-410E-9D4E-B9DE-21AB49384E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726145D-1126-0249-BD5B-CFE0DC3A7D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0146AB-C2C6-D844-84A5-ED6C7B9255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5.bin"/><Relationship Id="rId12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4457700" y="2971800"/>
            <a:ext cx="1905000" cy="1905000"/>
          </a:xfrm>
          <a:prstGeom prst="ellipse">
            <a:avLst/>
          </a:prstGeom>
          <a:solidFill>
            <a:srgbClr val="D3EBE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4953000" y="34671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4784725" y="1300163"/>
            <a:ext cx="2286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6010275" y="2759075"/>
            <a:ext cx="2286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V="1">
            <a:off x="5400675" y="3467100"/>
            <a:ext cx="85725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5400675" y="3205163"/>
            <a:ext cx="609600" cy="738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248275" y="3603625"/>
            <a:ext cx="180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a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5829300" y="3328988"/>
            <a:ext cx="1809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5400675" y="394335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853113" y="4076700"/>
            <a:ext cx="180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r</a:t>
            </a: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6486525" y="2168525"/>
            <a:ext cx="895350" cy="84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070725" y="2528888"/>
            <a:ext cx="1809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J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457325" y="530225"/>
            <a:ext cx="561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Magnetic Field due to Current in a Pipe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38188" y="1141413"/>
            <a:ext cx="56245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uniform current density </a:t>
            </a:r>
            <a:r>
              <a:rPr lang="en-US" i="1"/>
              <a:t>J</a:t>
            </a:r>
            <a:r>
              <a:rPr lang="en-US"/>
              <a:t> flows along a thick-walled copper pipe with inner radius </a:t>
            </a:r>
            <a:r>
              <a:rPr lang="en-US" i="1"/>
              <a:t>a</a:t>
            </a:r>
            <a:r>
              <a:rPr lang="en-US"/>
              <a:t> and outer radius </a:t>
            </a:r>
            <a:r>
              <a:rPr lang="en-US" i="1"/>
              <a:t>b</a:t>
            </a:r>
            <a:r>
              <a:rPr lang="en-US"/>
              <a:t>.  What is the formula for the magnetic field at radius </a:t>
            </a:r>
            <a:r>
              <a:rPr lang="en-US" i="1"/>
              <a:t>r</a:t>
            </a:r>
            <a:r>
              <a:rPr lang="en-US"/>
              <a:t> (for </a:t>
            </a:r>
            <a:r>
              <a:rPr lang="en-US" b="1"/>
              <a:t>any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)?</a:t>
            </a:r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5210175" y="3724275"/>
            <a:ext cx="400050" cy="400050"/>
          </a:xfrm>
          <a:prstGeom prst="ellipse">
            <a:avLst/>
          </a:prstGeom>
          <a:noFill/>
          <a:ln w="9525">
            <a:solidFill>
              <a:srgbClr val="CC0000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15925" y="2436813"/>
            <a:ext cx="2700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CC0000"/>
                </a:solidFill>
              </a:rPr>
              <a:t>r &lt; a </a:t>
            </a:r>
            <a:r>
              <a:rPr lang="en-US">
                <a:solidFill>
                  <a:srgbClr val="CC0000"/>
                </a:solidFill>
                <a:sym typeface="Wingdings" pitchFamily="-112" charset="2"/>
              </a:rPr>
              <a:t> </a:t>
            </a:r>
            <a:r>
              <a:rPr lang="en-US" i="1">
                <a:solidFill>
                  <a:srgbClr val="CC0000"/>
                </a:solidFill>
              </a:rPr>
              <a:t>i</a:t>
            </a:r>
            <a:r>
              <a:rPr lang="en-US" baseline="-25000">
                <a:solidFill>
                  <a:srgbClr val="CC0000"/>
                </a:solidFill>
              </a:rPr>
              <a:t>enc</a:t>
            </a:r>
            <a:r>
              <a:rPr lang="en-US">
                <a:solidFill>
                  <a:srgbClr val="CC0000"/>
                </a:solidFill>
              </a:rPr>
              <a:t> = 0</a:t>
            </a:r>
            <a:r>
              <a:rPr lang="en-US"/>
              <a:t> </a:t>
            </a:r>
            <a:r>
              <a:rPr lang="en-US">
                <a:solidFill>
                  <a:srgbClr val="CC0000"/>
                </a:solidFill>
                <a:sym typeface="Wingdings" pitchFamily="-112" charset="2"/>
              </a:rPr>
              <a:t></a:t>
            </a:r>
            <a:r>
              <a:rPr lang="en-US">
                <a:sym typeface="Wingdings" pitchFamily="-112" charset="2"/>
              </a:rPr>
              <a:t> </a:t>
            </a:r>
            <a:r>
              <a:rPr lang="en-US" i="1">
                <a:solidFill>
                  <a:srgbClr val="CC0000"/>
                </a:solidFill>
              </a:rPr>
              <a:t>B</a:t>
            </a:r>
            <a:r>
              <a:rPr lang="en-US">
                <a:solidFill>
                  <a:srgbClr val="CC0000"/>
                </a:solidFill>
              </a:rPr>
              <a:t> = 0</a:t>
            </a:r>
          </a:p>
        </p:txBody>
      </p:sp>
      <p:sp>
        <p:nvSpPr>
          <p:cNvPr id="2069" name="Oval 21"/>
          <p:cNvSpPr>
            <a:spLocks noChangeArrowheads="1"/>
          </p:cNvSpPr>
          <p:nvPr/>
        </p:nvSpPr>
        <p:spPr bwMode="auto">
          <a:xfrm>
            <a:off x="3824288" y="2376488"/>
            <a:ext cx="3171825" cy="3095625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Oval 24"/>
          <p:cNvSpPr>
            <a:spLocks noChangeArrowheads="1"/>
          </p:cNvSpPr>
          <p:nvPr/>
        </p:nvSpPr>
        <p:spPr bwMode="auto">
          <a:xfrm>
            <a:off x="4794250" y="3314700"/>
            <a:ext cx="1230313" cy="1219200"/>
          </a:xfrm>
          <a:prstGeom prst="ellipse">
            <a:avLst/>
          </a:prstGeom>
          <a:noFill/>
          <a:ln w="9525">
            <a:solidFill>
              <a:srgbClr val="006600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 flipH="1">
            <a:off x="5829300" y="1955800"/>
            <a:ext cx="895350" cy="84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 flipH="1">
            <a:off x="6623050" y="2803525"/>
            <a:ext cx="895350" cy="84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81" name="Group 33"/>
          <p:cNvGrpSpPr>
            <a:grpSpLocks/>
          </p:cNvGrpSpPr>
          <p:nvPr/>
        </p:nvGrpSpPr>
        <p:grpSpPr bwMode="auto">
          <a:xfrm>
            <a:off x="415925" y="2971800"/>
            <a:ext cx="2700338" cy="965200"/>
            <a:chOff x="262" y="1872"/>
            <a:chExt cx="1701" cy="608"/>
          </a:xfrm>
        </p:grpSpPr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262" y="1872"/>
              <a:ext cx="6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solidFill>
                    <a:srgbClr val="0000FF"/>
                  </a:solidFill>
                </a:rPr>
                <a:t>r &gt; b </a:t>
              </a:r>
              <a:r>
                <a:rPr lang="en-US">
                  <a:solidFill>
                    <a:srgbClr val="0000FF"/>
                  </a:solidFill>
                  <a:sym typeface="Wingdings" pitchFamily="-112" charset="2"/>
                </a:rPr>
                <a:t></a:t>
              </a:r>
            </a:p>
          </p:txBody>
        </p:sp>
        <p:graphicFrame>
          <p:nvGraphicFramePr>
            <p:cNvPr id="2071" name="Object 23"/>
            <p:cNvGraphicFramePr>
              <a:graphicFrameLocks noChangeAspect="1"/>
            </p:cNvGraphicFramePr>
            <p:nvPr/>
          </p:nvGraphicFramePr>
          <p:xfrm>
            <a:off x="715" y="2120"/>
            <a:ext cx="1248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1" name="Equation" r:id="rId3" imgW="1981080" imgH="571320" progId="Equation.DSMT4">
                    <p:embed/>
                  </p:oleObj>
                </mc:Choice>
                <mc:Fallback>
                  <p:oleObj name="Equation" r:id="rId3" imgW="1981080" imgH="571320" progId="Equation.DSMT4">
                    <p:embed/>
                    <p:pic>
                      <p:nvPicPr>
                        <p:cNvPr id="0" name="Picture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" y="2120"/>
                          <a:ext cx="1248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8" name="Object 30"/>
            <p:cNvGraphicFramePr>
              <a:graphicFrameLocks noChangeAspect="1"/>
            </p:cNvGraphicFramePr>
            <p:nvPr/>
          </p:nvGraphicFramePr>
          <p:xfrm>
            <a:off x="833" y="1877"/>
            <a:ext cx="1064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2" name="Equation" r:id="rId5" imgW="1688760" imgH="330120" progId="Equation.DSMT4">
                    <p:embed/>
                  </p:oleObj>
                </mc:Choice>
                <mc:Fallback>
                  <p:oleObj name="Equation" r:id="rId5" imgW="1688760" imgH="330120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3" y="1877"/>
                          <a:ext cx="1064" cy="2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80" name="Group 32"/>
          <p:cNvGrpSpPr>
            <a:grpSpLocks/>
          </p:cNvGrpSpPr>
          <p:nvPr/>
        </p:nvGrpSpPr>
        <p:grpSpPr bwMode="auto">
          <a:xfrm>
            <a:off x="415925" y="4060825"/>
            <a:ext cx="3148013" cy="2344738"/>
            <a:chOff x="262" y="2558"/>
            <a:chExt cx="1983" cy="1477"/>
          </a:xfrm>
        </p:grpSpPr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262" y="2558"/>
              <a:ext cx="86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solidFill>
                    <a:srgbClr val="006600"/>
                  </a:solidFill>
                </a:rPr>
                <a:t>a &lt; r &lt; b </a:t>
              </a:r>
              <a:r>
                <a:rPr lang="en-US">
                  <a:solidFill>
                    <a:srgbClr val="006600"/>
                  </a:solidFill>
                  <a:sym typeface="Wingdings" pitchFamily="-112" charset="2"/>
                </a:rPr>
                <a:t></a:t>
              </a:r>
            </a:p>
          </p:txBody>
        </p:sp>
        <p:graphicFrame>
          <p:nvGraphicFramePr>
            <p:cNvPr id="2074" name="Object 26"/>
            <p:cNvGraphicFramePr>
              <a:graphicFrameLocks noChangeAspect="1"/>
            </p:cNvGraphicFramePr>
            <p:nvPr/>
          </p:nvGraphicFramePr>
          <p:xfrm>
            <a:off x="741" y="2856"/>
            <a:ext cx="88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" name="Equation" r:id="rId7" imgW="1396800" imgH="609480" progId="Equation.DSMT4">
                    <p:embed/>
                  </p:oleObj>
                </mc:Choice>
                <mc:Fallback>
                  <p:oleObj name="Equation" r:id="rId7" imgW="1396800" imgH="609480" progId="Equation.DSMT4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1" y="2856"/>
                          <a:ext cx="880" cy="3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5" name="Object 27"/>
            <p:cNvGraphicFramePr>
              <a:graphicFrameLocks noChangeAspect="1"/>
            </p:cNvGraphicFramePr>
            <p:nvPr/>
          </p:nvGraphicFramePr>
          <p:xfrm>
            <a:off x="429" y="3343"/>
            <a:ext cx="1816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" name="Equation" r:id="rId9" imgW="2882880" imgH="330120" progId="Equation.DSMT4">
                    <p:embed/>
                  </p:oleObj>
                </mc:Choice>
                <mc:Fallback>
                  <p:oleObj name="Equation" r:id="rId9" imgW="2882880" imgH="330120" progId="Equation.DSMT4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" y="3343"/>
                          <a:ext cx="1816" cy="2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9" name="Object 31"/>
            <p:cNvGraphicFramePr>
              <a:graphicFrameLocks noChangeAspect="1"/>
            </p:cNvGraphicFramePr>
            <p:nvPr/>
          </p:nvGraphicFramePr>
          <p:xfrm>
            <a:off x="493" y="3659"/>
            <a:ext cx="1040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5" name="Equation" r:id="rId11" imgW="1650960" imgH="596880" progId="Equation.DSMT4">
                    <p:embed/>
                  </p:oleObj>
                </mc:Choice>
                <mc:Fallback>
                  <p:oleObj name="Equation" r:id="rId11" imgW="1650960" imgH="59688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" y="3659"/>
                          <a:ext cx="1040" cy="3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5400675" y="3943350"/>
            <a:ext cx="28575" cy="1809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>
            <a:off x="5210175" y="3943350"/>
            <a:ext cx="190501" cy="15287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 animBg="1"/>
      <p:bldP spid="2066" grpId="1" animBg="1"/>
      <p:bldP spid="2067" grpId="0"/>
      <p:bldP spid="2069" grpId="0" animBg="1"/>
      <p:bldP spid="2069" grpId="1" animBg="1"/>
      <p:bldP spid="2072" grpId="0" animBg="1"/>
      <p:bldP spid="31" grpId="0" animBg="1"/>
      <p:bldP spid="31" grpId="1" animBg="1"/>
      <p:bldP spid="32" grpId="0" animBg="1"/>
      <p:bldP spid="32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72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Equation</vt:lpstr>
      <vt:lpstr>PowerPoint Presentation</vt:lpstr>
    </vt:vector>
  </TitlesOfParts>
  <Company>SUNY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McLean</dc:creator>
  <cp:lastModifiedBy>James McLean</cp:lastModifiedBy>
  <cp:revision>6</cp:revision>
  <dcterms:created xsi:type="dcterms:W3CDTF">2009-04-29T12:13:16Z</dcterms:created>
  <dcterms:modified xsi:type="dcterms:W3CDTF">2015-04-29T15:29:28Z</dcterms:modified>
</cp:coreProperties>
</file>