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6" r:id="rId2"/>
    <p:sldId id="278" r:id="rId3"/>
    <p:sldId id="269" r:id="rId4"/>
    <p:sldId id="265" r:id="rId5"/>
    <p:sldId id="263" r:id="rId6"/>
    <p:sldId id="264" r:id="rId7"/>
    <p:sldId id="267" r:id="rId8"/>
    <p:sldId id="268" r:id="rId9"/>
    <p:sldId id="270" r:id="rId10"/>
    <p:sldId id="271" r:id="rId11"/>
    <p:sldId id="272" r:id="rId12"/>
    <p:sldId id="273" r:id="rId13"/>
    <p:sldId id="274" r:id="rId14"/>
    <p:sldId id="276" r:id="rId15"/>
    <p:sldId id="275" r:id="rId16"/>
    <p:sldId id="277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592" autoAdjust="0"/>
    <p:restoredTop sz="97143" autoAdjust="0"/>
  </p:normalViewPr>
  <p:slideViewPr>
    <p:cSldViewPr snapToGrid="0" snapToObjects="1">
      <p:cViewPr>
        <p:scale>
          <a:sx n="110" d="100"/>
          <a:sy n="110" d="100"/>
        </p:scale>
        <p:origin x="-416" y="-2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B1331-8D2C-0D40-B13A-89C97C317796}" type="datetimeFigureOut">
              <a:rPr lang="en-US" smtClean="0"/>
              <a:t>4/9/13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854E8-F2CB-E144-AD98-A8626D514D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348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B1331-8D2C-0D40-B13A-89C97C317796}" type="datetimeFigureOut">
              <a:rPr lang="en-US" smtClean="0"/>
              <a:t>4/9/13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854E8-F2CB-E144-AD98-A8626D514D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5612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B1331-8D2C-0D40-B13A-89C97C317796}" type="datetimeFigureOut">
              <a:rPr lang="en-US" smtClean="0"/>
              <a:t>4/9/13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854E8-F2CB-E144-AD98-A8626D514D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048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B1331-8D2C-0D40-B13A-89C97C317796}" type="datetimeFigureOut">
              <a:rPr lang="en-US" smtClean="0"/>
              <a:t>4/9/13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854E8-F2CB-E144-AD98-A8626D514D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5313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B1331-8D2C-0D40-B13A-89C97C317796}" type="datetimeFigureOut">
              <a:rPr lang="en-US" smtClean="0"/>
              <a:t>4/9/13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854E8-F2CB-E144-AD98-A8626D514D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0056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B1331-8D2C-0D40-B13A-89C97C317796}" type="datetimeFigureOut">
              <a:rPr lang="en-US" smtClean="0"/>
              <a:t>4/9/13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854E8-F2CB-E144-AD98-A8626D514D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3868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B1331-8D2C-0D40-B13A-89C97C317796}" type="datetimeFigureOut">
              <a:rPr lang="en-US" smtClean="0"/>
              <a:t>4/9/13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854E8-F2CB-E144-AD98-A8626D514D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1981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B1331-8D2C-0D40-B13A-89C97C317796}" type="datetimeFigureOut">
              <a:rPr lang="en-US" smtClean="0"/>
              <a:t>4/9/13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854E8-F2CB-E144-AD98-A8626D514D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5119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B1331-8D2C-0D40-B13A-89C97C317796}" type="datetimeFigureOut">
              <a:rPr lang="en-US" smtClean="0"/>
              <a:t>4/9/13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854E8-F2CB-E144-AD98-A8626D514D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164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B1331-8D2C-0D40-B13A-89C97C317796}" type="datetimeFigureOut">
              <a:rPr lang="en-US" smtClean="0"/>
              <a:t>4/9/13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854E8-F2CB-E144-AD98-A8626D514D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2738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B1331-8D2C-0D40-B13A-89C97C317796}" type="datetimeFigureOut">
              <a:rPr lang="en-US" smtClean="0"/>
              <a:t>4/9/13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854E8-F2CB-E144-AD98-A8626D514D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662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BB1331-8D2C-0D40-B13A-89C97C317796}" type="datetimeFigureOut">
              <a:rPr lang="en-US" smtClean="0"/>
              <a:t>4/9/13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D854E8-F2CB-E144-AD98-A8626D514D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5525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Box 55"/>
          <p:cNvSpPr txBox="1"/>
          <p:nvPr/>
        </p:nvSpPr>
        <p:spPr>
          <a:xfrm>
            <a:off x="1269936" y="443047"/>
            <a:ext cx="67722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/>
              <a:t>TTL Current Specification</a:t>
            </a:r>
            <a:endParaRPr lang="en-US" sz="4000" b="1" dirty="0"/>
          </a:p>
        </p:txBody>
      </p:sp>
      <p:grpSp>
        <p:nvGrpSpPr>
          <p:cNvPr id="2" name="Group 1"/>
          <p:cNvGrpSpPr/>
          <p:nvPr/>
        </p:nvGrpSpPr>
        <p:grpSpPr>
          <a:xfrm>
            <a:off x="2301336" y="1488861"/>
            <a:ext cx="1265762" cy="746523"/>
            <a:chOff x="1775864" y="3127697"/>
            <a:chExt cx="1758754" cy="1150198"/>
          </a:xfrm>
        </p:grpSpPr>
        <p:cxnSp>
          <p:nvCxnSpPr>
            <p:cNvPr id="59" name="Line 3887"/>
            <p:cNvCxnSpPr/>
            <p:nvPr/>
          </p:nvCxnSpPr>
          <p:spPr bwMode="auto">
            <a:xfrm flipH="1">
              <a:off x="1775864" y="3702796"/>
              <a:ext cx="175875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grpSp>
          <p:nvGrpSpPr>
            <p:cNvPr id="52" name="Group 51"/>
            <p:cNvGrpSpPr>
              <a:grpSpLocks/>
            </p:cNvGrpSpPr>
            <p:nvPr/>
          </p:nvGrpSpPr>
          <p:grpSpPr bwMode="auto">
            <a:xfrm rot="5400000">
              <a:off x="2134739" y="3039220"/>
              <a:ext cx="1150198" cy="1327152"/>
              <a:chOff x="3975" y="7215"/>
              <a:chExt cx="624" cy="720"/>
            </a:xfrm>
          </p:grpSpPr>
          <p:sp>
            <p:nvSpPr>
              <p:cNvPr id="57" name="AutoShape 3910"/>
              <p:cNvSpPr>
                <a:spLocks noChangeArrowheads="1"/>
              </p:cNvSpPr>
              <p:nvPr/>
            </p:nvSpPr>
            <p:spPr bwMode="auto">
              <a:xfrm>
                <a:off x="3975" y="7395"/>
                <a:ext cx="624" cy="540"/>
              </a:xfrm>
              <a:prstGeom prst="triangle">
                <a:avLst>
                  <a:gd name="adj" fmla="val 50000"/>
                </a:avLst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58" name="Oval 57"/>
              <p:cNvSpPr>
                <a:spLocks noChangeArrowheads="1"/>
              </p:cNvSpPr>
              <p:nvPr/>
            </p:nvSpPr>
            <p:spPr bwMode="auto">
              <a:xfrm>
                <a:off x="4200" y="7215"/>
                <a:ext cx="180" cy="180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</p:grpSp>
      </p:grpSp>
      <p:sp>
        <p:nvSpPr>
          <p:cNvPr id="48" name="TextBox 47"/>
          <p:cNvSpPr txBox="1"/>
          <p:nvPr/>
        </p:nvSpPr>
        <p:spPr>
          <a:xfrm>
            <a:off x="375585" y="3623257"/>
            <a:ext cx="17887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In the “High” state…</a:t>
            </a:r>
            <a:endParaRPr lang="en-US" sz="2400" dirty="0"/>
          </a:p>
        </p:txBody>
      </p:sp>
      <p:grpSp>
        <p:nvGrpSpPr>
          <p:cNvPr id="25" name="Group 24"/>
          <p:cNvGrpSpPr/>
          <p:nvPr/>
        </p:nvGrpSpPr>
        <p:grpSpPr>
          <a:xfrm>
            <a:off x="4647259" y="1488861"/>
            <a:ext cx="1265762" cy="746523"/>
            <a:chOff x="1775864" y="3127697"/>
            <a:chExt cx="1758754" cy="1150198"/>
          </a:xfrm>
        </p:grpSpPr>
        <p:cxnSp>
          <p:nvCxnSpPr>
            <p:cNvPr id="26" name="Line 3887"/>
            <p:cNvCxnSpPr/>
            <p:nvPr/>
          </p:nvCxnSpPr>
          <p:spPr bwMode="auto">
            <a:xfrm flipH="1">
              <a:off x="1775864" y="3702796"/>
              <a:ext cx="175875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grpSp>
          <p:nvGrpSpPr>
            <p:cNvPr id="27" name="Group 26"/>
            <p:cNvGrpSpPr>
              <a:grpSpLocks/>
            </p:cNvGrpSpPr>
            <p:nvPr/>
          </p:nvGrpSpPr>
          <p:grpSpPr bwMode="auto">
            <a:xfrm rot="5400000">
              <a:off x="2134739" y="3039220"/>
              <a:ext cx="1150198" cy="1327152"/>
              <a:chOff x="3975" y="7215"/>
              <a:chExt cx="624" cy="720"/>
            </a:xfrm>
          </p:grpSpPr>
          <p:sp>
            <p:nvSpPr>
              <p:cNvPr id="28" name="AutoShape 3910"/>
              <p:cNvSpPr>
                <a:spLocks noChangeArrowheads="1"/>
              </p:cNvSpPr>
              <p:nvPr/>
            </p:nvSpPr>
            <p:spPr bwMode="auto">
              <a:xfrm>
                <a:off x="3975" y="7395"/>
                <a:ext cx="624" cy="540"/>
              </a:xfrm>
              <a:prstGeom prst="triangle">
                <a:avLst>
                  <a:gd name="adj" fmla="val 50000"/>
                </a:avLst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29" name="Oval 28"/>
              <p:cNvSpPr>
                <a:spLocks noChangeArrowheads="1"/>
              </p:cNvSpPr>
              <p:nvPr/>
            </p:nvSpPr>
            <p:spPr bwMode="auto">
              <a:xfrm>
                <a:off x="4200" y="7215"/>
                <a:ext cx="180" cy="180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</p:grpSp>
      </p:grpSp>
      <p:cxnSp>
        <p:nvCxnSpPr>
          <p:cNvPr id="31" name="Line 3887"/>
          <p:cNvCxnSpPr/>
          <p:nvPr/>
        </p:nvCxnSpPr>
        <p:spPr bwMode="auto">
          <a:xfrm flipH="1">
            <a:off x="4647259" y="2742757"/>
            <a:ext cx="1265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32" name="Group 31"/>
          <p:cNvGrpSpPr>
            <a:grpSpLocks/>
          </p:cNvGrpSpPr>
          <p:nvPr/>
        </p:nvGrpSpPr>
        <p:grpSpPr bwMode="auto">
          <a:xfrm rot="5400000">
            <a:off x="4946172" y="2265186"/>
            <a:ext cx="746523" cy="955141"/>
            <a:chOff x="3975" y="7215"/>
            <a:chExt cx="624" cy="720"/>
          </a:xfrm>
        </p:grpSpPr>
        <p:sp>
          <p:nvSpPr>
            <p:cNvPr id="33" name="AutoShape 3910"/>
            <p:cNvSpPr>
              <a:spLocks noChangeArrowheads="1"/>
            </p:cNvSpPr>
            <p:nvPr/>
          </p:nvSpPr>
          <p:spPr bwMode="auto">
            <a:xfrm>
              <a:off x="3975" y="7395"/>
              <a:ext cx="624" cy="540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4" name="Oval 33"/>
            <p:cNvSpPr>
              <a:spLocks noChangeArrowheads="1"/>
            </p:cNvSpPr>
            <p:nvPr/>
          </p:nvSpPr>
          <p:spPr bwMode="auto">
            <a:xfrm>
              <a:off x="4200" y="7215"/>
              <a:ext cx="180" cy="180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</p:grpSp>
      <p:cxnSp>
        <p:nvCxnSpPr>
          <p:cNvPr id="9" name="Straight Connector 8"/>
          <p:cNvCxnSpPr/>
          <p:nvPr/>
        </p:nvCxnSpPr>
        <p:spPr>
          <a:xfrm>
            <a:off x="3567098" y="1862123"/>
            <a:ext cx="1080161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sp>
        <p:nvSpPr>
          <p:cNvPr id="13" name="Freeform 12"/>
          <p:cNvSpPr/>
          <p:nvPr/>
        </p:nvSpPr>
        <p:spPr>
          <a:xfrm>
            <a:off x="4087091" y="1847273"/>
            <a:ext cx="554182" cy="889000"/>
          </a:xfrm>
          <a:custGeom>
            <a:avLst/>
            <a:gdLst>
              <a:gd name="connsiteX0" fmla="*/ 554182 w 554182"/>
              <a:gd name="connsiteY0" fmla="*/ 889000 h 889000"/>
              <a:gd name="connsiteX1" fmla="*/ 0 w 554182"/>
              <a:gd name="connsiteY1" fmla="*/ 889000 h 889000"/>
              <a:gd name="connsiteX2" fmla="*/ 11545 w 554182"/>
              <a:gd name="connsiteY2" fmla="*/ 0 h 889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54182" h="889000">
                <a:moveTo>
                  <a:pt x="554182" y="889000"/>
                </a:moveTo>
                <a:lnTo>
                  <a:pt x="0" y="889000"/>
                </a:lnTo>
                <a:lnTo>
                  <a:pt x="11545" y="0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Box 45"/>
          <p:cNvSpPr txBox="1"/>
          <p:nvPr/>
        </p:nvSpPr>
        <p:spPr>
          <a:xfrm>
            <a:off x="2350892" y="3253925"/>
            <a:ext cx="198330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… a small current flows from output to input(s) </a:t>
            </a:r>
            <a:r>
              <a:rPr lang="en-US" sz="2400" dirty="0" smtClean="0">
                <a:sym typeface="Wingdings"/>
              </a:rPr>
              <a:t></a:t>
            </a:r>
            <a:endParaRPr lang="en-US" sz="2400" dirty="0"/>
          </a:p>
        </p:txBody>
      </p:sp>
      <p:sp>
        <p:nvSpPr>
          <p:cNvPr id="49" name="TextBox 48"/>
          <p:cNvSpPr txBox="1"/>
          <p:nvPr/>
        </p:nvSpPr>
        <p:spPr>
          <a:xfrm>
            <a:off x="4520802" y="3438591"/>
            <a:ext cx="1983305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Outputs can supply at least 400 </a:t>
            </a:r>
            <a:r>
              <a:rPr lang="el-GR" sz="2400" dirty="0" smtClean="0"/>
              <a:t>μ</a:t>
            </a:r>
            <a:r>
              <a:rPr lang="en-US" sz="2400" dirty="0" smtClean="0"/>
              <a:t>A.</a:t>
            </a:r>
            <a:endParaRPr lang="en-US" sz="2400" dirty="0"/>
          </a:p>
        </p:txBody>
      </p:sp>
      <p:sp>
        <p:nvSpPr>
          <p:cNvPr id="60" name="TextBox 59"/>
          <p:cNvSpPr txBox="1"/>
          <p:nvPr/>
        </p:nvSpPr>
        <p:spPr>
          <a:xfrm>
            <a:off x="6690713" y="3438591"/>
            <a:ext cx="1983305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Inputs require no more than 40 </a:t>
            </a:r>
            <a:r>
              <a:rPr lang="el-GR" sz="2400" dirty="0" smtClean="0"/>
              <a:t>μ</a:t>
            </a:r>
            <a:r>
              <a:rPr lang="en-US" sz="2400" dirty="0" smtClean="0"/>
              <a:t>A.</a:t>
            </a:r>
            <a:endParaRPr lang="en-US" sz="2400" dirty="0"/>
          </a:p>
        </p:txBody>
      </p:sp>
      <p:sp>
        <p:nvSpPr>
          <p:cNvPr id="61" name="TextBox 60"/>
          <p:cNvSpPr txBox="1"/>
          <p:nvPr/>
        </p:nvSpPr>
        <p:spPr>
          <a:xfrm>
            <a:off x="375585" y="5345317"/>
            <a:ext cx="17887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In the “Low” state…</a:t>
            </a:r>
            <a:endParaRPr lang="en-US" sz="2400" dirty="0"/>
          </a:p>
        </p:txBody>
      </p:sp>
      <p:sp>
        <p:nvSpPr>
          <p:cNvPr id="63" name="TextBox 62"/>
          <p:cNvSpPr txBox="1"/>
          <p:nvPr/>
        </p:nvSpPr>
        <p:spPr>
          <a:xfrm>
            <a:off x="4520802" y="5160651"/>
            <a:ext cx="1983305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Outputs can handle at least 16 </a:t>
            </a:r>
            <a:r>
              <a:rPr lang="en-US" sz="2400" dirty="0"/>
              <a:t>m</a:t>
            </a:r>
            <a:r>
              <a:rPr lang="en-US" sz="2400" dirty="0" smtClean="0"/>
              <a:t>A.</a:t>
            </a:r>
            <a:endParaRPr lang="en-US" sz="2400" dirty="0"/>
          </a:p>
        </p:txBody>
      </p:sp>
      <p:sp>
        <p:nvSpPr>
          <p:cNvPr id="64" name="TextBox 63"/>
          <p:cNvSpPr txBox="1"/>
          <p:nvPr/>
        </p:nvSpPr>
        <p:spPr>
          <a:xfrm>
            <a:off x="6690713" y="5160651"/>
            <a:ext cx="1983305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Inputs source no more than 1.6 </a:t>
            </a:r>
            <a:r>
              <a:rPr lang="en-US" sz="2400" dirty="0"/>
              <a:t>m</a:t>
            </a:r>
            <a:r>
              <a:rPr lang="en-US" sz="2400" dirty="0" smtClean="0"/>
              <a:t>A.</a:t>
            </a:r>
            <a:endParaRPr lang="en-US" sz="2400" dirty="0"/>
          </a:p>
        </p:txBody>
      </p:sp>
      <p:sp>
        <p:nvSpPr>
          <p:cNvPr id="65" name="TextBox 64"/>
          <p:cNvSpPr txBox="1"/>
          <p:nvPr/>
        </p:nvSpPr>
        <p:spPr>
          <a:xfrm>
            <a:off x="2350892" y="4975985"/>
            <a:ext cx="198330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… a moderate current flows from </a:t>
            </a:r>
            <a:r>
              <a:rPr lang="en-US" sz="2400" dirty="0" smtClean="0"/>
              <a:t>in</a:t>
            </a:r>
            <a:r>
              <a:rPr lang="en-US" sz="2400" dirty="0" smtClean="0"/>
              <a:t>put(s) to </a:t>
            </a:r>
            <a:r>
              <a:rPr lang="en-US" sz="2400" dirty="0" smtClean="0"/>
              <a:t>out</a:t>
            </a:r>
            <a:r>
              <a:rPr lang="en-US" sz="2400" dirty="0" smtClean="0"/>
              <a:t>put </a:t>
            </a:r>
            <a:r>
              <a:rPr lang="en-US" sz="2400" dirty="0" smtClean="0">
                <a:sym typeface="Wingdings"/>
              </a:rPr>
              <a:t>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574516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Box 55"/>
          <p:cNvSpPr txBox="1"/>
          <p:nvPr/>
        </p:nvSpPr>
        <p:spPr>
          <a:xfrm>
            <a:off x="1269936" y="443047"/>
            <a:ext cx="677224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Required Input Sequence</a:t>
            </a:r>
          </a:p>
          <a:p>
            <a:pPr algn="ctr"/>
            <a:r>
              <a:rPr lang="en-US" sz="4000" b="1" dirty="0" smtClean="0"/>
              <a:t>BAC</a:t>
            </a:r>
            <a:endParaRPr lang="en-US" sz="4000" b="1" dirty="0"/>
          </a:p>
        </p:txBody>
      </p:sp>
      <p:grpSp>
        <p:nvGrpSpPr>
          <p:cNvPr id="44" name="Group 43"/>
          <p:cNvGrpSpPr>
            <a:grpSpLocks/>
          </p:cNvGrpSpPr>
          <p:nvPr/>
        </p:nvGrpSpPr>
        <p:grpSpPr bwMode="auto">
          <a:xfrm>
            <a:off x="2255707" y="2045022"/>
            <a:ext cx="4573530" cy="1797756"/>
            <a:chOff x="2519" y="8830"/>
            <a:chExt cx="4681" cy="1840"/>
          </a:xfrm>
        </p:grpSpPr>
        <p:grpSp>
          <p:nvGrpSpPr>
            <p:cNvPr id="45" name="Group 44"/>
            <p:cNvGrpSpPr>
              <a:grpSpLocks/>
            </p:cNvGrpSpPr>
            <p:nvPr/>
          </p:nvGrpSpPr>
          <p:grpSpPr bwMode="auto">
            <a:xfrm>
              <a:off x="3250" y="9050"/>
              <a:ext cx="860" cy="1130"/>
              <a:chOff x="3250" y="9050"/>
              <a:chExt cx="860" cy="1130"/>
            </a:xfrm>
          </p:grpSpPr>
          <p:sp>
            <p:nvSpPr>
              <p:cNvPr id="64" name="Text Box 3702"/>
              <p:cNvSpPr txBox="1">
                <a:spLocks noChangeArrowheads="1"/>
              </p:cNvSpPr>
              <p:nvPr/>
            </p:nvSpPr>
            <p:spPr bwMode="auto">
              <a:xfrm>
                <a:off x="3250" y="9050"/>
                <a:ext cx="860" cy="1130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0" tIns="91440" rIns="0" bIns="0" anchor="t" anchorCtr="0" upright="1">
                <a:noAutofit/>
              </a:bodyPr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  <a:tabLst>
                    <a:tab pos="514350" algn="r"/>
                  </a:tabLst>
                </a:pPr>
                <a:r>
                  <a:rPr lang="en-US">
                    <a:effectLst/>
                    <a:latin typeface="Times New Roman"/>
                    <a:ea typeface="Times New Roman"/>
                    <a:cs typeface="Times New Roman"/>
                  </a:rPr>
                  <a:t>D	Q1</a:t>
                </a:r>
              </a:p>
              <a:p>
                <a:pPr marL="0" marR="0">
                  <a:spcBef>
                    <a:spcPts val="0"/>
                  </a:spcBef>
                  <a:spcAft>
                    <a:spcPts val="0"/>
                  </a:spcAft>
                  <a:tabLst>
                    <a:tab pos="514350" algn="r"/>
                  </a:tabLst>
                </a:pPr>
                <a:r>
                  <a:rPr lang="en-US">
                    <a:effectLst/>
                    <a:latin typeface="Times New Roman"/>
                    <a:ea typeface="Times New Roman"/>
                    <a:cs typeface="Times New Roman"/>
                  </a:rPr>
                  <a:t> </a:t>
                </a:r>
              </a:p>
              <a:p>
                <a:pPr marL="0" marR="0">
                  <a:spcBef>
                    <a:spcPts val="0"/>
                  </a:spcBef>
                  <a:spcAft>
                    <a:spcPts val="0"/>
                  </a:spcAft>
                  <a:tabLst>
                    <a:tab pos="514350" algn="r"/>
                  </a:tabLst>
                </a:pPr>
                <a:r>
                  <a:rPr lang="en-US">
                    <a:effectLst/>
                    <a:latin typeface="Times New Roman"/>
                    <a:ea typeface="Times New Roman"/>
                    <a:cs typeface="Times New Roman"/>
                  </a:rPr>
                  <a:t>   CLK</a:t>
                </a:r>
              </a:p>
            </p:txBody>
          </p:sp>
          <p:sp>
            <p:nvSpPr>
              <p:cNvPr id="65" name="Freeform 64"/>
              <p:cNvSpPr>
                <a:spLocks/>
              </p:cNvSpPr>
              <p:nvPr/>
            </p:nvSpPr>
            <p:spPr bwMode="auto">
              <a:xfrm>
                <a:off x="3250" y="9720"/>
                <a:ext cx="150" cy="330"/>
              </a:xfrm>
              <a:custGeom>
                <a:avLst/>
                <a:gdLst>
                  <a:gd name="T0" fmla="*/ 0 w 150"/>
                  <a:gd name="T1" fmla="*/ 0 h 330"/>
                  <a:gd name="T2" fmla="*/ 150 w 150"/>
                  <a:gd name="T3" fmla="*/ 180 h 330"/>
                  <a:gd name="T4" fmla="*/ 0 w 150"/>
                  <a:gd name="T5" fmla="*/ 330 h 3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50" h="330">
                    <a:moveTo>
                      <a:pt x="0" y="0"/>
                    </a:moveTo>
                    <a:lnTo>
                      <a:pt x="150" y="180"/>
                    </a:lnTo>
                    <a:lnTo>
                      <a:pt x="0" y="330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endParaRPr lang="en-US"/>
              </a:p>
            </p:txBody>
          </p:sp>
        </p:grpSp>
        <p:grpSp>
          <p:nvGrpSpPr>
            <p:cNvPr id="46" name="Group 45"/>
            <p:cNvGrpSpPr>
              <a:grpSpLocks/>
            </p:cNvGrpSpPr>
            <p:nvPr/>
          </p:nvGrpSpPr>
          <p:grpSpPr bwMode="auto">
            <a:xfrm>
              <a:off x="4795" y="9050"/>
              <a:ext cx="860" cy="1130"/>
              <a:chOff x="3250" y="9050"/>
              <a:chExt cx="860" cy="1130"/>
            </a:xfrm>
          </p:grpSpPr>
          <p:sp>
            <p:nvSpPr>
              <p:cNvPr id="62" name="Text Box 3699"/>
              <p:cNvSpPr txBox="1">
                <a:spLocks noChangeArrowheads="1"/>
              </p:cNvSpPr>
              <p:nvPr/>
            </p:nvSpPr>
            <p:spPr bwMode="auto">
              <a:xfrm>
                <a:off x="3250" y="9050"/>
                <a:ext cx="860" cy="1130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0" tIns="91440" rIns="0" bIns="0" anchor="t" anchorCtr="0" upright="1">
                <a:noAutofit/>
              </a:bodyPr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  <a:tabLst>
                    <a:tab pos="514350" algn="r"/>
                  </a:tabLst>
                </a:pPr>
                <a:r>
                  <a:rPr lang="en-US" dirty="0">
                    <a:effectLst/>
                    <a:latin typeface="Times New Roman"/>
                    <a:ea typeface="Times New Roman"/>
                    <a:cs typeface="Times New Roman"/>
                  </a:rPr>
                  <a:t>D	Q2</a:t>
                </a:r>
              </a:p>
              <a:p>
                <a:pPr marL="0" marR="0">
                  <a:spcBef>
                    <a:spcPts val="0"/>
                  </a:spcBef>
                  <a:spcAft>
                    <a:spcPts val="0"/>
                  </a:spcAft>
                  <a:tabLst>
                    <a:tab pos="514350" algn="r"/>
                  </a:tabLst>
                </a:pPr>
                <a:r>
                  <a:rPr lang="en-US" dirty="0">
                    <a:effectLst/>
                    <a:latin typeface="Times New Roman"/>
                    <a:ea typeface="Times New Roman"/>
                    <a:cs typeface="Times New Roman"/>
                  </a:rPr>
                  <a:t> </a:t>
                </a:r>
              </a:p>
              <a:p>
                <a:pPr marL="0" marR="0">
                  <a:spcBef>
                    <a:spcPts val="0"/>
                  </a:spcBef>
                  <a:spcAft>
                    <a:spcPts val="0"/>
                  </a:spcAft>
                  <a:tabLst>
                    <a:tab pos="514350" algn="r"/>
                  </a:tabLst>
                </a:pPr>
                <a:r>
                  <a:rPr lang="en-US" dirty="0">
                    <a:effectLst/>
                    <a:latin typeface="Times New Roman"/>
                    <a:ea typeface="Times New Roman"/>
                    <a:cs typeface="Times New Roman"/>
                  </a:rPr>
                  <a:t>   CLK</a:t>
                </a:r>
              </a:p>
            </p:txBody>
          </p:sp>
          <p:sp>
            <p:nvSpPr>
              <p:cNvPr id="63" name="Freeform 62"/>
              <p:cNvSpPr>
                <a:spLocks/>
              </p:cNvSpPr>
              <p:nvPr/>
            </p:nvSpPr>
            <p:spPr bwMode="auto">
              <a:xfrm>
                <a:off x="3250" y="9720"/>
                <a:ext cx="150" cy="330"/>
              </a:xfrm>
              <a:custGeom>
                <a:avLst/>
                <a:gdLst>
                  <a:gd name="T0" fmla="*/ 0 w 150"/>
                  <a:gd name="T1" fmla="*/ 0 h 330"/>
                  <a:gd name="T2" fmla="*/ 150 w 150"/>
                  <a:gd name="T3" fmla="*/ 180 h 330"/>
                  <a:gd name="T4" fmla="*/ 0 w 150"/>
                  <a:gd name="T5" fmla="*/ 330 h 3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50" h="330">
                    <a:moveTo>
                      <a:pt x="0" y="0"/>
                    </a:moveTo>
                    <a:lnTo>
                      <a:pt x="150" y="180"/>
                    </a:lnTo>
                    <a:lnTo>
                      <a:pt x="0" y="330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endParaRPr lang="en-US"/>
              </a:p>
            </p:txBody>
          </p:sp>
        </p:grpSp>
        <p:grpSp>
          <p:nvGrpSpPr>
            <p:cNvPr id="47" name="Group 46"/>
            <p:cNvGrpSpPr>
              <a:grpSpLocks/>
            </p:cNvGrpSpPr>
            <p:nvPr/>
          </p:nvGrpSpPr>
          <p:grpSpPr bwMode="auto">
            <a:xfrm>
              <a:off x="6340" y="9050"/>
              <a:ext cx="860" cy="1130"/>
              <a:chOff x="3250" y="9050"/>
              <a:chExt cx="860" cy="1130"/>
            </a:xfrm>
          </p:grpSpPr>
          <p:sp>
            <p:nvSpPr>
              <p:cNvPr id="60" name="Text Box 3696"/>
              <p:cNvSpPr txBox="1">
                <a:spLocks noChangeArrowheads="1"/>
              </p:cNvSpPr>
              <p:nvPr/>
            </p:nvSpPr>
            <p:spPr bwMode="auto">
              <a:xfrm>
                <a:off x="3250" y="9050"/>
                <a:ext cx="860" cy="1130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0" tIns="91440" rIns="0" bIns="0" anchor="t" anchorCtr="0" upright="1">
                <a:noAutofit/>
              </a:bodyPr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  <a:tabLst>
                    <a:tab pos="514350" algn="r"/>
                  </a:tabLst>
                </a:pPr>
                <a:r>
                  <a:rPr lang="en-US">
                    <a:effectLst/>
                    <a:latin typeface="Times New Roman"/>
                    <a:ea typeface="Times New Roman"/>
                    <a:cs typeface="Times New Roman"/>
                  </a:rPr>
                  <a:t>D	Q3</a:t>
                </a:r>
              </a:p>
              <a:p>
                <a:pPr marL="0" marR="0">
                  <a:spcBef>
                    <a:spcPts val="0"/>
                  </a:spcBef>
                  <a:spcAft>
                    <a:spcPts val="0"/>
                  </a:spcAft>
                  <a:tabLst>
                    <a:tab pos="514350" algn="r"/>
                  </a:tabLst>
                </a:pPr>
                <a:r>
                  <a:rPr lang="en-US">
                    <a:effectLst/>
                    <a:latin typeface="Times New Roman"/>
                    <a:ea typeface="Times New Roman"/>
                    <a:cs typeface="Times New Roman"/>
                  </a:rPr>
                  <a:t> </a:t>
                </a:r>
              </a:p>
              <a:p>
                <a:pPr marL="0" marR="0">
                  <a:spcBef>
                    <a:spcPts val="0"/>
                  </a:spcBef>
                  <a:spcAft>
                    <a:spcPts val="0"/>
                  </a:spcAft>
                  <a:tabLst>
                    <a:tab pos="514350" algn="r"/>
                  </a:tabLst>
                </a:pPr>
                <a:r>
                  <a:rPr lang="en-US">
                    <a:effectLst/>
                    <a:latin typeface="Times New Roman"/>
                    <a:ea typeface="Times New Roman"/>
                    <a:cs typeface="Times New Roman"/>
                  </a:rPr>
                  <a:t>   CLK</a:t>
                </a:r>
              </a:p>
            </p:txBody>
          </p:sp>
          <p:sp>
            <p:nvSpPr>
              <p:cNvPr id="61" name="Freeform 60"/>
              <p:cNvSpPr>
                <a:spLocks/>
              </p:cNvSpPr>
              <p:nvPr/>
            </p:nvSpPr>
            <p:spPr bwMode="auto">
              <a:xfrm>
                <a:off x="3250" y="9720"/>
                <a:ext cx="150" cy="330"/>
              </a:xfrm>
              <a:custGeom>
                <a:avLst/>
                <a:gdLst>
                  <a:gd name="T0" fmla="*/ 0 w 150"/>
                  <a:gd name="T1" fmla="*/ 0 h 330"/>
                  <a:gd name="T2" fmla="*/ 150 w 150"/>
                  <a:gd name="T3" fmla="*/ 180 h 330"/>
                  <a:gd name="T4" fmla="*/ 0 w 150"/>
                  <a:gd name="T5" fmla="*/ 330 h 3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50" h="330">
                    <a:moveTo>
                      <a:pt x="0" y="0"/>
                    </a:moveTo>
                    <a:lnTo>
                      <a:pt x="150" y="180"/>
                    </a:lnTo>
                    <a:lnTo>
                      <a:pt x="0" y="330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endParaRPr lang="en-US"/>
              </a:p>
            </p:txBody>
          </p:sp>
        </p:grpSp>
        <p:cxnSp>
          <p:nvCxnSpPr>
            <p:cNvPr id="48" name="Line 3693"/>
            <p:cNvCxnSpPr/>
            <p:nvPr/>
          </p:nvCxnSpPr>
          <p:spPr bwMode="auto">
            <a:xfrm>
              <a:off x="4110" y="9350"/>
              <a:ext cx="68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9" name="Line 3692"/>
            <p:cNvCxnSpPr/>
            <p:nvPr/>
          </p:nvCxnSpPr>
          <p:spPr bwMode="auto">
            <a:xfrm>
              <a:off x="5655" y="9350"/>
              <a:ext cx="68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0" name="Freeform 49"/>
            <p:cNvSpPr>
              <a:spLocks/>
            </p:cNvSpPr>
            <p:nvPr/>
          </p:nvSpPr>
          <p:spPr bwMode="auto">
            <a:xfrm>
              <a:off x="2740" y="9090"/>
              <a:ext cx="510" cy="260"/>
            </a:xfrm>
            <a:custGeom>
              <a:avLst/>
              <a:gdLst>
                <a:gd name="T0" fmla="*/ 510 w 510"/>
                <a:gd name="T1" fmla="*/ 260 h 260"/>
                <a:gd name="T2" fmla="*/ 0 w 510"/>
                <a:gd name="T3" fmla="*/ 260 h 260"/>
                <a:gd name="T4" fmla="*/ 0 w 510"/>
                <a:gd name="T5" fmla="*/ 0 h 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10" h="260">
                  <a:moveTo>
                    <a:pt x="510" y="260"/>
                  </a:moveTo>
                  <a:lnTo>
                    <a:pt x="0" y="260"/>
                  </a:lnTo>
                  <a:lnTo>
                    <a:pt x="0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endParaRPr lang="en-US"/>
            </a:p>
          </p:txBody>
        </p:sp>
        <p:cxnSp>
          <p:nvCxnSpPr>
            <p:cNvPr id="51" name="Line 3690"/>
            <p:cNvCxnSpPr/>
            <p:nvPr/>
          </p:nvCxnSpPr>
          <p:spPr bwMode="auto">
            <a:xfrm>
              <a:off x="2519" y="9090"/>
              <a:ext cx="46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2" name="Text Box 3689"/>
            <p:cNvSpPr txBox="1">
              <a:spLocks noChangeArrowheads="1"/>
            </p:cNvSpPr>
            <p:nvPr/>
          </p:nvSpPr>
          <p:spPr bwMode="auto">
            <a:xfrm>
              <a:off x="2535" y="8830"/>
              <a:ext cx="530" cy="2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>
                  <a:effectLst/>
                  <a:latin typeface="Times New Roman"/>
                  <a:ea typeface="Times New Roman"/>
                  <a:cs typeface="Times New Roman"/>
                </a:rPr>
                <a:t>+5V</a:t>
              </a:r>
            </a:p>
          </p:txBody>
        </p:sp>
        <p:sp>
          <p:nvSpPr>
            <p:cNvPr id="53" name="Freeform 52"/>
            <p:cNvSpPr>
              <a:spLocks/>
            </p:cNvSpPr>
            <p:nvPr/>
          </p:nvSpPr>
          <p:spPr bwMode="auto">
            <a:xfrm>
              <a:off x="2820" y="9900"/>
              <a:ext cx="430" cy="510"/>
            </a:xfrm>
            <a:custGeom>
              <a:avLst/>
              <a:gdLst>
                <a:gd name="T0" fmla="*/ 430 w 430"/>
                <a:gd name="T1" fmla="*/ 0 h 510"/>
                <a:gd name="T2" fmla="*/ 0 w 430"/>
                <a:gd name="T3" fmla="*/ 0 h 510"/>
                <a:gd name="T4" fmla="*/ 0 w 430"/>
                <a:gd name="T5" fmla="*/ 510 h 5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0" h="510">
                  <a:moveTo>
                    <a:pt x="430" y="0"/>
                  </a:moveTo>
                  <a:lnTo>
                    <a:pt x="0" y="0"/>
                  </a:lnTo>
                  <a:lnTo>
                    <a:pt x="0" y="51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4" name="Freeform 53"/>
            <p:cNvSpPr>
              <a:spLocks/>
            </p:cNvSpPr>
            <p:nvPr/>
          </p:nvSpPr>
          <p:spPr bwMode="auto">
            <a:xfrm>
              <a:off x="4363" y="9900"/>
              <a:ext cx="430" cy="510"/>
            </a:xfrm>
            <a:custGeom>
              <a:avLst/>
              <a:gdLst>
                <a:gd name="T0" fmla="*/ 430 w 430"/>
                <a:gd name="T1" fmla="*/ 0 h 510"/>
                <a:gd name="T2" fmla="*/ 0 w 430"/>
                <a:gd name="T3" fmla="*/ 0 h 510"/>
                <a:gd name="T4" fmla="*/ 0 w 430"/>
                <a:gd name="T5" fmla="*/ 510 h 5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0" h="510">
                  <a:moveTo>
                    <a:pt x="430" y="0"/>
                  </a:moveTo>
                  <a:lnTo>
                    <a:pt x="0" y="0"/>
                  </a:lnTo>
                  <a:lnTo>
                    <a:pt x="0" y="51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5" name="Freeform 54"/>
            <p:cNvSpPr>
              <a:spLocks/>
            </p:cNvSpPr>
            <p:nvPr/>
          </p:nvSpPr>
          <p:spPr bwMode="auto">
            <a:xfrm>
              <a:off x="5910" y="9900"/>
              <a:ext cx="430" cy="510"/>
            </a:xfrm>
            <a:custGeom>
              <a:avLst/>
              <a:gdLst>
                <a:gd name="T0" fmla="*/ 430 w 430"/>
                <a:gd name="T1" fmla="*/ 0 h 510"/>
                <a:gd name="T2" fmla="*/ 0 w 430"/>
                <a:gd name="T3" fmla="*/ 0 h 510"/>
                <a:gd name="T4" fmla="*/ 0 w 430"/>
                <a:gd name="T5" fmla="*/ 510 h 5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0" h="510">
                  <a:moveTo>
                    <a:pt x="430" y="0"/>
                  </a:moveTo>
                  <a:lnTo>
                    <a:pt x="0" y="0"/>
                  </a:lnTo>
                  <a:lnTo>
                    <a:pt x="0" y="51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7" name="Text Box 3685"/>
            <p:cNvSpPr txBox="1">
              <a:spLocks noChangeArrowheads="1"/>
            </p:cNvSpPr>
            <p:nvPr/>
          </p:nvSpPr>
          <p:spPr bwMode="auto">
            <a:xfrm>
              <a:off x="2738" y="10410"/>
              <a:ext cx="287" cy="2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>
                  <a:effectLst/>
                  <a:latin typeface="Times New Roman"/>
                  <a:ea typeface="Times New Roman"/>
                  <a:cs typeface="Times New Roman"/>
                </a:rPr>
                <a:t>B</a:t>
              </a:r>
            </a:p>
          </p:txBody>
        </p:sp>
        <p:sp>
          <p:nvSpPr>
            <p:cNvPr id="58" name="Text Box 3684"/>
            <p:cNvSpPr txBox="1">
              <a:spLocks noChangeArrowheads="1"/>
            </p:cNvSpPr>
            <p:nvPr/>
          </p:nvSpPr>
          <p:spPr bwMode="auto">
            <a:xfrm>
              <a:off x="4293" y="10410"/>
              <a:ext cx="287" cy="2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>
                  <a:effectLst/>
                  <a:latin typeface="Times New Roman"/>
                  <a:ea typeface="Times New Roman"/>
                  <a:cs typeface="Times New Roman"/>
                </a:rPr>
                <a:t>A</a:t>
              </a:r>
            </a:p>
          </p:txBody>
        </p:sp>
        <p:sp>
          <p:nvSpPr>
            <p:cNvPr id="59" name="Text Box 3683"/>
            <p:cNvSpPr txBox="1">
              <a:spLocks noChangeArrowheads="1"/>
            </p:cNvSpPr>
            <p:nvPr/>
          </p:nvSpPr>
          <p:spPr bwMode="auto">
            <a:xfrm>
              <a:off x="5775" y="10410"/>
              <a:ext cx="287" cy="2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>
                  <a:effectLst/>
                  <a:latin typeface="Times New Roman"/>
                  <a:ea typeface="Times New Roman"/>
                  <a:cs typeface="Times New Roman"/>
                </a:rPr>
                <a:t>C</a:t>
              </a:r>
            </a:p>
          </p:txBody>
        </p:sp>
      </p:grpSp>
      <p:grpSp>
        <p:nvGrpSpPr>
          <p:cNvPr id="66" name="Group 65"/>
          <p:cNvGrpSpPr>
            <a:grpSpLocks/>
          </p:cNvGrpSpPr>
          <p:nvPr/>
        </p:nvGrpSpPr>
        <p:grpSpPr bwMode="auto">
          <a:xfrm>
            <a:off x="2460285" y="4289699"/>
            <a:ext cx="4343884" cy="2074464"/>
            <a:chOff x="4781" y="8102"/>
            <a:chExt cx="4969" cy="2225"/>
          </a:xfrm>
        </p:grpSpPr>
        <p:sp>
          <p:nvSpPr>
            <p:cNvPr id="67" name="Text Box 3681"/>
            <p:cNvSpPr txBox="1">
              <a:spLocks noChangeArrowheads="1"/>
            </p:cNvSpPr>
            <p:nvPr/>
          </p:nvSpPr>
          <p:spPr bwMode="auto">
            <a:xfrm>
              <a:off x="5646" y="8102"/>
              <a:ext cx="1178" cy="164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45720" tIns="91440" rIns="9144" bIns="45720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>
                  <a:effectLst/>
                  <a:latin typeface="Times New Roman"/>
                  <a:ea typeface="Times New Roman"/>
                </a:rPr>
                <a:t>J          Q1</a:t>
              </a:r>
            </a:p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>
                  <a:effectLst/>
                  <a:latin typeface="Times New Roman"/>
                  <a:ea typeface="Times New Roman"/>
                </a:rPr>
                <a:t> </a:t>
              </a:r>
            </a:p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>
                  <a:effectLst/>
                  <a:latin typeface="Times New Roman"/>
                  <a:ea typeface="Times New Roman"/>
                </a:rPr>
                <a:t>   CLK </a:t>
              </a:r>
            </a:p>
            <a:p>
              <a:pPr marL="0" marR="0">
                <a:spcBef>
                  <a:spcPts val="900"/>
                </a:spcBef>
                <a:spcAft>
                  <a:spcPts val="0"/>
                </a:spcAft>
              </a:pPr>
              <a:r>
                <a:rPr lang="en-US" cap="small">
                  <a:effectLst/>
                  <a:latin typeface="Times New Roman"/>
                  <a:ea typeface="Times New Roman"/>
                </a:rPr>
                <a:t>K</a:t>
              </a:r>
              <a:endParaRPr lang="en-US">
                <a:effectLst/>
                <a:latin typeface="Tahoma"/>
                <a:ea typeface="Times New Roman"/>
              </a:endParaRPr>
            </a:p>
          </p:txBody>
        </p:sp>
        <p:sp>
          <p:nvSpPr>
            <p:cNvPr id="68" name="AutoShape 3680"/>
            <p:cNvSpPr>
              <a:spLocks/>
            </p:cNvSpPr>
            <p:nvPr/>
          </p:nvSpPr>
          <p:spPr bwMode="auto">
            <a:xfrm flipH="1" flipV="1">
              <a:off x="5666" y="8825"/>
              <a:ext cx="143" cy="286"/>
            </a:xfrm>
            <a:custGeom>
              <a:avLst/>
              <a:gdLst/>
              <a:ahLst/>
              <a:cxnLst/>
              <a:rect l="0" t="0" r="r" b="b"/>
              <a:pathLst/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91440" rIns="91440" bIns="45720" anchor="t" anchorCtr="0" upright="1">
              <a:noAutofit/>
            </a:bodyPr>
            <a:lstStyle/>
            <a:p>
              <a:endParaRPr lang="en-US"/>
            </a:p>
          </p:txBody>
        </p:sp>
        <p:cxnSp>
          <p:nvCxnSpPr>
            <p:cNvPr id="70" name="Line 3679"/>
            <p:cNvCxnSpPr/>
            <p:nvPr/>
          </p:nvCxnSpPr>
          <p:spPr bwMode="auto">
            <a:xfrm flipH="1">
              <a:off x="5156" y="8427"/>
              <a:ext cx="49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1" name="Line 3678"/>
            <p:cNvCxnSpPr/>
            <p:nvPr/>
          </p:nvCxnSpPr>
          <p:spPr bwMode="auto">
            <a:xfrm flipH="1">
              <a:off x="6821" y="8472"/>
              <a:ext cx="129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72" name="Text Box 3677"/>
            <p:cNvSpPr txBox="1">
              <a:spLocks noChangeArrowheads="1"/>
            </p:cNvSpPr>
            <p:nvPr/>
          </p:nvSpPr>
          <p:spPr bwMode="auto">
            <a:xfrm>
              <a:off x="4781" y="8213"/>
              <a:ext cx="510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91440" rIns="91440" bIns="45720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>
                  <a:effectLst/>
                  <a:latin typeface="Times New Roman"/>
                  <a:ea typeface="Times New Roman"/>
                </a:rPr>
                <a:t>B</a:t>
              </a:r>
            </a:p>
          </p:txBody>
        </p:sp>
        <p:sp>
          <p:nvSpPr>
            <p:cNvPr id="73" name="Text Box 3676"/>
            <p:cNvSpPr txBox="1">
              <a:spLocks noChangeArrowheads="1"/>
            </p:cNvSpPr>
            <p:nvPr/>
          </p:nvSpPr>
          <p:spPr bwMode="auto">
            <a:xfrm>
              <a:off x="8133" y="8126"/>
              <a:ext cx="1178" cy="164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45720" tIns="91440" rIns="9144" bIns="45720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>
                  <a:effectLst/>
                  <a:latin typeface="Times New Roman"/>
                  <a:ea typeface="Times New Roman"/>
                </a:rPr>
                <a:t>J          Q2</a:t>
              </a:r>
            </a:p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>
                  <a:effectLst/>
                  <a:latin typeface="Times New Roman"/>
                  <a:ea typeface="Times New Roman"/>
                </a:rPr>
                <a:t> </a:t>
              </a:r>
            </a:p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>
                  <a:effectLst/>
                  <a:latin typeface="Times New Roman"/>
                  <a:ea typeface="Times New Roman"/>
                </a:rPr>
                <a:t>   CLK </a:t>
              </a:r>
            </a:p>
            <a:p>
              <a:pPr marL="0" marR="0">
                <a:spcBef>
                  <a:spcPts val="900"/>
                </a:spcBef>
                <a:spcAft>
                  <a:spcPts val="0"/>
                </a:spcAft>
              </a:pPr>
              <a:r>
                <a:rPr lang="en-US">
                  <a:effectLst/>
                  <a:latin typeface="Times New Roman"/>
                  <a:ea typeface="Times New Roman"/>
                </a:rPr>
                <a:t>K</a:t>
              </a:r>
            </a:p>
          </p:txBody>
        </p:sp>
        <p:sp>
          <p:nvSpPr>
            <p:cNvPr id="74" name="Freeform 73"/>
            <p:cNvSpPr>
              <a:spLocks/>
            </p:cNvSpPr>
            <p:nvPr/>
          </p:nvSpPr>
          <p:spPr bwMode="auto">
            <a:xfrm>
              <a:off x="5321" y="9412"/>
              <a:ext cx="330" cy="720"/>
            </a:xfrm>
            <a:custGeom>
              <a:avLst/>
              <a:gdLst>
                <a:gd name="T0" fmla="*/ 330 w 330"/>
                <a:gd name="T1" fmla="*/ 0 h 720"/>
                <a:gd name="T2" fmla="*/ 0 w 330"/>
                <a:gd name="T3" fmla="*/ 0 h 720"/>
                <a:gd name="T4" fmla="*/ 0 w 330"/>
                <a:gd name="T5" fmla="*/ 720 h 7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30" h="720">
                  <a:moveTo>
                    <a:pt x="330" y="0"/>
                  </a:moveTo>
                  <a:lnTo>
                    <a:pt x="0" y="0"/>
                  </a:lnTo>
                  <a:lnTo>
                    <a:pt x="0" y="72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9144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5" name="AutoShape 3674"/>
            <p:cNvSpPr>
              <a:spLocks noChangeArrowheads="1"/>
            </p:cNvSpPr>
            <p:nvPr/>
          </p:nvSpPr>
          <p:spPr bwMode="auto">
            <a:xfrm flipV="1">
              <a:off x="5201" y="10117"/>
              <a:ext cx="243" cy="210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91440" rIns="91440" bIns="45720" anchor="t" anchorCtr="0" upright="1">
              <a:noAutofit/>
            </a:bodyPr>
            <a:lstStyle/>
            <a:p>
              <a:endParaRPr lang="en-US"/>
            </a:p>
          </p:txBody>
        </p:sp>
        <p:cxnSp>
          <p:nvCxnSpPr>
            <p:cNvPr id="76" name="Line 3673"/>
            <p:cNvCxnSpPr/>
            <p:nvPr/>
          </p:nvCxnSpPr>
          <p:spPr bwMode="auto">
            <a:xfrm flipH="1">
              <a:off x="5156" y="8982"/>
              <a:ext cx="49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77" name="Text Box 3672"/>
            <p:cNvSpPr txBox="1">
              <a:spLocks noChangeArrowheads="1"/>
            </p:cNvSpPr>
            <p:nvPr/>
          </p:nvSpPr>
          <p:spPr bwMode="auto">
            <a:xfrm>
              <a:off x="4781" y="8738"/>
              <a:ext cx="510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91440" rIns="91440" bIns="45720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>
                  <a:effectLst/>
                  <a:latin typeface="Times New Roman"/>
                  <a:ea typeface="Times New Roman"/>
                </a:rPr>
                <a:t>A</a:t>
              </a:r>
            </a:p>
          </p:txBody>
        </p:sp>
        <p:cxnSp>
          <p:nvCxnSpPr>
            <p:cNvPr id="78" name="Line 3671"/>
            <p:cNvCxnSpPr/>
            <p:nvPr/>
          </p:nvCxnSpPr>
          <p:spPr bwMode="auto">
            <a:xfrm flipH="1">
              <a:off x="9296" y="8442"/>
              <a:ext cx="45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81" name="Freeform 80"/>
            <p:cNvSpPr>
              <a:spLocks/>
            </p:cNvSpPr>
            <p:nvPr/>
          </p:nvSpPr>
          <p:spPr bwMode="auto">
            <a:xfrm>
              <a:off x="7781" y="9382"/>
              <a:ext cx="330" cy="720"/>
            </a:xfrm>
            <a:custGeom>
              <a:avLst/>
              <a:gdLst>
                <a:gd name="T0" fmla="*/ 330 w 330"/>
                <a:gd name="T1" fmla="*/ 0 h 720"/>
                <a:gd name="T2" fmla="*/ 0 w 330"/>
                <a:gd name="T3" fmla="*/ 0 h 720"/>
                <a:gd name="T4" fmla="*/ 0 w 330"/>
                <a:gd name="T5" fmla="*/ 720 h 7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30" h="720">
                  <a:moveTo>
                    <a:pt x="330" y="0"/>
                  </a:moveTo>
                  <a:lnTo>
                    <a:pt x="0" y="0"/>
                  </a:lnTo>
                  <a:lnTo>
                    <a:pt x="0" y="72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9144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3" name="AutoShape 3669"/>
            <p:cNvSpPr>
              <a:spLocks noChangeArrowheads="1"/>
            </p:cNvSpPr>
            <p:nvPr/>
          </p:nvSpPr>
          <p:spPr bwMode="auto">
            <a:xfrm flipV="1">
              <a:off x="7661" y="10087"/>
              <a:ext cx="243" cy="210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91440" rIns="91440" bIns="45720" anchor="t" anchorCtr="0" upright="1">
              <a:noAutofit/>
            </a:bodyPr>
            <a:lstStyle/>
            <a:p>
              <a:endParaRPr lang="en-US"/>
            </a:p>
          </p:txBody>
        </p:sp>
        <p:cxnSp>
          <p:nvCxnSpPr>
            <p:cNvPr id="94" name="Line 3668"/>
            <p:cNvCxnSpPr/>
            <p:nvPr/>
          </p:nvCxnSpPr>
          <p:spPr bwMode="auto">
            <a:xfrm flipH="1">
              <a:off x="7616" y="8997"/>
              <a:ext cx="49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06" name="AutoShape 3667"/>
            <p:cNvSpPr>
              <a:spLocks/>
            </p:cNvSpPr>
            <p:nvPr/>
          </p:nvSpPr>
          <p:spPr bwMode="auto">
            <a:xfrm flipH="1" flipV="1">
              <a:off x="8141" y="8855"/>
              <a:ext cx="143" cy="286"/>
            </a:xfrm>
            <a:custGeom>
              <a:avLst/>
              <a:gdLst/>
              <a:ahLst/>
              <a:cxnLst/>
              <a:rect l="0" t="0" r="r" b="b"/>
              <a:pathLst/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9144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7" name="Text Box 3666"/>
            <p:cNvSpPr txBox="1">
              <a:spLocks noChangeArrowheads="1"/>
            </p:cNvSpPr>
            <p:nvPr/>
          </p:nvSpPr>
          <p:spPr bwMode="auto">
            <a:xfrm>
              <a:off x="7181" y="8768"/>
              <a:ext cx="510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91440" rIns="91440" bIns="45720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>
                  <a:effectLst/>
                  <a:latin typeface="Times New Roman"/>
                  <a:ea typeface="Times New Roman"/>
                </a:rPr>
                <a:t>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371553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Box 55"/>
          <p:cNvSpPr txBox="1"/>
          <p:nvPr/>
        </p:nvSpPr>
        <p:spPr>
          <a:xfrm>
            <a:off x="1269936" y="443047"/>
            <a:ext cx="67722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Synchronization</a:t>
            </a:r>
          </a:p>
        </p:txBody>
      </p:sp>
      <p:grpSp>
        <p:nvGrpSpPr>
          <p:cNvPr id="41" name="Group 40"/>
          <p:cNvGrpSpPr>
            <a:grpSpLocks/>
          </p:cNvGrpSpPr>
          <p:nvPr/>
        </p:nvGrpSpPr>
        <p:grpSpPr bwMode="auto">
          <a:xfrm>
            <a:off x="1668433" y="1306582"/>
            <a:ext cx="6891709" cy="1684973"/>
            <a:chOff x="1820" y="3735"/>
            <a:chExt cx="8023" cy="3939"/>
          </a:xfrm>
        </p:grpSpPr>
        <p:grpSp>
          <p:nvGrpSpPr>
            <p:cNvPr id="42" name="Group 41"/>
            <p:cNvGrpSpPr>
              <a:grpSpLocks/>
            </p:cNvGrpSpPr>
            <p:nvPr/>
          </p:nvGrpSpPr>
          <p:grpSpPr bwMode="auto">
            <a:xfrm>
              <a:off x="3139" y="4793"/>
              <a:ext cx="6704" cy="2881"/>
              <a:chOff x="2055" y="4995"/>
              <a:chExt cx="7470" cy="3210"/>
            </a:xfrm>
          </p:grpSpPr>
          <p:grpSp>
            <p:nvGrpSpPr>
              <p:cNvPr id="83" name="Group 82"/>
              <p:cNvGrpSpPr>
                <a:grpSpLocks/>
              </p:cNvGrpSpPr>
              <p:nvPr/>
            </p:nvGrpSpPr>
            <p:grpSpPr bwMode="auto">
              <a:xfrm>
                <a:off x="2055" y="6165"/>
                <a:ext cx="7470" cy="900"/>
                <a:chOff x="3180" y="11985"/>
                <a:chExt cx="7470" cy="900"/>
              </a:xfrm>
            </p:grpSpPr>
            <p:sp>
              <p:nvSpPr>
                <p:cNvPr id="98" name="Freeform 97"/>
                <p:cNvSpPr>
                  <a:spLocks/>
                </p:cNvSpPr>
                <p:nvPr/>
              </p:nvSpPr>
              <p:spPr bwMode="auto">
                <a:xfrm>
                  <a:off x="3180" y="11985"/>
                  <a:ext cx="390" cy="900"/>
                </a:xfrm>
                <a:custGeom>
                  <a:avLst/>
                  <a:gdLst>
                    <a:gd name="T0" fmla="*/ 0 w 390"/>
                    <a:gd name="T1" fmla="*/ 900 h 900"/>
                    <a:gd name="T2" fmla="*/ 150 w 390"/>
                    <a:gd name="T3" fmla="*/ 900 h 900"/>
                    <a:gd name="T4" fmla="*/ 150 w 390"/>
                    <a:gd name="T5" fmla="*/ 0 h 900"/>
                    <a:gd name="T6" fmla="*/ 390 w 390"/>
                    <a:gd name="T7" fmla="*/ 0 h 9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90" h="900">
                      <a:moveTo>
                        <a:pt x="0" y="900"/>
                      </a:moveTo>
                      <a:lnTo>
                        <a:pt x="150" y="900"/>
                      </a:lnTo>
                      <a:lnTo>
                        <a:pt x="150" y="0"/>
                      </a:lnTo>
                      <a:lnTo>
                        <a:pt x="390" y="0"/>
                      </a:lnTo>
                    </a:path>
                  </a:pathLst>
                </a:cu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99" name="Freeform 98"/>
                <p:cNvSpPr>
                  <a:spLocks/>
                </p:cNvSpPr>
                <p:nvPr/>
              </p:nvSpPr>
              <p:spPr bwMode="auto">
                <a:xfrm flipH="1">
                  <a:off x="3405" y="11985"/>
                  <a:ext cx="390" cy="900"/>
                </a:xfrm>
                <a:custGeom>
                  <a:avLst/>
                  <a:gdLst>
                    <a:gd name="T0" fmla="*/ 0 w 390"/>
                    <a:gd name="T1" fmla="*/ 900 h 900"/>
                    <a:gd name="T2" fmla="*/ 150 w 390"/>
                    <a:gd name="T3" fmla="*/ 900 h 900"/>
                    <a:gd name="T4" fmla="*/ 150 w 390"/>
                    <a:gd name="T5" fmla="*/ 0 h 900"/>
                    <a:gd name="T6" fmla="*/ 390 w 390"/>
                    <a:gd name="T7" fmla="*/ 0 h 9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90" h="900">
                      <a:moveTo>
                        <a:pt x="0" y="900"/>
                      </a:moveTo>
                      <a:lnTo>
                        <a:pt x="150" y="900"/>
                      </a:lnTo>
                      <a:lnTo>
                        <a:pt x="150" y="0"/>
                      </a:lnTo>
                      <a:lnTo>
                        <a:pt x="390" y="0"/>
                      </a:lnTo>
                    </a:path>
                  </a:pathLst>
                </a:cu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00" name="Freeform 99"/>
                <p:cNvSpPr>
                  <a:spLocks/>
                </p:cNvSpPr>
                <p:nvPr/>
              </p:nvSpPr>
              <p:spPr bwMode="auto">
                <a:xfrm>
                  <a:off x="3810" y="11985"/>
                  <a:ext cx="390" cy="900"/>
                </a:xfrm>
                <a:custGeom>
                  <a:avLst/>
                  <a:gdLst>
                    <a:gd name="T0" fmla="*/ 0 w 390"/>
                    <a:gd name="T1" fmla="*/ 900 h 900"/>
                    <a:gd name="T2" fmla="*/ 150 w 390"/>
                    <a:gd name="T3" fmla="*/ 900 h 900"/>
                    <a:gd name="T4" fmla="*/ 150 w 390"/>
                    <a:gd name="T5" fmla="*/ 0 h 900"/>
                    <a:gd name="T6" fmla="*/ 390 w 390"/>
                    <a:gd name="T7" fmla="*/ 0 h 9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90" h="900">
                      <a:moveTo>
                        <a:pt x="0" y="900"/>
                      </a:moveTo>
                      <a:lnTo>
                        <a:pt x="150" y="900"/>
                      </a:lnTo>
                      <a:lnTo>
                        <a:pt x="150" y="0"/>
                      </a:lnTo>
                      <a:lnTo>
                        <a:pt x="390" y="0"/>
                      </a:lnTo>
                    </a:path>
                  </a:pathLst>
                </a:cu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01" name="Freeform 100"/>
                <p:cNvSpPr>
                  <a:spLocks/>
                </p:cNvSpPr>
                <p:nvPr/>
              </p:nvSpPr>
              <p:spPr bwMode="auto">
                <a:xfrm flipH="1">
                  <a:off x="4035" y="11985"/>
                  <a:ext cx="390" cy="900"/>
                </a:xfrm>
                <a:custGeom>
                  <a:avLst/>
                  <a:gdLst>
                    <a:gd name="T0" fmla="*/ 0 w 390"/>
                    <a:gd name="T1" fmla="*/ 900 h 900"/>
                    <a:gd name="T2" fmla="*/ 150 w 390"/>
                    <a:gd name="T3" fmla="*/ 900 h 900"/>
                    <a:gd name="T4" fmla="*/ 150 w 390"/>
                    <a:gd name="T5" fmla="*/ 0 h 900"/>
                    <a:gd name="T6" fmla="*/ 390 w 390"/>
                    <a:gd name="T7" fmla="*/ 0 h 9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90" h="900">
                      <a:moveTo>
                        <a:pt x="0" y="900"/>
                      </a:moveTo>
                      <a:lnTo>
                        <a:pt x="150" y="900"/>
                      </a:lnTo>
                      <a:lnTo>
                        <a:pt x="150" y="0"/>
                      </a:lnTo>
                      <a:lnTo>
                        <a:pt x="390" y="0"/>
                      </a:lnTo>
                    </a:path>
                  </a:pathLst>
                </a:cu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02" name="Freeform 101"/>
                <p:cNvSpPr>
                  <a:spLocks/>
                </p:cNvSpPr>
                <p:nvPr/>
              </p:nvSpPr>
              <p:spPr bwMode="auto">
                <a:xfrm>
                  <a:off x="4425" y="11985"/>
                  <a:ext cx="390" cy="900"/>
                </a:xfrm>
                <a:custGeom>
                  <a:avLst/>
                  <a:gdLst>
                    <a:gd name="T0" fmla="*/ 0 w 390"/>
                    <a:gd name="T1" fmla="*/ 900 h 900"/>
                    <a:gd name="T2" fmla="*/ 150 w 390"/>
                    <a:gd name="T3" fmla="*/ 900 h 900"/>
                    <a:gd name="T4" fmla="*/ 150 w 390"/>
                    <a:gd name="T5" fmla="*/ 0 h 900"/>
                    <a:gd name="T6" fmla="*/ 390 w 390"/>
                    <a:gd name="T7" fmla="*/ 0 h 9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90" h="900">
                      <a:moveTo>
                        <a:pt x="0" y="900"/>
                      </a:moveTo>
                      <a:lnTo>
                        <a:pt x="150" y="900"/>
                      </a:lnTo>
                      <a:lnTo>
                        <a:pt x="150" y="0"/>
                      </a:lnTo>
                      <a:lnTo>
                        <a:pt x="390" y="0"/>
                      </a:lnTo>
                    </a:path>
                  </a:pathLst>
                </a:cu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03" name="Freeform 102"/>
                <p:cNvSpPr>
                  <a:spLocks/>
                </p:cNvSpPr>
                <p:nvPr/>
              </p:nvSpPr>
              <p:spPr bwMode="auto">
                <a:xfrm flipH="1">
                  <a:off x="4650" y="11985"/>
                  <a:ext cx="390" cy="900"/>
                </a:xfrm>
                <a:custGeom>
                  <a:avLst/>
                  <a:gdLst>
                    <a:gd name="T0" fmla="*/ 0 w 390"/>
                    <a:gd name="T1" fmla="*/ 900 h 900"/>
                    <a:gd name="T2" fmla="*/ 150 w 390"/>
                    <a:gd name="T3" fmla="*/ 900 h 900"/>
                    <a:gd name="T4" fmla="*/ 150 w 390"/>
                    <a:gd name="T5" fmla="*/ 0 h 900"/>
                    <a:gd name="T6" fmla="*/ 390 w 390"/>
                    <a:gd name="T7" fmla="*/ 0 h 9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90" h="900">
                      <a:moveTo>
                        <a:pt x="0" y="900"/>
                      </a:moveTo>
                      <a:lnTo>
                        <a:pt x="150" y="900"/>
                      </a:lnTo>
                      <a:lnTo>
                        <a:pt x="150" y="0"/>
                      </a:lnTo>
                      <a:lnTo>
                        <a:pt x="390" y="0"/>
                      </a:lnTo>
                    </a:path>
                  </a:pathLst>
                </a:cu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04" name="Freeform 103"/>
                <p:cNvSpPr>
                  <a:spLocks/>
                </p:cNvSpPr>
                <p:nvPr/>
              </p:nvSpPr>
              <p:spPr bwMode="auto">
                <a:xfrm>
                  <a:off x="5055" y="11985"/>
                  <a:ext cx="390" cy="900"/>
                </a:xfrm>
                <a:custGeom>
                  <a:avLst/>
                  <a:gdLst>
                    <a:gd name="T0" fmla="*/ 0 w 390"/>
                    <a:gd name="T1" fmla="*/ 900 h 900"/>
                    <a:gd name="T2" fmla="*/ 150 w 390"/>
                    <a:gd name="T3" fmla="*/ 900 h 900"/>
                    <a:gd name="T4" fmla="*/ 150 w 390"/>
                    <a:gd name="T5" fmla="*/ 0 h 900"/>
                    <a:gd name="T6" fmla="*/ 390 w 390"/>
                    <a:gd name="T7" fmla="*/ 0 h 9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90" h="900">
                      <a:moveTo>
                        <a:pt x="0" y="900"/>
                      </a:moveTo>
                      <a:lnTo>
                        <a:pt x="150" y="900"/>
                      </a:lnTo>
                      <a:lnTo>
                        <a:pt x="150" y="0"/>
                      </a:lnTo>
                      <a:lnTo>
                        <a:pt x="390" y="0"/>
                      </a:lnTo>
                    </a:path>
                  </a:pathLst>
                </a:cu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05" name="Freeform 104"/>
                <p:cNvSpPr>
                  <a:spLocks/>
                </p:cNvSpPr>
                <p:nvPr/>
              </p:nvSpPr>
              <p:spPr bwMode="auto">
                <a:xfrm flipH="1">
                  <a:off x="5280" y="11985"/>
                  <a:ext cx="390" cy="900"/>
                </a:xfrm>
                <a:custGeom>
                  <a:avLst/>
                  <a:gdLst>
                    <a:gd name="T0" fmla="*/ 0 w 390"/>
                    <a:gd name="T1" fmla="*/ 900 h 900"/>
                    <a:gd name="T2" fmla="*/ 150 w 390"/>
                    <a:gd name="T3" fmla="*/ 900 h 900"/>
                    <a:gd name="T4" fmla="*/ 150 w 390"/>
                    <a:gd name="T5" fmla="*/ 0 h 900"/>
                    <a:gd name="T6" fmla="*/ 390 w 390"/>
                    <a:gd name="T7" fmla="*/ 0 h 9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90" h="900">
                      <a:moveTo>
                        <a:pt x="0" y="900"/>
                      </a:moveTo>
                      <a:lnTo>
                        <a:pt x="150" y="900"/>
                      </a:lnTo>
                      <a:lnTo>
                        <a:pt x="150" y="0"/>
                      </a:lnTo>
                      <a:lnTo>
                        <a:pt x="390" y="0"/>
                      </a:lnTo>
                    </a:path>
                  </a:pathLst>
                </a:cu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08" name="Freeform 107"/>
                <p:cNvSpPr>
                  <a:spLocks/>
                </p:cNvSpPr>
                <p:nvPr/>
              </p:nvSpPr>
              <p:spPr bwMode="auto">
                <a:xfrm>
                  <a:off x="5670" y="11985"/>
                  <a:ext cx="390" cy="900"/>
                </a:xfrm>
                <a:custGeom>
                  <a:avLst/>
                  <a:gdLst>
                    <a:gd name="T0" fmla="*/ 0 w 390"/>
                    <a:gd name="T1" fmla="*/ 900 h 900"/>
                    <a:gd name="T2" fmla="*/ 150 w 390"/>
                    <a:gd name="T3" fmla="*/ 900 h 900"/>
                    <a:gd name="T4" fmla="*/ 150 w 390"/>
                    <a:gd name="T5" fmla="*/ 0 h 900"/>
                    <a:gd name="T6" fmla="*/ 390 w 390"/>
                    <a:gd name="T7" fmla="*/ 0 h 9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90" h="900">
                      <a:moveTo>
                        <a:pt x="0" y="900"/>
                      </a:moveTo>
                      <a:lnTo>
                        <a:pt x="150" y="900"/>
                      </a:lnTo>
                      <a:lnTo>
                        <a:pt x="150" y="0"/>
                      </a:lnTo>
                      <a:lnTo>
                        <a:pt x="390" y="0"/>
                      </a:lnTo>
                    </a:path>
                  </a:pathLst>
                </a:cu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09" name="Freeform 108"/>
                <p:cNvSpPr>
                  <a:spLocks/>
                </p:cNvSpPr>
                <p:nvPr/>
              </p:nvSpPr>
              <p:spPr bwMode="auto">
                <a:xfrm flipH="1">
                  <a:off x="5895" y="11985"/>
                  <a:ext cx="390" cy="900"/>
                </a:xfrm>
                <a:custGeom>
                  <a:avLst/>
                  <a:gdLst>
                    <a:gd name="T0" fmla="*/ 0 w 390"/>
                    <a:gd name="T1" fmla="*/ 900 h 900"/>
                    <a:gd name="T2" fmla="*/ 150 w 390"/>
                    <a:gd name="T3" fmla="*/ 900 h 900"/>
                    <a:gd name="T4" fmla="*/ 150 w 390"/>
                    <a:gd name="T5" fmla="*/ 0 h 900"/>
                    <a:gd name="T6" fmla="*/ 390 w 390"/>
                    <a:gd name="T7" fmla="*/ 0 h 9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90" h="900">
                      <a:moveTo>
                        <a:pt x="0" y="900"/>
                      </a:moveTo>
                      <a:lnTo>
                        <a:pt x="150" y="900"/>
                      </a:lnTo>
                      <a:lnTo>
                        <a:pt x="150" y="0"/>
                      </a:lnTo>
                      <a:lnTo>
                        <a:pt x="390" y="0"/>
                      </a:lnTo>
                    </a:path>
                  </a:pathLst>
                </a:cu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10" name="Freeform 109"/>
                <p:cNvSpPr>
                  <a:spLocks/>
                </p:cNvSpPr>
                <p:nvPr/>
              </p:nvSpPr>
              <p:spPr bwMode="auto">
                <a:xfrm>
                  <a:off x="6300" y="11985"/>
                  <a:ext cx="390" cy="900"/>
                </a:xfrm>
                <a:custGeom>
                  <a:avLst/>
                  <a:gdLst>
                    <a:gd name="T0" fmla="*/ 0 w 390"/>
                    <a:gd name="T1" fmla="*/ 900 h 900"/>
                    <a:gd name="T2" fmla="*/ 150 w 390"/>
                    <a:gd name="T3" fmla="*/ 900 h 900"/>
                    <a:gd name="T4" fmla="*/ 150 w 390"/>
                    <a:gd name="T5" fmla="*/ 0 h 900"/>
                    <a:gd name="T6" fmla="*/ 390 w 390"/>
                    <a:gd name="T7" fmla="*/ 0 h 9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90" h="900">
                      <a:moveTo>
                        <a:pt x="0" y="900"/>
                      </a:moveTo>
                      <a:lnTo>
                        <a:pt x="150" y="900"/>
                      </a:lnTo>
                      <a:lnTo>
                        <a:pt x="150" y="0"/>
                      </a:lnTo>
                      <a:lnTo>
                        <a:pt x="390" y="0"/>
                      </a:lnTo>
                    </a:path>
                  </a:pathLst>
                </a:cu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11" name="Freeform 110"/>
                <p:cNvSpPr>
                  <a:spLocks/>
                </p:cNvSpPr>
                <p:nvPr/>
              </p:nvSpPr>
              <p:spPr bwMode="auto">
                <a:xfrm flipH="1">
                  <a:off x="6525" y="11985"/>
                  <a:ext cx="390" cy="900"/>
                </a:xfrm>
                <a:custGeom>
                  <a:avLst/>
                  <a:gdLst>
                    <a:gd name="T0" fmla="*/ 0 w 390"/>
                    <a:gd name="T1" fmla="*/ 900 h 900"/>
                    <a:gd name="T2" fmla="*/ 150 w 390"/>
                    <a:gd name="T3" fmla="*/ 900 h 900"/>
                    <a:gd name="T4" fmla="*/ 150 w 390"/>
                    <a:gd name="T5" fmla="*/ 0 h 900"/>
                    <a:gd name="T6" fmla="*/ 390 w 390"/>
                    <a:gd name="T7" fmla="*/ 0 h 9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90" h="900">
                      <a:moveTo>
                        <a:pt x="0" y="900"/>
                      </a:moveTo>
                      <a:lnTo>
                        <a:pt x="150" y="900"/>
                      </a:lnTo>
                      <a:lnTo>
                        <a:pt x="150" y="0"/>
                      </a:lnTo>
                      <a:lnTo>
                        <a:pt x="390" y="0"/>
                      </a:lnTo>
                    </a:path>
                  </a:pathLst>
                </a:cu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12" name="Freeform 111"/>
                <p:cNvSpPr>
                  <a:spLocks/>
                </p:cNvSpPr>
                <p:nvPr/>
              </p:nvSpPr>
              <p:spPr bwMode="auto">
                <a:xfrm>
                  <a:off x="6915" y="11985"/>
                  <a:ext cx="390" cy="900"/>
                </a:xfrm>
                <a:custGeom>
                  <a:avLst/>
                  <a:gdLst>
                    <a:gd name="T0" fmla="*/ 0 w 390"/>
                    <a:gd name="T1" fmla="*/ 900 h 900"/>
                    <a:gd name="T2" fmla="*/ 150 w 390"/>
                    <a:gd name="T3" fmla="*/ 900 h 900"/>
                    <a:gd name="T4" fmla="*/ 150 w 390"/>
                    <a:gd name="T5" fmla="*/ 0 h 900"/>
                    <a:gd name="T6" fmla="*/ 390 w 390"/>
                    <a:gd name="T7" fmla="*/ 0 h 9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90" h="900">
                      <a:moveTo>
                        <a:pt x="0" y="900"/>
                      </a:moveTo>
                      <a:lnTo>
                        <a:pt x="150" y="900"/>
                      </a:lnTo>
                      <a:lnTo>
                        <a:pt x="150" y="0"/>
                      </a:lnTo>
                      <a:lnTo>
                        <a:pt x="390" y="0"/>
                      </a:lnTo>
                    </a:path>
                  </a:pathLst>
                </a:cu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13" name="Freeform 112"/>
                <p:cNvSpPr>
                  <a:spLocks/>
                </p:cNvSpPr>
                <p:nvPr/>
              </p:nvSpPr>
              <p:spPr bwMode="auto">
                <a:xfrm flipH="1">
                  <a:off x="7140" y="11985"/>
                  <a:ext cx="390" cy="900"/>
                </a:xfrm>
                <a:custGeom>
                  <a:avLst/>
                  <a:gdLst>
                    <a:gd name="T0" fmla="*/ 0 w 390"/>
                    <a:gd name="T1" fmla="*/ 900 h 900"/>
                    <a:gd name="T2" fmla="*/ 150 w 390"/>
                    <a:gd name="T3" fmla="*/ 900 h 900"/>
                    <a:gd name="T4" fmla="*/ 150 w 390"/>
                    <a:gd name="T5" fmla="*/ 0 h 900"/>
                    <a:gd name="T6" fmla="*/ 390 w 390"/>
                    <a:gd name="T7" fmla="*/ 0 h 9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90" h="900">
                      <a:moveTo>
                        <a:pt x="0" y="900"/>
                      </a:moveTo>
                      <a:lnTo>
                        <a:pt x="150" y="900"/>
                      </a:lnTo>
                      <a:lnTo>
                        <a:pt x="150" y="0"/>
                      </a:lnTo>
                      <a:lnTo>
                        <a:pt x="390" y="0"/>
                      </a:lnTo>
                    </a:path>
                  </a:pathLst>
                </a:cu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14" name="Freeform 113"/>
                <p:cNvSpPr>
                  <a:spLocks/>
                </p:cNvSpPr>
                <p:nvPr/>
              </p:nvSpPr>
              <p:spPr bwMode="auto">
                <a:xfrm>
                  <a:off x="7545" y="11985"/>
                  <a:ext cx="390" cy="900"/>
                </a:xfrm>
                <a:custGeom>
                  <a:avLst/>
                  <a:gdLst>
                    <a:gd name="T0" fmla="*/ 0 w 390"/>
                    <a:gd name="T1" fmla="*/ 900 h 900"/>
                    <a:gd name="T2" fmla="*/ 150 w 390"/>
                    <a:gd name="T3" fmla="*/ 900 h 900"/>
                    <a:gd name="T4" fmla="*/ 150 w 390"/>
                    <a:gd name="T5" fmla="*/ 0 h 900"/>
                    <a:gd name="T6" fmla="*/ 390 w 390"/>
                    <a:gd name="T7" fmla="*/ 0 h 9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90" h="900">
                      <a:moveTo>
                        <a:pt x="0" y="900"/>
                      </a:moveTo>
                      <a:lnTo>
                        <a:pt x="150" y="900"/>
                      </a:lnTo>
                      <a:lnTo>
                        <a:pt x="150" y="0"/>
                      </a:lnTo>
                      <a:lnTo>
                        <a:pt x="390" y="0"/>
                      </a:lnTo>
                    </a:path>
                  </a:pathLst>
                </a:cu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15" name="Freeform 114"/>
                <p:cNvSpPr>
                  <a:spLocks/>
                </p:cNvSpPr>
                <p:nvPr/>
              </p:nvSpPr>
              <p:spPr bwMode="auto">
                <a:xfrm flipH="1">
                  <a:off x="7770" y="11985"/>
                  <a:ext cx="390" cy="900"/>
                </a:xfrm>
                <a:custGeom>
                  <a:avLst/>
                  <a:gdLst>
                    <a:gd name="T0" fmla="*/ 0 w 390"/>
                    <a:gd name="T1" fmla="*/ 900 h 900"/>
                    <a:gd name="T2" fmla="*/ 150 w 390"/>
                    <a:gd name="T3" fmla="*/ 900 h 900"/>
                    <a:gd name="T4" fmla="*/ 150 w 390"/>
                    <a:gd name="T5" fmla="*/ 0 h 900"/>
                    <a:gd name="T6" fmla="*/ 390 w 390"/>
                    <a:gd name="T7" fmla="*/ 0 h 9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90" h="900">
                      <a:moveTo>
                        <a:pt x="0" y="900"/>
                      </a:moveTo>
                      <a:lnTo>
                        <a:pt x="150" y="900"/>
                      </a:lnTo>
                      <a:lnTo>
                        <a:pt x="150" y="0"/>
                      </a:lnTo>
                      <a:lnTo>
                        <a:pt x="390" y="0"/>
                      </a:lnTo>
                    </a:path>
                  </a:pathLst>
                </a:cu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16" name="Freeform 115"/>
                <p:cNvSpPr>
                  <a:spLocks/>
                </p:cNvSpPr>
                <p:nvPr/>
              </p:nvSpPr>
              <p:spPr bwMode="auto">
                <a:xfrm>
                  <a:off x="8160" y="11985"/>
                  <a:ext cx="390" cy="900"/>
                </a:xfrm>
                <a:custGeom>
                  <a:avLst/>
                  <a:gdLst>
                    <a:gd name="T0" fmla="*/ 0 w 390"/>
                    <a:gd name="T1" fmla="*/ 900 h 900"/>
                    <a:gd name="T2" fmla="*/ 150 w 390"/>
                    <a:gd name="T3" fmla="*/ 900 h 900"/>
                    <a:gd name="T4" fmla="*/ 150 w 390"/>
                    <a:gd name="T5" fmla="*/ 0 h 900"/>
                    <a:gd name="T6" fmla="*/ 390 w 390"/>
                    <a:gd name="T7" fmla="*/ 0 h 9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90" h="900">
                      <a:moveTo>
                        <a:pt x="0" y="900"/>
                      </a:moveTo>
                      <a:lnTo>
                        <a:pt x="150" y="900"/>
                      </a:lnTo>
                      <a:lnTo>
                        <a:pt x="150" y="0"/>
                      </a:lnTo>
                      <a:lnTo>
                        <a:pt x="390" y="0"/>
                      </a:lnTo>
                    </a:path>
                  </a:pathLst>
                </a:cu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17" name="Freeform 116"/>
                <p:cNvSpPr>
                  <a:spLocks/>
                </p:cNvSpPr>
                <p:nvPr/>
              </p:nvSpPr>
              <p:spPr bwMode="auto">
                <a:xfrm flipH="1">
                  <a:off x="8385" y="11985"/>
                  <a:ext cx="390" cy="900"/>
                </a:xfrm>
                <a:custGeom>
                  <a:avLst/>
                  <a:gdLst>
                    <a:gd name="T0" fmla="*/ 0 w 390"/>
                    <a:gd name="T1" fmla="*/ 900 h 900"/>
                    <a:gd name="T2" fmla="*/ 150 w 390"/>
                    <a:gd name="T3" fmla="*/ 900 h 900"/>
                    <a:gd name="T4" fmla="*/ 150 w 390"/>
                    <a:gd name="T5" fmla="*/ 0 h 900"/>
                    <a:gd name="T6" fmla="*/ 390 w 390"/>
                    <a:gd name="T7" fmla="*/ 0 h 9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90" h="900">
                      <a:moveTo>
                        <a:pt x="0" y="900"/>
                      </a:moveTo>
                      <a:lnTo>
                        <a:pt x="150" y="900"/>
                      </a:lnTo>
                      <a:lnTo>
                        <a:pt x="150" y="0"/>
                      </a:lnTo>
                      <a:lnTo>
                        <a:pt x="390" y="0"/>
                      </a:lnTo>
                    </a:path>
                  </a:pathLst>
                </a:cu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18" name="Freeform 117"/>
                <p:cNvSpPr>
                  <a:spLocks/>
                </p:cNvSpPr>
                <p:nvPr/>
              </p:nvSpPr>
              <p:spPr bwMode="auto">
                <a:xfrm>
                  <a:off x="8790" y="11985"/>
                  <a:ext cx="390" cy="900"/>
                </a:xfrm>
                <a:custGeom>
                  <a:avLst/>
                  <a:gdLst>
                    <a:gd name="T0" fmla="*/ 0 w 390"/>
                    <a:gd name="T1" fmla="*/ 900 h 900"/>
                    <a:gd name="T2" fmla="*/ 150 w 390"/>
                    <a:gd name="T3" fmla="*/ 900 h 900"/>
                    <a:gd name="T4" fmla="*/ 150 w 390"/>
                    <a:gd name="T5" fmla="*/ 0 h 900"/>
                    <a:gd name="T6" fmla="*/ 390 w 390"/>
                    <a:gd name="T7" fmla="*/ 0 h 9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90" h="900">
                      <a:moveTo>
                        <a:pt x="0" y="900"/>
                      </a:moveTo>
                      <a:lnTo>
                        <a:pt x="150" y="900"/>
                      </a:lnTo>
                      <a:lnTo>
                        <a:pt x="150" y="0"/>
                      </a:lnTo>
                      <a:lnTo>
                        <a:pt x="390" y="0"/>
                      </a:lnTo>
                    </a:path>
                  </a:pathLst>
                </a:cu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19" name="Freeform 118"/>
                <p:cNvSpPr>
                  <a:spLocks/>
                </p:cNvSpPr>
                <p:nvPr/>
              </p:nvSpPr>
              <p:spPr bwMode="auto">
                <a:xfrm flipH="1">
                  <a:off x="9015" y="11985"/>
                  <a:ext cx="390" cy="900"/>
                </a:xfrm>
                <a:custGeom>
                  <a:avLst/>
                  <a:gdLst>
                    <a:gd name="T0" fmla="*/ 0 w 390"/>
                    <a:gd name="T1" fmla="*/ 900 h 900"/>
                    <a:gd name="T2" fmla="*/ 150 w 390"/>
                    <a:gd name="T3" fmla="*/ 900 h 900"/>
                    <a:gd name="T4" fmla="*/ 150 w 390"/>
                    <a:gd name="T5" fmla="*/ 0 h 900"/>
                    <a:gd name="T6" fmla="*/ 390 w 390"/>
                    <a:gd name="T7" fmla="*/ 0 h 9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90" h="900">
                      <a:moveTo>
                        <a:pt x="0" y="900"/>
                      </a:moveTo>
                      <a:lnTo>
                        <a:pt x="150" y="900"/>
                      </a:lnTo>
                      <a:lnTo>
                        <a:pt x="150" y="0"/>
                      </a:lnTo>
                      <a:lnTo>
                        <a:pt x="390" y="0"/>
                      </a:lnTo>
                    </a:path>
                  </a:pathLst>
                </a:cu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20" name="Freeform 119"/>
                <p:cNvSpPr>
                  <a:spLocks/>
                </p:cNvSpPr>
                <p:nvPr/>
              </p:nvSpPr>
              <p:spPr bwMode="auto">
                <a:xfrm>
                  <a:off x="9405" y="11985"/>
                  <a:ext cx="390" cy="900"/>
                </a:xfrm>
                <a:custGeom>
                  <a:avLst/>
                  <a:gdLst>
                    <a:gd name="T0" fmla="*/ 0 w 390"/>
                    <a:gd name="T1" fmla="*/ 900 h 900"/>
                    <a:gd name="T2" fmla="*/ 150 w 390"/>
                    <a:gd name="T3" fmla="*/ 900 h 900"/>
                    <a:gd name="T4" fmla="*/ 150 w 390"/>
                    <a:gd name="T5" fmla="*/ 0 h 900"/>
                    <a:gd name="T6" fmla="*/ 390 w 390"/>
                    <a:gd name="T7" fmla="*/ 0 h 9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90" h="900">
                      <a:moveTo>
                        <a:pt x="0" y="900"/>
                      </a:moveTo>
                      <a:lnTo>
                        <a:pt x="150" y="900"/>
                      </a:lnTo>
                      <a:lnTo>
                        <a:pt x="150" y="0"/>
                      </a:lnTo>
                      <a:lnTo>
                        <a:pt x="390" y="0"/>
                      </a:lnTo>
                    </a:path>
                  </a:pathLst>
                </a:cu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21" name="Freeform 120"/>
                <p:cNvSpPr>
                  <a:spLocks/>
                </p:cNvSpPr>
                <p:nvPr/>
              </p:nvSpPr>
              <p:spPr bwMode="auto">
                <a:xfrm flipH="1">
                  <a:off x="9630" y="11985"/>
                  <a:ext cx="390" cy="900"/>
                </a:xfrm>
                <a:custGeom>
                  <a:avLst/>
                  <a:gdLst>
                    <a:gd name="T0" fmla="*/ 0 w 390"/>
                    <a:gd name="T1" fmla="*/ 900 h 900"/>
                    <a:gd name="T2" fmla="*/ 150 w 390"/>
                    <a:gd name="T3" fmla="*/ 900 h 900"/>
                    <a:gd name="T4" fmla="*/ 150 w 390"/>
                    <a:gd name="T5" fmla="*/ 0 h 900"/>
                    <a:gd name="T6" fmla="*/ 390 w 390"/>
                    <a:gd name="T7" fmla="*/ 0 h 9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90" h="900">
                      <a:moveTo>
                        <a:pt x="0" y="900"/>
                      </a:moveTo>
                      <a:lnTo>
                        <a:pt x="150" y="900"/>
                      </a:lnTo>
                      <a:lnTo>
                        <a:pt x="150" y="0"/>
                      </a:lnTo>
                      <a:lnTo>
                        <a:pt x="390" y="0"/>
                      </a:lnTo>
                    </a:path>
                  </a:pathLst>
                </a:cu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22" name="Freeform 121"/>
                <p:cNvSpPr>
                  <a:spLocks/>
                </p:cNvSpPr>
                <p:nvPr/>
              </p:nvSpPr>
              <p:spPr bwMode="auto">
                <a:xfrm>
                  <a:off x="10035" y="11985"/>
                  <a:ext cx="390" cy="900"/>
                </a:xfrm>
                <a:custGeom>
                  <a:avLst/>
                  <a:gdLst>
                    <a:gd name="T0" fmla="*/ 0 w 390"/>
                    <a:gd name="T1" fmla="*/ 900 h 900"/>
                    <a:gd name="T2" fmla="*/ 150 w 390"/>
                    <a:gd name="T3" fmla="*/ 900 h 900"/>
                    <a:gd name="T4" fmla="*/ 150 w 390"/>
                    <a:gd name="T5" fmla="*/ 0 h 900"/>
                    <a:gd name="T6" fmla="*/ 390 w 390"/>
                    <a:gd name="T7" fmla="*/ 0 h 9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90" h="900">
                      <a:moveTo>
                        <a:pt x="0" y="900"/>
                      </a:moveTo>
                      <a:lnTo>
                        <a:pt x="150" y="900"/>
                      </a:lnTo>
                      <a:lnTo>
                        <a:pt x="150" y="0"/>
                      </a:lnTo>
                      <a:lnTo>
                        <a:pt x="390" y="0"/>
                      </a:lnTo>
                    </a:path>
                  </a:pathLst>
                </a:cu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23" name="Freeform 122"/>
                <p:cNvSpPr>
                  <a:spLocks/>
                </p:cNvSpPr>
                <p:nvPr/>
              </p:nvSpPr>
              <p:spPr bwMode="auto">
                <a:xfrm flipH="1">
                  <a:off x="10260" y="11985"/>
                  <a:ext cx="390" cy="900"/>
                </a:xfrm>
                <a:custGeom>
                  <a:avLst/>
                  <a:gdLst>
                    <a:gd name="T0" fmla="*/ 0 w 390"/>
                    <a:gd name="T1" fmla="*/ 900 h 900"/>
                    <a:gd name="T2" fmla="*/ 150 w 390"/>
                    <a:gd name="T3" fmla="*/ 900 h 900"/>
                    <a:gd name="T4" fmla="*/ 150 w 390"/>
                    <a:gd name="T5" fmla="*/ 0 h 900"/>
                    <a:gd name="T6" fmla="*/ 390 w 390"/>
                    <a:gd name="T7" fmla="*/ 0 h 9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90" h="900">
                      <a:moveTo>
                        <a:pt x="0" y="900"/>
                      </a:moveTo>
                      <a:lnTo>
                        <a:pt x="150" y="900"/>
                      </a:lnTo>
                      <a:lnTo>
                        <a:pt x="150" y="0"/>
                      </a:lnTo>
                      <a:lnTo>
                        <a:pt x="390" y="0"/>
                      </a:lnTo>
                    </a:path>
                  </a:pathLst>
                </a:cu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84" name="Group 83"/>
              <p:cNvGrpSpPr>
                <a:grpSpLocks/>
              </p:cNvGrpSpPr>
              <p:nvPr/>
            </p:nvGrpSpPr>
            <p:grpSpPr bwMode="auto">
              <a:xfrm>
                <a:off x="2055" y="7290"/>
                <a:ext cx="7410" cy="915"/>
                <a:chOff x="2055" y="7290"/>
                <a:chExt cx="7410" cy="915"/>
              </a:xfrm>
            </p:grpSpPr>
            <p:sp>
              <p:nvSpPr>
                <p:cNvPr id="86" name="Freeform 85"/>
                <p:cNvSpPr>
                  <a:spLocks/>
                </p:cNvSpPr>
                <p:nvPr/>
              </p:nvSpPr>
              <p:spPr bwMode="auto">
                <a:xfrm flipH="1">
                  <a:off x="4800" y="7305"/>
                  <a:ext cx="345" cy="900"/>
                </a:xfrm>
                <a:custGeom>
                  <a:avLst/>
                  <a:gdLst>
                    <a:gd name="T0" fmla="*/ 0 w 390"/>
                    <a:gd name="T1" fmla="*/ 900 h 900"/>
                    <a:gd name="T2" fmla="*/ 150 w 390"/>
                    <a:gd name="T3" fmla="*/ 900 h 900"/>
                    <a:gd name="T4" fmla="*/ 150 w 390"/>
                    <a:gd name="T5" fmla="*/ 0 h 900"/>
                    <a:gd name="T6" fmla="*/ 390 w 390"/>
                    <a:gd name="T7" fmla="*/ 0 h 9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90" h="900">
                      <a:moveTo>
                        <a:pt x="0" y="900"/>
                      </a:moveTo>
                      <a:lnTo>
                        <a:pt x="150" y="900"/>
                      </a:lnTo>
                      <a:lnTo>
                        <a:pt x="150" y="0"/>
                      </a:lnTo>
                      <a:lnTo>
                        <a:pt x="390" y="0"/>
                      </a:lnTo>
                    </a:path>
                  </a:pathLst>
                </a:cu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87" name="Freeform 86"/>
                <p:cNvSpPr>
                  <a:spLocks/>
                </p:cNvSpPr>
                <p:nvPr/>
              </p:nvSpPr>
              <p:spPr bwMode="auto">
                <a:xfrm>
                  <a:off x="5160" y="7305"/>
                  <a:ext cx="390" cy="900"/>
                </a:xfrm>
                <a:custGeom>
                  <a:avLst/>
                  <a:gdLst>
                    <a:gd name="T0" fmla="*/ 0 w 390"/>
                    <a:gd name="T1" fmla="*/ 900 h 900"/>
                    <a:gd name="T2" fmla="*/ 150 w 390"/>
                    <a:gd name="T3" fmla="*/ 900 h 900"/>
                    <a:gd name="T4" fmla="*/ 150 w 390"/>
                    <a:gd name="T5" fmla="*/ 0 h 900"/>
                    <a:gd name="T6" fmla="*/ 390 w 390"/>
                    <a:gd name="T7" fmla="*/ 0 h 9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90" h="900">
                      <a:moveTo>
                        <a:pt x="0" y="900"/>
                      </a:moveTo>
                      <a:lnTo>
                        <a:pt x="150" y="900"/>
                      </a:lnTo>
                      <a:lnTo>
                        <a:pt x="150" y="0"/>
                      </a:lnTo>
                      <a:lnTo>
                        <a:pt x="390" y="0"/>
                      </a:lnTo>
                    </a:path>
                  </a:pathLst>
                </a:cu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88" name="Freeform 87"/>
                <p:cNvSpPr>
                  <a:spLocks/>
                </p:cNvSpPr>
                <p:nvPr/>
              </p:nvSpPr>
              <p:spPr bwMode="auto">
                <a:xfrm flipH="1">
                  <a:off x="5385" y="7305"/>
                  <a:ext cx="390" cy="900"/>
                </a:xfrm>
                <a:custGeom>
                  <a:avLst/>
                  <a:gdLst>
                    <a:gd name="T0" fmla="*/ 0 w 390"/>
                    <a:gd name="T1" fmla="*/ 900 h 900"/>
                    <a:gd name="T2" fmla="*/ 150 w 390"/>
                    <a:gd name="T3" fmla="*/ 900 h 900"/>
                    <a:gd name="T4" fmla="*/ 150 w 390"/>
                    <a:gd name="T5" fmla="*/ 0 h 900"/>
                    <a:gd name="T6" fmla="*/ 390 w 390"/>
                    <a:gd name="T7" fmla="*/ 0 h 9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90" h="900">
                      <a:moveTo>
                        <a:pt x="0" y="900"/>
                      </a:moveTo>
                      <a:lnTo>
                        <a:pt x="150" y="900"/>
                      </a:lnTo>
                      <a:lnTo>
                        <a:pt x="150" y="0"/>
                      </a:lnTo>
                      <a:lnTo>
                        <a:pt x="390" y="0"/>
                      </a:lnTo>
                    </a:path>
                  </a:pathLst>
                </a:cu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89" name="Freeform 88"/>
                <p:cNvSpPr>
                  <a:spLocks/>
                </p:cNvSpPr>
                <p:nvPr/>
              </p:nvSpPr>
              <p:spPr bwMode="auto">
                <a:xfrm>
                  <a:off x="5775" y="7305"/>
                  <a:ext cx="390" cy="900"/>
                </a:xfrm>
                <a:custGeom>
                  <a:avLst/>
                  <a:gdLst>
                    <a:gd name="T0" fmla="*/ 0 w 390"/>
                    <a:gd name="T1" fmla="*/ 900 h 900"/>
                    <a:gd name="T2" fmla="*/ 150 w 390"/>
                    <a:gd name="T3" fmla="*/ 900 h 900"/>
                    <a:gd name="T4" fmla="*/ 150 w 390"/>
                    <a:gd name="T5" fmla="*/ 0 h 900"/>
                    <a:gd name="T6" fmla="*/ 390 w 390"/>
                    <a:gd name="T7" fmla="*/ 0 h 9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90" h="900">
                      <a:moveTo>
                        <a:pt x="0" y="900"/>
                      </a:moveTo>
                      <a:lnTo>
                        <a:pt x="150" y="900"/>
                      </a:lnTo>
                      <a:lnTo>
                        <a:pt x="150" y="0"/>
                      </a:lnTo>
                      <a:lnTo>
                        <a:pt x="390" y="0"/>
                      </a:lnTo>
                    </a:path>
                  </a:pathLst>
                </a:cu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90" name="Freeform 89"/>
                <p:cNvSpPr>
                  <a:spLocks/>
                </p:cNvSpPr>
                <p:nvPr/>
              </p:nvSpPr>
              <p:spPr bwMode="auto">
                <a:xfrm flipH="1">
                  <a:off x="6000" y="7305"/>
                  <a:ext cx="390" cy="900"/>
                </a:xfrm>
                <a:custGeom>
                  <a:avLst/>
                  <a:gdLst>
                    <a:gd name="T0" fmla="*/ 0 w 390"/>
                    <a:gd name="T1" fmla="*/ 900 h 900"/>
                    <a:gd name="T2" fmla="*/ 150 w 390"/>
                    <a:gd name="T3" fmla="*/ 900 h 900"/>
                    <a:gd name="T4" fmla="*/ 150 w 390"/>
                    <a:gd name="T5" fmla="*/ 0 h 900"/>
                    <a:gd name="T6" fmla="*/ 390 w 390"/>
                    <a:gd name="T7" fmla="*/ 0 h 9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90" h="900">
                      <a:moveTo>
                        <a:pt x="0" y="900"/>
                      </a:moveTo>
                      <a:lnTo>
                        <a:pt x="150" y="900"/>
                      </a:lnTo>
                      <a:lnTo>
                        <a:pt x="150" y="0"/>
                      </a:lnTo>
                      <a:lnTo>
                        <a:pt x="390" y="0"/>
                      </a:lnTo>
                    </a:path>
                  </a:pathLst>
                </a:cu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91" name="Freeform 90"/>
                <p:cNvSpPr>
                  <a:spLocks/>
                </p:cNvSpPr>
                <p:nvPr/>
              </p:nvSpPr>
              <p:spPr bwMode="auto">
                <a:xfrm>
                  <a:off x="6405" y="7305"/>
                  <a:ext cx="390" cy="900"/>
                </a:xfrm>
                <a:custGeom>
                  <a:avLst/>
                  <a:gdLst>
                    <a:gd name="T0" fmla="*/ 0 w 390"/>
                    <a:gd name="T1" fmla="*/ 900 h 900"/>
                    <a:gd name="T2" fmla="*/ 150 w 390"/>
                    <a:gd name="T3" fmla="*/ 900 h 900"/>
                    <a:gd name="T4" fmla="*/ 150 w 390"/>
                    <a:gd name="T5" fmla="*/ 0 h 900"/>
                    <a:gd name="T6" fmla="*/ 390 w 390"/>
                    <a:gd name="T7" fmla="*/ 0 h 9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90" h="900">
                      <a:moveTo>
                        <a:pt x="0" y="900"/>
                      </a:moveTo>
                      <a:lnTo>
                        <a:pt x="150" y="900"/>
                      </a:lnTo>
                      <a:lnTo>
                        <a:pt x="150" y="0"/>
                      </a:lnTo>
                      <a:lnTo>
                        <a:pt x="390" y="0"/>
                      </a:lnTo>
                    </a:path>
                  </a:pathLst>
                </a:cu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92" name="Freeform 91"/>
                <p:cNvSpPr>
                  <a:spLocks/>
                </p:cNvSpPr>
                <p:nvPr/>
              </p:nvSpPr>
              <p:spPr bwMode="auto">
                <a:xfrm flipH="1">
                  <a:off x="6630" y="7305"/>
                  <a:ext cx="390" cy="900"/>
                </a:xfrm>
                <a:custGeom>
                  <a:avLst/>
                  <a:gdLst>
                    <a:gd name="T0" fmla="*/ 0 w 390"/>
                    <a:gd name="T1" fmla="*/ 900 h 900"/>
                    <a:gd name="T2" fmla="*/ 150 w 390"/>
                    <a:gd name="T3" fmla="*/ 900 h 900"/>
                    <a:gd name="T4" fmla="*/ 150 w 390"/>
                    <a:gd name="T5" fmla="*/ 0 h 900"/>
                    <a:gd name="T6" fmla="*/ 390 w 390"/>
                    <a:gd name="T7" fmla="*/ 0 h 9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90" h="900">
                      <a:moveTo>
                        <a:pt x="0" y="900"/>
                      </a:moveTo>
                      <a:lnTo>
                        <a:pt x="150" y="900"/>
                      </a:lnTo>
                      <a:lnTo>
                        <a:pt x="150" y="0"/>
                      </a:lnTo>
                      <a:lnTo>
                        <a:pt x="390" y="0"/>
                      </a:lnTo>
                    </a:path>
                  </a:pathLst>
                </a:cu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95" name="Freeform 94"/>
                <p:cNvSpPr>
                  <a:spLocks/>
                </p:cNvSpPr>
                <p:nvPr/>
              </p:nvSpPr>
              <p:spPr bwMode="auto">
                <a:xfrm>
                  <a:off x="2055" y="7305"/>
                  <a:ext cx="2760" cy="900"/>
                </a:xfrm>
                <a:custGeom>
                  <a:avLst/>
                  <a:gdLst>
                    <a:gd name="T0" fmla="*/ 0 w 2760"/>
                    <a:gd name="T1" fmla="*/ 900 h 900"/>
                    <a:gd name="T2" fmla="*/ 2760 w 2760"/>
                    <a:gd name="T3" fmla="*/ 900 h 900"/>
                    <a:gd name="T4" fmla="*/ 2760 w 2760"/>
                    <a:gd name="T5" fmla="*/ 0 h 9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760" h="900">
                      <a:moveTo>
                        <a:pt x="0" y="900"/>
                      </a:moveTo>
                      <a:lnTo>
                        <a:pt x="2760" y="900"/>
                      </a:lnTo>
                      <a:lnTo>
                        <a:pt x="2760" y="0"/>
                      </a:lnTo>
                    </a:path>
                  </a:pathLst>
                </a:cu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96" name="Freeform 95"/>
                <p:cNvSpPr>
                  <a:spLocks/>
                </p:cNvSpPr>
                <p:nvPr/>
              </p:nvSpPr>
              <p:spPr bwMode="auto">
                <a:xfrm>
                  <a:off x="7305" y="7290"/>
                  <a:ext cx="2160" cy="915"/>
                </a:xfrm>
                <a:custGeom>
                  <a:avLst/>
                  <a:gdLst>
                    <a:gd name="T0" fmla="*/ 2160 w 2160"/>
                    <a:gd name="T1" fmla="*/ 885 h 885"/>
                    <a:gd name="T2" fmla="*/ 0 w 2160"/>
                    <a:gd name="T3" fmla="*/ 885 h 885"/>
                    <a:gd name="T4" fmla="*/ 0 w 2160"/>
                    <a:gd name="T5" fmla="*/ 0 h 88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" h="885">
                      <a:moveTo>
                        <a:pt x="2160" y="885"/>
                      </a:moveTo>
                      <a:lnTo>
                        <a:pt x="0" y="885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97" name="Freeform 96"/>
                <p:cNvSpPr>
                  <a:spLocks/>
                </p:cNvSpPr>
                <p:nvPr/>
              </p:nvSpPr>
              <p:spPr bwMode="auto">
                <a:xfrm>
                  <a:off x="6975" y="7305"/>
                  <a:ext cx="330" cy="900"/>
                </a:xfrm>
                <a:custGeom>
                  <a:avLst/>
                  <a:gdLst>
                    <a:gd name="T0" fmla="*/ 0 w 330"/>
                    <a:gd name="T1" fmla="*/ 900 h 900"/>
                    <a:gd name="T2" fmla="*/ 195 w 330"/>
                    <a:gd name="T3" fmla="*/ 900 h 900"/>
                    <a:gd name="T4" fmla="*/ 195 w 330"/>
                    <a:gd name="T5" fmla="*/ 0 h 900"/>
                    <a:gd name="T6" fmla="*/ 330 w 330"/>
                    <a:gd name="T7" fmla="*/ 0 h 9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0" h="900">
                      <a:moveTo>
                        <a:pt x="0" y="900"/>
                      </a:moveTo>
                      <a:lnTo>
                        <a:pt x="195" y="900"/>
                      </a:lnTo>
                      <a:lnTo>
                        <a:pt x="195" y="0"/>
                      </a:lnTo>
                      <a:lnTo>
                        <a:pt x="330" y="0"/>
                      </a:lnTo>
                    </a:path>
                  </a:pathLst>
                </a:cu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85" name="Freeform 84"/>
              <p:cNvSpPr>
                <a:spLocks/>
              </p:cNvSpPr>
              <p:nvPr/>
            </p:nvSpPr>
            <p:spPr bwMode="auto">
              <a:xfrm>
                <a:off x="2070" y="4995"/>
                <a:ext cx="7395" cy="900"/>
              </a:xfrm>
              <a:custGeom>
                <a:avLst/>
                <a:gdLst>
                  <a:gd name="T0" fmla="*/ 0 w 7395"/>
                  <a:gd name="T1" fmla="*/ 900 h 900"/>
                  <a:gd name="T2" fmla="*/ 2745 w 7395"/>
                  <a:gd name="T3" fmla="*/ 900 h 900"/>
                  <a:gd name="T4" fmla="*/ 2745 w 7395"/>
                  <a:gd name="T5" fmla="*/ 0 h 900"/>
                  <a:gd name="T6" fmla="*/ 5235 w 7395"/>
                  <a:gd name="T7" fmla="*/ 0 h 900"/>
                  <a:gd name="T8" fmla="*/ 5235 w 7395"/>
                  <a:gd name="T9" fmla="*/ 900 h 900"/>
                  <a:gd name="T10" fmla="*/ 7395 w 7395"/>
                  <a:gd name="T11" fmla="*/ 900 h 9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395" h="900">
                    <a:moveTo>
                      <a:pt x="0" y="900"/>
                    </a:moveTo>
                    <a:lnTo>
                      <a:pt x="2745" y="900"/>
                    </a:lnTo>
                    <a:lnTo>
                      <a:pt x="2745" y="0"/>
                    </a:lnTo>
                    <a:lnTo>
                      <a:pt x="5235" y="0"/>
                    </a:lnTo>
                    <a:lnTo>
                      <a:pt x="5235" y="900"/>
                    </a:lnTo>
                    <a:lnTo>
                      <a:pt x="7395" y="90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</p:grpSp>
        <p:sp>
          <p:nvSpPr>
            <p:cNvPr id="43" name="Text Box 1914"/>
            <p:cNvSpPr txBox="1">
              <a:spLocks noChangeArrowheads="1"/>
            </p:cNvSpPr>
            <p:nvPr/>
          </p:nvSpPr>
          <p:spPr bwMode="auto">
            <a:xfrm>
              <a:off x="1901" y="5014"/>
              <a:ext cx="1104" cy="6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0" rIns="91440" bIns="0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>
                  <a:effectLst/>
                  <a:latin typeface="Times New Roman"/>
                  <a:ea typeface="Times New Roman"/>
                </a:rPr>
                <a:t>shutter</a:t>
              </a:r>
            </a:p>
          </p:txBody>
        </p:sp>
        <p:sp>
          <p:nvSpPr>
            <p:cNvPr id="69" name="Text Box 1915"/>
            <p:cNvSpPr txBox="1">
              <a:spLocks noChangeArrowheads="1"/>
            </p:cNvSpPr>
            <p:nvPr/>
          </p:nvSpPr>
          <p:spPr bwMode="auto">
            <a:xfrm>
              <a:off x="2237" y="6010"/>
              <a:ext cx="1037" cy="5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0" rIns="91440" bIns="0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>
                  <a:effectLst/>
                  <a:latin typeface="Times New Roman"/>
                  <a:ea typeface="Times New Roman"/>
                </a:rPr>
                <a:t>Clock</a:t>
              </a:r>
            </a:p>
          </p:txBody>
        </p:sp>
        <p:sp>
          <p:nvSpPr>
            <p:cNvPr id="79" name="Text Box 1916"/>
            <p:cNvSpPr txBox="1">
              <a:spLocks noChangeArrowheads="1"/>
            </p:cNvSpPr>
            <p:nvPr/>
          </p:nvSpPr>
          <p:spPr bwMode="auto">
            <a:xfrm>
              <a:off x="2560" y="7006"/>
              <a:ext cx="539" cy="6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0" rIns="91440" bIns="0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>
                  <a:effectLst/>
                  <a:latin typeface="Times New Roman"/>
                  <a:ea typeface="Times New Roman"/>
                </a:rPr>
                <a:t>L</a:t>
              </a:r>
            </a:p>
          </p:txBody>
        </p:sp>
        <p:sp>
          <p:nvSpPr>
            <p:cNvPr id="80" name="Text Box 1917"/>
            <p:cNvSpPr txBox="1">
              <a:spLocks noChangeArrowheads="1"/>
            </p:cNvSpPr>
            <p:nvPr/>
          </p:nvSpPr>
          <p:spPr bwMode="auto">
            <a:xfrm>
              <a:off x="1820" y="3923"/>
              <a:ext cx="1642" cy="6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0" rIns="91440" bIns="0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>
                  <a:effectLst/>
                  <a:latin typeface="Times New Roman"/>
                  <a:ea typeface="Times New Roman"/>
                </a:rPr>
                <a:t>Trigger-Eye</a:t>
              </a:r>
            </a:p>
          </p:txBody>
        </p:sp>
        <p:sp>
          <p:nvSpPr>
            <p:cNvPr id="82" name="Freeform 81"/>
            <p:cNvSpPr>
              <a:spLocks/>
            </p:cNvSpPr>
            <p:nvPr/>
          </p:nvSpPr>
          <p:spPr bwMode="auto">
            <a:xfrm>
              <a:off x="3126" y="3735"/>
              <a:ext cx="6704" cy="821"/>
            </a:xfrm>
            <a:custGeom>
              <a:avLst/>
              <a:gdLst>
                <a:gd name="T0" fmla="*/ 0 w 7470"/>
                <a:gd name="T1" fmla="*/ 900 h 915"/>
                <a:gd name="T2" fmla="*/ 2760 w 7470"/>
                <a:gd name="T3" fmla="*/ 900 h 915"/>
                <a:gd name="T4" fmla="*/ 2760 w 7470"/>
                <a:gd name="T5" fmla="*/ 0 h 915"/>
                <a:gd name="T6" fmla="*/ 2910 w 7470"/>
                <a:gd name="T7" fmla="*/ 0 h 915"/>
                <a:gd name="T8" fmla="*/ 2910 w 7470"/>
                <a:gd name="T9" fmla="*/ 915 h 915"/>
                <a:gd name="T10" fmla="*/ 7470 w 7470"/>
                <a:gd name="T11" fmla="*/ 915 h 9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70" h="915">
                  <a:moveTo>
                    <a:pt x="0" y="900"/>
                  </a:moveTo>
                  <a:lnTo>
                    <a:pt x="2760" y="900"/>
                  </a:lnTo>
                  <a:lnTo>
                    <a:pt x="2760" y="0"/>
                  </a:lnTo>
                  <a:lnTo>
                    <a:pt x="2910" y="0"/>
                  </a:lnTo>
                  <a:lnTo>
                    <a:pt x="2910" y="915"/>
                  </a:lnTo>
                  <a:lnTo>
                    <a:pt x="7470" y="915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</p:grpSp>
      <p:grpSp>
        <p:nvGrpSpPr>
          <p:cNvPr id="124" name="Group 123"/>
          <p:cNvGrpSpPr>
            <a:grpSpLocks/>
          </p:cNvGrpSpPr>
          <p:nvPr/>
        </p:nvGrpSpPr>
        <p:grpSpPr bwMode="auto">
          <a:xfrm>
            <a:off x="1874161" y="4676325"/>
            <a:ext cx="6780558" cy="1835475"/>
            <a:chOff x="1412" y="11516"/>
            <a:chExt cx="8288" cy="4325"/>
          </a:xfrm>
        </p:grpSpPr>
        <p:grpSp>
          <p:nvGrpSpPr>
            <p:cNvPr id="125" name="Group 124"/>
            <p:cNvGrpSpPr>
              <a:grpSpLocks/>
            </p:cNvGrpSpPr>
            <p:nvPr/>
          </p:nvGrpSpPr>
          <p:grpSpPr bwMode="auto">
            <a:xfrm>
              <a:off x="2692" y="11516"/>
              <a:ext cx="7008" cy="844"/>
              <a:chOff x="3180" y="11985"/>
              <a:chExt cx="7470" cy="900"/>
            </a:xfrm>
          </p:grpSpPr>
          <p:sp>
            <p:nvSpPr>
              <p:cNvPr id="144" name="Freeform 143"/>
              <p:cNvSpPr>
                <a:spLocks/>
              </p:cNvSpPr>
              <p:nvPr/>
            </p:nvSpPr>
            <p:spPr bwMode="auto">
              <a:xfrm>
                <a:off x="3180" y="11985"/>
                <a:ext cx="390" cy="900"/>
              </a:xfrm>
              <a:custGeom>
                <a:avLst/>
                <a:gdLst>
                  <a:gd name="T0" fmla="*/ 0 w 390"/>
                  <a:gd name="T1" fmla="*/ 900 h 900"/>
                  <a:gd name="T2" fmla="*/ 150 w 390"/>
                  <a:gd name="T3" fmla="*/ 900 h 900"/>
                  <a:gd name="T4" fmla="*/ 150 w 390"/>
                  <a:gd name="T5" fmla="*/ 0 h 900"/>
                  <a:gd name="T6" fmla="*/ 390 w 390"/>
                  <a:gd name="T7" fmla="*/ 0 h 9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90" h="900">
                    <a:moveTo>
                      <a:pt x="0" y="900"/>
                    </a:moveTo>
                    <a:lnTo>
                      <a:pt x="150" y="900"/>
                    </a:lnTo>
                    <a:lnTo>
                      <a:pt x="150" y="0"/>
                    </a:lnTo>
                    <a:lnTo>
                      <a:pt x="390" y="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45" name="Freeform 144"/>
              <p:cNvSpPr>
                <a:spLocks/>
              </p:cNvSpPr>
              <p:nvPr/>
            </p:nvSpPr>
            <p:spPr bwMode="auto">
              <a:xfrm flipH="1">
                <a:off x="3405" y="11985"/>
                <a:ext cx="390" cy="900"/>
              </a:xfrm>
              <a:custGeom>
                <a:avLst/>
                <a:gdLst>
                  <a:gd name="T0" fmla="*/ 0 w 390"/>
                  <a:gd name="T1" fmla="*/ 900 h 900"/>
                  <a:gd name="T2" fmla="*/ 150 w 390"/>
                  <a:gd name="T3" fmla="*/ 900 h 900"/>
                  <a:gd name="T4" fmla="*/ 150 w 390"/>
                  <a:gd name="T5" fmla="*/ 0 h 900"/>
                  <a:gd name="T6" fmla="*/ 390 w 390"/>
                  <a:gd name="T7" fmla="*/ 0 h 9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90" h="900">
                    <a:moveTo>
                      <a:pt x="0" y="900"/>
                    </a:moveTo>
                    <a:lnTo>
                      <a:pt x="150" y="900"/>
                    </a:lnTo>
                    <a:lnTo>
                      <a:pt x="150" y="0"/>
                    </a:lnTo>
                    <a:lnTo>
                      <a:pt x="390" y="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46" name="Freeform 145"/>
              <p:cNvSpPr>
                <a:spLocks/>
              </p:cNvSpPr>
              <p:nvPr/>
            </p:nvSpPr>
            <p:spPr bwMode="auto">
              <a:xfrm>
                <a:off x="3810" y="11985"/>
                <a:ext cx="390" cy="900"/>
              </a:xfrm>
              <a:custGeom>
                <a:avLst/>
                <a:gdLst>
                  <a:gd name="T0" fmla="*/ 0 w 390"/>
                  <a:gd name="T1" fmla="*/ 900 h 900"/>
                  <a:gd name="T2" fmla="*/ 150 w 390"/>
                  <a:gd name="T3" fmla="*/ 900 h 900"/>
                  <a:gd name="T4" fmla="*/ 150 w 390"/>
                  <a:gd name="T5" fmla="*/ 0 h 900"/>
                  <a:gd name="T6" fmla="*/ 390 w 390"/>
                  <a:gd name="T7" fmla="*/ 0 h 9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90" h="900">
                    <a:moveTo>
                      <a:pt x="0" y="900"/>
                    </a:moveTo>
                    <a:lnTo>
                      <a:pt x="150" y="900"/>
                    </a:lnTo>
                    <a:lnTo>
                      <a:pt x="150" y="0"/>
                    </a:lnTo>
                    <a:lnTo>
                      <a:pt x="390" y="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47" name="Freeform 146"/>
              <p:cNvSpPr>
                <a:spLocks/>
              </p:cNvSpPr>
              <p:nvPr/>
            </p:nvSpPr>
            <p:spPr bwMode="auto">
              <a:xfrm flipH="1">
                <a:off x="4035" y="11985"/>
                <a:ext cx="390" cy="900"/>
              </a:xfrm>
              <a:custGeom>
                <a:avLst/>
                <a:gdLst>
                  <a:gd name="T0" fmla="*/ 0 w 390"/>
                  <a:gd name="T1" fmla="*/ 900 h 900"/>
                  <a:gd name="T2" fmla="*/ 150 w 390"/>
                  <a:gd name="T3" fmla="*/ 900 h 900"/>
                  <a:gd name="T4" fmla="*/ 150 w 390"/>
                  <a:gd name="T5" fmla="*/ 0 h 900"/>
                  <a:gd name="T6" fmla="*/ 390 w 390"/>
                  <a:gd name="T7" fmla="*/ 0 h 9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90" h="900">
                    <a:moveTo>
                      <a:pt x="0" y="900"/>
                    </a:moveTo>
                    <a:lnTo>
                      <a:pt x="150" y="900"/>
                    </a:lnTo>
                    <a:lnTo>
                      <a:pt x="150" y="0"/>
                    </a:lnTo>
                    <a:lnTo>
                      <a:pt x="390" y="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48" name="Freeform 147"/>
              <p:cNvSpPr>
                <a:spLocks/>
              </p:cNvSpPr>
              <p:nvPr/>
            </p:nvSpPr>
            <p:spPr bwMode="auto">
              <a:xfrm>
                <a:off x="4425" y="11985"/>
                <a:ext cx="390" cy="900"/>
              </a:xfrm>
              <a:custGeom>
                <a:avLst/>
                <a:gdLst>
                  <a:gd name="T0" fmla="*/ 0 w 390"/>
                  <a:gd name="T1" fmla="*/ 900 h 900"/>
                  <a:gd name="T2" fmla="*/ 150 w 390"/>
                  <a:gd name="T3" fmla="*/ 900 h 900"/>
                  <a:gd name="T4" fmla="*/ 150 w 390"/>
                  <a:gd name="T5" fmla="*/ 0 h 900"/>
                  <a:gd name="T6" fmla="*/ 390 w 390"/>
                  <a:gd name="T7" fmla="*/ 0 h 9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90" h="900">
                    <a:moveTo>
                      <a:pt x="0" y="900"/>
                    </a:moveTo>
                    <a:lnTo>
                      <a:pt x="150" y="900"/>
                    </a:lnTo>
                    <a:lnTo>
                      <a:pt x="150" y="0"/>
                    </a:lnTo>
                    <a:lnTo>
                      <a:pt x="390" y="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49" name="Freeform 148"/>
              <p:cNvSpPr>
                <a:spLocks/>
              </p:cNvSpPr>
              <p:nvPr/>
            </p:nvSpPr>
            <p:spPr bwMode="auto">
              <a:xfrm flipH="1">
                <a:off x="4650" y="11985"/>
                <a:ext cx="390" cy="900"/>
              </a:xfrm>
              <a:custGeom>
                <a:avLst/>
                <a:gdLst>
                  <a:gd name="T0" fmla="*/ 0 w 390"/>
                  <a:gd name="T1" fmla="*/ 900 h 900"/>
                  <a:gd name="T2" fmla="*/ 150 w 390"/>
                  <a:gd name="T3" fmla="*/ 900 h 900"/>
                  <a:gd name="T4" fmla="*/ 150 w 390"/>
                  <a:gd name="T5" fmla="*/ 0 h 900"/>
                  <a:gd name="T6" fmla="*/ 390 w 390"/>
                  <a:gd name="T7" fmla="*/ 0 h 9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90" h="900">
                    <a:moveTo>
                      <a:pt x="0" y="900"/>
                    </a:moveTo>
                    <a:lnTo>
                      <a:pt x="150" y="900"/>
                    </a:lnTo>
                    <a:lnTo>
                      <a:pt x="150" y="0"/>
                    </a:lnTo>
                    <a:lnTo>
                      <a:pt x="390" y="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50" name="Freeform 149"/>
              <p:cNvSpPr>
                <a:spLocks/>
              </p:cNvSpPr>
              <p:nvPr/>
            </p:nvSpPr>
            <p:spPr bwMode="auto">
              <a:xfrm>
                <a:off x="5055" y="11985"/>
                <a:ext cx="390" cy="900"/>
              </a:xfrm>
              <a:custGeom>
                <a:avLst/>
                <a:gdLst>
                  <a:gd name="T0" fmla="*/ 0 w 390"/>
                  <a:gd name="T1" fmla="*/ 900 h 900"/>
                  <a:gd name="T2" fmla="*/ 150 w 390"/>
                  <a:gd name="T3" fmla="*/ 900 h 900"/>
                  <a:gd name="T4" fmla="*/ 150 w 390"/>
                  <a:gd name="T5" fmla="*/ 0 h 900"/>
                  <a:gd name="T6" fmla="*/ 390 w 390"/>
                  <a:gd name="T7" fmla="*/ 0 h 9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90" h="900">
                    <a:moveTo>
                      <a:pt x="0" y="900"/>
                    </a:moveTo>
                    <a:lnTo>
                      <a:pt x="150" y="900"/>
                    </a:lnTo>
                    <a:lnTo>
                      <a:pt x="150" y="0"/>
                    </a:lnTo>
                    <a:lnTo>
                      <a:pt x="390" y="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51" name="Freeform 150"/>
              <p:cNvSpPr>
                <a:spLocks/>
              </p:cNvSpPr>
              <p:nvPr/>
            </p:nvSpPr>
            <p:spPr bwMode="auto">
              <a:xfrm flipH="1">
                <a:off x="5280" y="11985"/>
                <a:ext cx="390" cy="900"/>
              </a:xfrm>
              <a:custGeom>
                <a:avLst/>
                <a:gdLst>
                  <a:gd name="T0" fmla="*/ 0 w 390"/>
                  <a:gd name="T1" fmla="*/ 900 h 900"/>
                  <a:gd name="T2" fmla="*/ 150 w 390"/>
                  <a:gd name="T3" fmla="*/ 900 h 900"/>
                  <a:gd name="T4" fmla="*/ 150 w 390"/>
                  <a:gd name="T5" fmla="*/ 0 h 900"/>
                  <a:gd name="T6" fmla="*/ 390 w 390"/>
                  <a:gd name="T7" fmla="*/ 0 h 9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90" h="900">
                    <a:moveTo>
                      <a:pt x="0" y="900"/>
                    </a:moveTo>
                    <a:lnTo>
                      <a:pt x="150" y="900"/>
                    </a:lnTo>
                    <a:lnTo>
                      <a:pt x="150" y="0"/>
                    </a:lnTo>
                    <a:lnTo>
                      <a:pt x="390" y="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52" name="Freeform 151"/>
              <p:cNvSpPr>
                <a:spLocks/>
              </p:cNvSpPr>
              <p:nvPr/>
            </p:nvSpPr>
            <p:spPr bwMode="auto">
              <a:xfrm>
                <a:off x="5670" y="11985"/>
                <a:ext cx="390" cy="900"/>
              </a:xfrm>
              <a:custGeom>
                <a:avLst/>
                <a:gdLst>
                  <a:gd name="T0" fmla="*/ 0 w 390"/>
                  <a:gd name="T1" fmla="*/ 900 h 900"/>
                  <a:gd name="T2" fmla="*/ 150 w 390"/>
                  <a:gd name="T3" fmla="*/ 900 h 900"/>
                  <a:gd name="T4" fmla="*/ 150 w 390"/>
                  <a:gd name="T5" fmla="*/ 0 h 900"/>
                  <a:gd name="T6" fmla="*/ 390 w 390"/>
                  <a:gd name="T7" fmla="*/ 0 h 9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90" h="900">
                    <a:moveTo>
                      <a:pt x="0" y="900"/>
                    </a:moveTo>
                    <a:lnTo>
                      <a:pt x="150" y="900"/>
                    </a:lnTo>
                    <a:lnTo>
                      <a:pt x="150" y="0"/>
                    </a:lnTo>
                    <a:lnTo>
                      <a:pt x="390" y="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53" name="Freeform 152"/>
              <p:cNvSpPr>
                <a:spLocks/>
              </p:cNvSpPr>
              <p:nvPr/>
            </p:nvSpPr>
            <p:spPr bwMode="auto">
              <a:xfrm flipH="1">
                <a:off x="5895" y="11985"/>
                <a:ext cx="390" cy="900"/>
              </a:xfrm>
              <a:custGeom>
                <a:avLst/>
                <a:gdLst>
                  <a:gd name="T0" fmla="*/ 0 w 390"/>
                  <a:gd name="T1" fmla="*/ 900 h 900"/>
                  <a:gd name="T2" fmla="*/ 150 w 390"/>
                  <a:gd name="T3" fmla="*/ 900 h 900"/>
                  <a:gd name="T4" fmla="*/ 150 w 390"/>
                  <a:gd name="T5" fmla="*/ 0 h 900"/>
                  <a:gd name="T6" fmla="*/ 390 w 390"/>
                  <a:gd name="T7" fmla="*/ 0 h 9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90" h="900">
                    <a:moveTo>
                      <a:pt x="0" y="900"/>
                    </a:moveTo>
                    <a:lnTo>
                      <a:pt x="150" y="900"/>
                    </a:lnTo>
                    <a:lnTo>
                      <a:pt x="150" y="0"/>
                    </a:lnTo>
                    <a:lnTo>
                      <a:pt x="390" y="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54" name="Freeform 153"/>
              <p:cNvSpPr>
                <a:spLocks/>
              </p:cNvSpPr>
              <p:nvPr/>
            </p:nvSpPr>
            <p:spPr bwMode="auto">
              <a:xfrm>
                <a:off x="6300" y="11985"/>
                <a:ext cx="390" cy="900"/>
              </a:xfrm>
              <a:custGeom>
                <a:avLst/>
                <a:gdLst>
                  <a:gd name="T0" fmla="*/ 0 w 390"/>
                  <a:gd name="T1" fmla="*/ 900 h 900"/>
                  <a:gd name="T2" fmla="*/ 150 w 390"/>
                  <a:gd name="T3" fmla="*/ 900 h 900"/>
                  <a:gd name="T4" fmla="*/ 150 w 390"/>
                  <a:gd name="T5" fmla="*/ 0 h 900"/>
                  <a:gd name="T6" fmla="*/ 390 w 390"/>
                  <a:gd name="T7" fmla="*/ 0 h 9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90" h="900">
                    <a:moveTo>
                      <a:pt x="0" y="900"/>
                    </a:moveTo>
                    <a:lnTo>
                      <a:pt x="150" y="900"/>
                    </a:lnTo>
                    <a:lnTo>
                      <a:pt x="150" y="0"/>
                    </a:lnTo>
                    <a:lnTo>
                      <a:pt x="390" y="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55" name="Freeform 154"/>
              <p:cNvSpPr>
                <a:spLocks/>
              </p:cNvSpPr>
              <p:nvPr/>
            </p:nvSpPr>
            <p:spPr bwMode="auto">
              <a:xfrm flipH="1">
                <a:off x="6525" y="11985"/>
                <a:ext cx="390" cy="900"/>
              </a:xfrm>
              <a:custGeom>
                <a:avLst/>
                <a:gdLst>
                  <a:gd name="T0" fmla="*/ 0 w 390"/>
                  <a:gd name="T1" fmla="*/ 900 h 900"/>
                  <a:gd name="T2" fmla="*/ 150 w 390"/>
                  <a:gd name="T3" fmla="*/ 900 h 900"/>
                  <a:gd name="T4" fmla="*/ 150 w 390"/>
                  <a:gd name="T5" fmla="*/ 0 h 900"/>
                  <a:gd name="T6" fmla="*/ 390 w 390"/>
                  <a:gd name="T7" fmla="*/ 0 h 9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90" h="900">
                    <a:moveTo>
                      <a:pt x="0" y="900"/>
                    </a:moveTo>
                    <a:lnTo>
                      <a:pt x="150" y="900"/>
                    </a:lnTo>
                    <a:lnTo>
                      <a:pt x="150" y="0"/>
                    </a:lnTo>
                    <a:lnTo>
                      <a:pt x="390" y="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56" name="Freeform 155"/>
              <p:cNvSpPr>
                <a:spLocks/>
              </p:cNvSpPr>
              <p:nvPr/>
            </p:nvSpPr>
            <p:spPr bwMode="auto">
              <a:xfrm>
                <a:off x="6915" y="11985"/>
                <a:ext cx="390" cy="900"/>
              </a:xfrm>
              <a:custGeom>
                <a:avLst/>
                <a:gdLst>
                  <a:gd name="T0" fmla="*/ 0 w 390"/>
                  <a:gd name="T1" fmla="*/ 900 h 900"/>
                  <a:gd name="T2" fmla="*/ 150 w 390"/>
                  <a:gd name="T3" fmla="*/ 900 h 900"/>
                  <a:gd name="T4" fmla="*/ 150 w 390"/>
                  <a:gd name="T5" fmla="*/ 0 h 900"/>
                  <a:gd name="T6" fmla="*/ 390 w 390"/>
                  <a:gd name="T7" fmla="*/ 0 h 9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90" h="900">
                    <a:moveTo>
                      <a:pt x="0" y="900"/>
                    </a:moveTo>
                    <a:lnTo>
                      <a:pt x="150" y="900"/>
                    </a:lnTo>
                    <a:lnTo>
                      <a:pt x="150" y="0"/>
                    </a:lnTo>
                    <a:lnTo>
                      <a:pt x="390" y="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57" name="Freeform 156"/>
              <p:cNvSpPr>
                <a:spLocks/>
              </p:cNvSpPr>
              <p:nvPr/>
            </p:nvSpPr>
            <p:spPr bwMode="auto">
              <a:xfrm flipH="1">
                <a:off x="7140" y="11985"/>
                <a:ext cx="390" cy="900"/>
              </a:xfrm>
              <a:custGeom>
                <a:avLst/>
                <a:gdLst>
                  <a:gd name="T0" fmla="*/ 0 w 390"/>
                  <a:gd name="T1" fmla="*/ 900 h 900"/>
                  <a:gd name="T2" fmla="*/ 150 w 390"/>
                  <a:gd name="T3" fmla="*/ 900 h 900"/>
                  <a:gd name="T4" fmla="*/ 150 w 390"/>
                  <a:gd name="T5" fmla="*/ 0 h 900"/>
                  <a:gd name="T6" fmla="*/ 390 w 390"/>
                  <a:gd name="T7" fmla="*/ 0 h 9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90" h="900">
                    <a:moveTo>
                      <a:pt x="0" y="900"/>
                    </a:moveTo>
                    <a:lnTo>
                      <a:pt x="150" y="900"/>
                    </a:lnTo>
                    <a:lnTo>
                      <a:pt x="150" y="0"/>
                    </a:lnTo>
                    <a:lnTo>
                      <a:pt x="390" y="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58" name="Freeform 157"/>
              <p:cNvSpPr>
                <a:spLocks/>
              </p:cNvSpPr>
              <p:nvPr/>
            </p:nvSpPr>
            <p:spPr bwMode="auto">
              <a:xfrm>
                <a:off x="7545" y="11985"/>
                <a:ext cx="390" cy="900"/>
              </a:xfrm>
              <a:custGeom>
                <a:avLst/>
                <a:gdLst>
                  <a:gd name="T0" fmla="*/ 0 w 390"/>
                  <a:gd name="T1" fmla="*/ 900 h 900"/>
                  <a:gd name="T2" fmla="*/ 150 w 390"/>
                  <a:gd name="T3" fmla="*/ 900 h 900"/>
                  <a:gd name="T4" fmla="*/ 150 w 390"/>
                  <a:gd name="T5" fmla="*/ 0 h 900"/>
                  <a:gd name="T6" fmla="*/ 390 w 390"/>
                  <a:gd name="T7" fmla="*/ 0 h 9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90" h="900">
                    <a:moveTo>
                      <a:pt x="0" y="900"/>
                    </a:moveTo>
                    <a:lnTo>
                      <a:pt x="150" y="900"/>
                    </a:lnTo>
                    <a:lnTo>
                      <a:pt x="150" y="0"/>
                    </a:lnTo>
                    <a:lnTo>
                      <a:pt x="390" y="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59" name="Freeform 158"/>
              <p:cNvSpPr>
                <a:spLocks/>
              </p:cNvSpPr>
              <p:nvPr/>
            </p:nvSpPr>
            <p:spPr bwMode="auto">
              <a:xfrm flipH="1">
                <a:off x="7770" y="11985"/>
                <a:ext cx="390" cy="900"/>
              </a:xfrm>
              <a:custGeom>
                <a:avLst/>
                <a:gdLst>
                  <a:gd name="T0" fmla="*/ 0 w 390"/>
                  <a:gd name="T1" fmla="*/ 900 h 900"/>
                  <a:gd name="T2" fmla="*/ 150 w 390"/>
                  <a:gd name="T3" fmla="*/ 900 h 900"/>
                  <a:gd name="T4" fmla="*/ 150 w 390"/>
                  <a:gd name="T5" fmla="*/ 0 h 900"/>
                  <a:gd name="T6" fmla="*/ 390 w 390"/>
                  <a:gd name="T7" fmla="*/ 0 h 9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90" h="900">
                    <a:moveTo>
                      <a:pt x="0" y="900"/>
                    </a:moveTo>
                    <a:lnTo>
                      <a:pt x="150" y="900"/>
                    </a:lnTo>
                    <a:lnTo>
                      <a:pt x="150" y="0"/>
                    </a:lnTo>
                    <a:lnTo>
                      <a:pt x="390" y="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60" name="Freeform 159"/>
              <p:cNvSpPr>
                <a:spLocks/>
              </p:cNvSpPr>
              <p:nvPr/>
            </p:nvSpPr>
            <p:spPr bwMode="auto">
              <a:xfrm>
                <a:off x="8160" y="11985"/>
                <a:ext cx="390" cy="900"/>
              </a:xfrm>
              <a:custGeom>
                <a:avLst/>
                <a:gdLst>
                  <a:gd name="T0" fmla="*/ 0 w 390"/>
                  <a:gd name="T1" fmla="*/ 900 h 900"/>
                  <a:gd name="T2" fmla="*/ 150 w 390"/>
                  <a:gd name="T3" fmla="*/ 900 h 900"/>
                  <a:gd name="T4" fmla="*/ 150 w 390"/>
                  <a:gd name="T5" fmla="*/ 0 h 900"/>
                  <a:gd name="T6" fmla="*/ 390 w 390"/>
                  <a:gd name="T7" fmla="*/ 0 h 9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90" h="900">
                    <a:moveTo>
                      <a:pt x="0" y="900"/>
                    </a:moveTo>
                    <a:lnTo>
                      <a:pt x="150" y="900"/>
                    </a:lnTo>
                    <a:lnTo>
                      <a:pt x="150" y="0"/>
                    </a:lnTo>
                    <a:lnTo>
                      <a:pt x="390" y="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61" name="Freeform 160"/>
              <p:cNvSpPr>
                <a:spLocks/>
              </p:cNvSpPr>
              <p:nvPr/>
            </p:nvSpPr>
            <p:spPr bwMode="auto">
              <a:xfrm flipH="1">
                <a:off x="8385" y="11985"/>
                <a:ext cx="390" cy="900"/>
              </a:xfrm>
              <a:custGeom>
                <a:avLst/>
                <a:gdLst>
                  <a:gd name="T0" fmla="*/ 0 w 390"/>
                  <a:gd name="T1" fmla="*/ 900 h 900"/>
                  <a:gd name="T2" fmla="*/ 150 w 390"/>
                  <a:gd name="T3" fmla="*/ 900 h 900"/>
                  <a:gd name="T4" fmla="*/ 150 w 390"/>
                  <a:gd name="T5" fmla="*/ 0 h 900"/>
                  <a:gd name="T6" fmla="*/ 390 w 390"/>
                  <a:gd name="T7" fmla="*/ 0 h 9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90" h="900">
                    <a:moveTo>
                      <a:pt x="0" y="900"/>
                    </a:moveTo>
                    <a:lnTo>
                      <a:pt x="150" y="900"/>
                    </a:lnTo>
                    <a:lnTo>
                      <a:pt x="150" y="0"/>
                    </a:lnTo>
                    <a:lnTo>
                      <a:pt x="390" y="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62" name="Freeform 161"/>
              <p:cNvSpPr>
                <a:spLocks/>
              </p:cNvSpPr>
              <p:nvPr/>
            </p:nvSpPr>
            <p:spPr bwMode="auto">
              <a:xfrm>
                <a:off x="8790" y="11985"/>
                <a:ext cx="390" cy="900"/>
              </a:xfrm>
              <a:custGeom>
                <a:avLst/>
                <a:gdLst>
                  <a:gd name="T0" fmla="*/ 0 w 390"/>
                  <a:gd name="T1" fmla="*/ 900 h 900"/>
                  <a:gd name="T2" fmla="*/ 150 w 390"/>
                  <a:gd name="T3" fmla="*/ 900 h 900"/>
                  <a:gd name="T4" fmla="*/ 150 w 390"/>
                  <a:gd name="T5" fmla="*/ 0 h 900"/>
                  <a:gd name="T6" fmla="*/ 390 w 390"/>
                  <a:gd name="T7" fmla="*/ 0 h 9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90" h="900">
                    <a:moveTo>
                      <a:pt x="0" y="900"/>
                    </a:moveTo>
                    <a:lnTo>
                      <a:pt x="150" y="900"/>
                    </a:lnTo>
                    <a:lnTo>
                      <a:pt x="150" y="0"/>
                    </a:lnTo>
                    <a:lnTo>
                      <a:pt x="390" y="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63" name="Freeform 162"/>
              <p:cNvSpPr>
                <a:spLocks/>
              </p:cNvSpPr>
              <p:nvPr/>
            </p:nvSpPr>
            <p:spPr bwMode="auto">
              <a:xfrm flipH="1">
                <a:off x="9015" y="11985"/>
                <a:ext cx="390" cy="900"/>
              </a:xfrm>
              <a:custGeom>
                <a:avLst/>
                <a:gdLst>
                  <a:gd name="T0" fmla="*/ 0 w 390"/>
                  <a:gd name="T1" fmla="*/ 900 h 900"/>
                  <a:gd name="T2" fmla="*/ 150 w 390"/>
                  <a:gd name="T3" fmla="*/ 900 h 900"/>
                  <a:gd name="T4" fmla="*/ 150 w 390"/>
                  <a:gd name="T5" fmla="*/ 0 h 900"/>
                  <a:gd name="T6" fmla="*/ 390 w 390"/>
                  <a:gd name="T7" fmla="*/ 0 h 9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90" h="900">
                    <a:moveTo>
                      <a:pt x="0" y="900"/>
                    </a:moveTo>
                    <a:lnTo>
                      <a:pt x="150" y="900"/>
                    </a:lnTo>
                    <a:lnTo>
                      <a:pt x="150" y="0"/>
                    </a:lnTo>
                    <a:lnTo>
                      <a:pt x="390" y="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64" name="Freeform 163"/>
              <p:cNvSpPr>
                <a:spLocks/>
              </p:cNvSpPr>
              <p:nvPr/>
            </p:nvSpPr>
            <p:spPr bwMode="auto">
              <a:xfrm>
                <a:off x="9405" y="11985"/>
                <a:ext cx="390" cy="900"/>
              </a:xfrm>
              <a:custGeom>
                <a:avLst/>
                <a:gdLst>
                  <a:gd name="T0" fmla="*/ 0 w 390"/>
                  <a:gd name="T1" fmla="*/ 900 h 900"/>
                  <a:gd name="T2" fmla="*/ 150 w 390"/>
                  <a:gd name="T3" fmla="*/ 900 h 900"/>
                  <a:gd name="T4" fmla="*/ 150 w 390"/>
                  <a:gd name="T5" fmla="*/ 0 h 900"/>
                  <a:gd name="T6" fmla="*/ 390 w 390"/>
                  <a:gd name="T7" fmla="*/ 0 h 9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90" h="900">
                    <a:moveTo>
                      <a:pt x="0" y="900"/>
                    </a:moveTo>
                    <a:lnTo>
                      <a:pt x="150" y="900"/>
                    </a:lnTo>
                    <a:lnTo>
                      <a:pt x="150" y="0"/>
                    </a:lnTo>
                    <a:lnTo>
                      <a:pt x="390" y="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65" name="Freeform 164"/>
              <p:cNvSpPr>
                <a:spLocks/>
              </p:cNvSpPr>
              <p:nvPr/>
            </p:nvSpPr>
            <p:spPr bwMode="auto">
              <a:xfrm flipH="1">
                <a:off x="9630" y="11985"/>
                <a:ext cx="390" cy="900"/>
              </a:xfrm>
              <a:custGeom>
                <a:avLst/>
                <a:gdLst>
                  <a:gd name="T0" fmla="*/ 0 w 390"/>
                  <a:gd name="T1" fmla="*/ 900 h 900"/>
                  <a:gd name="T2" fmla="*/ 150 w 390"/>
                  <a:gd name="T3" fmla="*/ 900 h 900"/>
                  <a:gd name="T4" fmla="*/ 150 w 390"/>
                  <a:gd name="T5" fmla="*/ 0 h 900"/>
                  <a:gd name="T6" fmla="*/ 390 w 390"/>
                  <a:gd name="T7" fmla="*/ 0 h 9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90" h="900">
                    <a:moveTo>
                      <a:pt x="0" y="900"/>
                    </a:moveTo>
                    <a:lnTo>
                      <a:pt x="150" y="900"/>
                    </a:lnTo>
                    <a:lnTo>
                      <a:pt x="150" y="0"/>
                    </a:lnTo>
                    <a:lnTo>
                      <a:pt x="390" y="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66" name="Freeform 165"/>
              <p:cNvSpPr>
                <a:spLocks/>
              </p:cNvSpPr>
              <p:nvPr/>
            </p:nvSpPr>
            <p:spPr bwMode="auto">
              <a:xfrm>
                <a:off x="10035" y="11985"/>
                <a:ext cx="390" cy="900"/>
              </a:xfrm>
              <a:custGeom>
                <a:avLst/>
                <a:gdLst>
                  <a:gd name="T0" fmla="*/ 0 w 390"/>
                  <a:gd name="T1" fmla="*/ 900 h 900"/>
                  <a:gd name="T2" fmla="*/ 150 w 390"/>
                  <a:gd name="T3" fmla="*/ 900 h 900"/>
                  <a:gd name="T4" fmla="*/ 150 w 390"/>
                  <a:gd name="T5" fmla="*/ 0 h 900"/>
                  <a:gd name="T6" fmla="*/ 390 w 390"/>
                  <a:gd name="T7" fmla="*/ 0 h 9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90" h="900">
                    <a:moveTo>
                      <a:pt x="0" y="900"/>
                    </a:moveTo>
                    <a:lnTo>
                      <a:pt x="150" y="900"/>
                    </a:lnTo>
                    <a:lnTo>
                      <a:pt x="150" y="0"/>
                    </a:lnTo>
                    <a:lnTo>
                      <a:pt x="390" y="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67" name="Freeform 166"/>
              <p:cNvSpPr>
                <a:spLocks/>
              </p:cNvSpPr>
              <p:nvPr/>
            </p:nvSpPr>
            <p:spPr bwMode="auto">
              <a:xfrm flipH="1">
                <a:off x="10260" y="11985"/>
                <a:ext cx="390" cy="900"/>
              </a:xfrm>
              <a:custGeom>
                <a:avLst/>
                <a:gdLst>
                  <a:gd name="T0" fmla="*/ 0 w 390"/>
                  <a:gd name="T1" fmla="*/ 900 h 900"/>
                  <a:gd name="T2" fmla="*/ 150 w 390"/>
                  <a:gd name="T3" fmla="*/ 900 h 900"/>
                  <a:gd name="T4" fmla="*/ 150 w 390"/>
                  <a:gd name="T5" fmla="*/ 0 h 900"/>
                  <a:gd name="T6" fmla="*/ 390 w 390"/>
                  <a:gd name="T7" fmla="*/ 0 h 9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90" h="900">
                    <a:moveTo>
                      <a:pt x="0" y="900"/>
                    </a:moveTo>
                    <a:lnTo>
                      <a:pt x="150" y="900"/>
                    </a:lnTo>
                    <a:lnTo>
                      <a:pt x="150" y="0"/>
                    </a:lnTo>
                    <a:lnTo>
                      <a:pt x="390" y="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</p:grpSp>
        <p:sp>
          <p:nvSpPr>
            <p:cNvPr id="126" name="Freeform 125"/>
            <p:cNvSpPr>
              <a:spLocks/>
            </p:cNvSpPr>
            <p:nvPr/>
          </p:nvSpPr>
          <p:spPr bwMode="auto">
            <a:xfrm>
              <a:off x="2731" y="12542"/>
              <a:ext cx="6931" cy="844"/>
            </a:xfrm>
            <a:custGeom>
              <a:avLst/>
              <a:gdLst>
                <a:gd name="T0" fmla="*/ 0 w 7395"/>
                <a:gd name="T1" fmla="*/ 900 h 900"/>
                <a:gd name="T2" fmla="*/ 2745 w 7395"/>
                <a:gd name="T3" fmla="*/ 900 h 900"/>
                <a:gd name="T4" fmla="*/ 2745 w 7395"/>
                <a:gd name="T5" fmla="*/ 0 h 900"/>
                <a:gd name="T6" fmla="*/ 5235 w 7395"/>
                <a:gd name="T7" fmla="*/ 0 h 900"/>
                <a:gd name="T8" fmla="*/ 5235 w 7395"/>
                <a:gd name="T9" fmla="*/ 900 h 900"/>
                <a:gd name="T10" fmla="*/ 7395 w 7395"/>
                <a:gd name="T11" fmla="*/ 900 h 9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95" h="900">
                  <a:moveTo>
                    <a:pt x="0" y="900"/>
                  </a:moveTo>
                  <a:lnTo>
                    <a:pt x="2745" y="900"/>
                  </a:lnTo>
                  <a:lnTo>
                    <a:pt x="2745" y="0"/>
                  </a:lnTo>
                  <a:lnTo>
                    <a:pt x="5235" y="0"/>
                  </a:lnTo>
                  <a:lnTo>
                    <a:pt x="5235" y="900"/>
                  </a:lnTo>
                  <a:lnTo>
                    <a:pt x="7395" y="900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7" name="Freeform 126"/>
            <p:cNvSpPr>
              <a:spLocks/>
            </p:cNvSpPr>
            <p:nvPr/>
          </p:nvSpPr>
          <p:spPr bwMode="auto">
            <a:xfrm>
              <a:off x="2703" y="13648"/>
              <a:ext cx="6973" cy="843"/>
            </a:xfrm>
            <a:custGeom>
              <a:avLst/>
              <a:gdLst>
                <a:gd name="T0" fmla="*/ 0 w 7440"/>
                <a:gd name="T1" fmla="*/ 900 h 900"/>
                <a:gd name="T2" fmla="*/ 2940 w 7440"/>
                <a:gd name="T3" fmla="*/ 900 h 900"/>
                <a:gd name="T4" fmla="*/ 2940 w 7440"/>
                <a:gd name="T5" fmla="*/ 0 h 900"/>
                <a:gd name="T6" fmla="*/ 5430 w 7440"/>
                <a:gd name="T7" fmla="*/ 0 h 900"/>
                <a:gd name="T8" fmla="*/ 5430 w 7440"/>
                <a:gd name="T9" fmla="*/ 900 h 900"/>
                <a:gd name="T10" fmla="*/ 7440 w 7440"/>
                <a:gd name="T11" fmla="*/ 900 h 9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40" h="900">
                  <a:moveTo>
                    <a:pt x="0" y="900"/>
                  </a:moveTo>
                  <a:lnTo>
                    <a:pt x="2940" y="900"/>
                  </a:lnTo>
                  <a:lnTo>
                    <a:pt x="2940" y="0"/>
                  </a:lnTo>
                  <a:lnTo>
                    <a:pt x="5430" y="0"/>
                  </a:lnTo>
                  <a:lnTo>
                    <a:pt x="5430" y="900"/>
                  </a:lnTo>
                  <a:lnTo>
                    <a:pt x="7440" y="900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8" name="Freeform 127"/>
            <p:cNvSpPr>
              <a:spLocks/>
            </p:cNvSpPr>
            <p:nvPr/>
          </p:nvSpPr>
          <p:spPr bwMode="auto">
            <a:xfrm>
              <a:off x="5627" y="14989"/>
              <a:ext cx="365" cy="844"/>
            </a:xfrm>
            <a:custGeom>
              <a:avLst/>
              <a:gdLst>
                <a:gd name="T0" fmla="*/ 0 w 390"/>
                <a:gd name="T1" fmla="*/ 900 h 900"/>
                <a:gd name="T2" fmla="*/ 150 w 390"/>
                <a:gd name="T3" fmla="*/ 900 h 900"/>
                <a:gd name="T4" fmla="*/ 150 w 390"/>
                <a:gd name="T5" fmla="*/ 0 h 900"/>
                <a:gd name="T6" fmla="*/ 390 w 390"/>
                <a:gd name="T7" fmla="*/ 0 h 9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0" h="900">
                  <a:moveTo>
                    <a:pt x="0" y="900"/>
                  </a:moveTo>
                  <a:lnTo>
                    <a:pt x="150" y="900"/>
                  </a:lnTo>
                  <a:lnTo>
                    <a:pt x="150" y="0"/>
                  </a:lnTo>
                  <a:lnTo>
                    <a:pt x="390" y="0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9" name="Freeform 128"/>
            <p:cNvSpPr>
              <a:spLocks/>
            </p:cNvSpPr>
            <p:nvPr/>
          </p:nvSpPr>
          <p:spPr bwMode="auto">
            <a:xfrm flipH="1">
              <a:off x="5838" y="14989"/>
              <a:ext cx="365" cy="844"/>
            </a:xfrm>
            <a:custGeom>
              <a:avLst/>
              <a:gdLst>
                <a:gd name="T0" fmla="*/ 0 w 390"/>
                <a:gd name="T1" fmla="*/ 900 h 900"/>
                <a:gd name="T2" fmla="*/ 150 w 390"/>
                <a:gd name="T3" fmla="*/ 900 h 900"/>
                <a:gd name="T4" fmla="*/ 150 w 390"/>
                <a:gd name="T5" fmla="*/ 0 h 900"/>
                <a:gd name="T6" fmla="*/ 390 w 390"/>
                <a:gd name="T7" fmla="*/ 0 h 9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0" h="900">
                  <a:moveTo>
                    <a:pt x="0" y="900"/>
                  </a:moveTo>
                  <a:lnTo>
                    <a:pt x="150" y="900"/>
                  </a:lnTo>
                  <a:lnTo>
                    <a:pt x="150" y="0"/>
                  </a:lnTo>
                  <a:lnTo>
                    <a:pt x="390" y="0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0" name="Freeform 129"/>
            <p:cNvSpPr>
              <a:spLocks/>
            </p:cNvSpPr>
            <p:nvPr/>
          </p:nvSpPr>
          <p:spPr bwMode="auto">
            <a:xfrm>
              <a:off x="6203" y="14989"/>
              <a:ext cx="366" cy="844"/>
            </a:xfrm>
            <a:custGeom>
              <a:avLst/>
              <a:gdLst>
                <a:gd name="T0" fmla="*/ 0 w 390"/>
                <a:gd name="T1" fmla="*/ 900 h 900"/>
                <a:gd name="T2" fmla="*/ 150 w 390"/>
                <a:gd name="T3" fmla="*/ 900 h 900"/>
                <a:gd name="T4" fmla="*/ 150 w 390"/>
                <a:gd name="T5" fmla="*/ 0 h 900"/>
                <a:gd name="T6" fmla="*/ 390 w 390"/>
                <a:gd name="T7" fmla="*/ 0 h 9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0" h="900">
                  <a:moveTo>
                    <a:pt x="0" y="900"/>
                  </a:moveTo>
                  <a:lnTo>
                    <a:pt x="150" y="900"/>
                  </a:lnTo>
                  <a:lnTo>
                    <a:pt x="150" y="0"/>
                  </a:lnTo>
                  <a:lnTo>
                    <a:pt x="390" y="0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1" name="Freeform 130"/>
            <p:cNvSpPr>
              <a:spLocks/>
            </p:cNvSpPr>
            <p:nvPr/>
          </p:nvSpPr>
          <p:spPr bwMode="auto">
            <a:xfrm flipH="1">
              <a:off x="6414" y="14989"/>
              <a:ext cx="366" cy="844"/>
            </a:xfrm>
            <a:custGeom>
              <a:avLst/>
              <a:gdLst>
                <a:gd name="T0" fmla="*/ 0 w 390"/>
                <a:gd name="T1" fmla="*/ 900 h 900"/>
                <a:gd name="T2" fmla="*/ 150 w 390"/>
                <a:gd name="T3" fmla="*/ 900 h 900"/>
                <a:gd name="T4" fmla="*/ 150 w 390"/>
                <a:gd name="T5" fmla="*/ 0 h 900"/>
                <a:gd name="T6" fmla="*/ 390 w 390"/>
                <a:gd name="T7" fmla="*/ 0 h 9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0" h="900">
                  <a:moveTo>
                    <a:pt x="0" y="900"/>
                  </a:moveTo>
                  <a:lnTo>
                    <a:pt x="150" y="900"/>
                  </a:lnTo>
                  <a:lnTo>
                    <a:pt x="150" y="0"/>
                  </a:lnTo>
                  <a:lnTo>
                    <a:pt x="390" y="0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2" name="Freeform 131"/>
            <p:cNvSpPr>
              <a:spLocks/>
            </p:cNvSpPr>
            <p:nvPr/>
          </p:nvSpPr>
          <p:spPr bwMode="auto">
            <a:xfrm>
              <a:off x="6780" y="14989"/>
              <a:ext cx="365" cy="844"/>
            </a:xfrm>
            <a:custGeom>
              <a:avLst/>
              <a:gdLst>
                <a:gd name="T0" fmla="*/ 0 w 390"/>
                <a:gd name="T1" fmla="*/ 900 h 900"/>
                <a:gd name="T2" fmla="*/ 150 w 390"/>
                <a:gd name="T3" fmla="*/ 900 h 900"/>
                <a:gd name="T4" fmla="*/ 150 w 390"/>
                <a:gd name="T5" fmla="*/ 0 h 900"/>
                <a:gd name="T6" fmla="*/ 390 w 390"/>
                <a:gd name="T7" fmla="*/ 0 h 9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0" h="900">
                  <a:moveTo>
                    <a:pt x="0" y="900"/>
                  </a:moveTo>
                  <a:lnTo>
                    <a:pt x="150" y="900"/>
                  </a:lnTo>
                  <a:lnTo>
                    <a:pt x="150" y="0"/>
                  </a:lnTo>
                  <a:lnTo>
                    <a:pt x="390" y="0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3" name="Freeform 132"/>
            <p:cNvSpPr>
              <a:spLocks/>
            </p:cNvSpPr>
            <p:nvPr/>
          </p:nvSpPr>
          <p:spPr bwMode="auto">
            <a:xfrm flipH="1">
              <a:off x="7005" y="14989"/>
              <a:ext cx="365" cy="844"/>
            </a:xfrm>
            <a:custGeom>
              <a:avLst/>
              <a:gdLst>
                <a:gd name="T0" fmla="*/ 0 w 390"/>
                <a:gd name="T1" fmla="*/ 900 h 900"/>
                <a:gd name="T2" fmla="*/ 150 w 390"/>
                <a:gd name="T3" fmla="*/ 900 h 900"/>
                <a:gd name="T4" fmla="*/ 150 w 390"/>
                <a:gd name="T5" fmla="*/ 0 h 900"/>
                <a:gd name="T6" fmla="*/ 390 w 390"/>
                <a:gd name="T7" fmla="*/ 0 h 9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0" h="900">
                  <a:moveTo>
                    <a:pt x="0" y="900"/>
                  </a:moveTo>
                  <a:lnTo>
                    <a:pt x="150" y="900"/>
                  </a:lnTo>
                  <a:lnTo>
                    <a:pt x="150" y="0"/>
                  </a:lnTo>
                  <a:lnTo>
                    <a:pt x="390" y="0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4" name="Freeform 133"/>
            <p:cNvSpPr>
              <a:spLocks/>
            </p:cNvSpPr>
            <p:nvPr/>
          </p:nvSpPr>
          <p:spPr bwMode="auto">
            <a:xfrm>
              <a:off x="7356" y="14989"/>
              <a:ext cx="366" cy="844"/>
            </a:xfrm>
            <a:custGeom>
              <a:avLst/>
              <a:gdLst>
                <a:gd name="T0" fmla="*/ 0 w 390"/>
                <a:gd name="T1" fmla="*/ 900 h 900"/>
                <a:gd name="T2" fmla="*/ 150 w 390"/>
                <a:gd name="T3" fmla="*/ 900 h 900"/>
                <a:gd name="T4" fmla="*/ 150 w 390"/>
                <a:gd name="T5" fmla="*/ 0 h 900"/>
                <a:gd name="T6" fmla="*/ 390 w 390"/>
                <a:gd name="T7" fmla="*/ 0 h 9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0" h="900">
                  <a:moveTo>
                    <a:pt x="0" y="900"/>
                  </a:moveTo>
                  <a:lnTo>
                    <a:pt x="150" y="900"/>
                  </a:lnTo>
                  <a:lnTo>
                    <a:pt x="150" y="0"/>
                  </a:lnTo>
                  <a:lnTo>
                    <a:pt x="390" y="0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5" name="Freeform 134"/>
            <p:cNvSpPr>
              <a:spLocks/>
            </p:cNvSpPr>
            <p:nvPr/>
          </p:nvSpPr>
          <p:spPr bwMode="auto">
            <a:xfrm flipH="1">
              <a:off x="7581" y="14989"/>
              <a:ext cx="366" cy="844"/>
            </a:xfrm>
            <a:custGeom>
              <a:avLst/>
              <a:gdLst>
                <a:gd name="T0" fmla="*/ 0 w 390"/>
                <a:gd name="T1" fmla="*/ 900 h 900"/>
                <a:gd name="T2" fmla="*/ 150 w 390"/>
                <a:gd name="T3" fmla="*/ 900 h 900"/>
                <a:gd name="T4" fmla="*/ 150 w 390"/>
                <a:gd name="T5" fmla="*/ 0 h 900"/>
                <a:gd name="T6" fmla="*/ 390 w 390"/>
                <a:gd name="T7" fmla="*/ 0 h 9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0" h="900">
                  <a:moveTo>
                    <a:pt x="0" y="900"/>
                  </a:moveTo>
                  <a:lnTo>
                    <a:pt x="150" y="900"/>
                  </a:lnTo>
                  <a:lnTo>
                    <a:pt x="150" y="0"/>
                  </a:lnTo>
                  <a:lnTo>
                    <a:pt x="390" y="0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cxnSp>
          <p:nvCxnSpPr>
            <p:cNvPr id="136" name="Line 1969"/>
            <p:cNvCxnSpPr/>
            <p:nvPr/>
          </p:nvCxnSpPr>
          <p:spPr bwMode="auto">
            <a:xfrm>
              <a:off x="2703" y="15841"/>
              <a:ext cx="2994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7" name="Line 1970"/>
            <p:cNvCxnSpPr/>
            <p:nvPr/>
          </p:nvCxnSpPr>
          <p:spPr bwMode="auto">
            <a:xfrm>
              <a:off x="7890" y="15841"/>
              <a:ext cx="1786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8" name="Line 1971"/>
            <p:cNvCxnSpPr/>
            <p:nvPr/>
          </p:nvCxnSpPr>
          <p:spPr bwMode="auto">
            <a:xfrm>
              <a:off x="5458" y="12419"/>
              <a:ext cx="0" cy="115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9" name="Line 1972"/>
            <p:cNvCxnSpPr/>
            <p:nvPr/>
          </p:nvCxnSpPr>
          <p:spPr bwMode="auto">
            <a:xfrm>
              <a:off x="7792" y="12447"/>
              <a:ext cx="0" cy="115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40" name="Text Box 1973"/>
            <p:cNvSpPr txBox="1">
              <a:spLocks noChangeArrowheads="1"/>
            </p:cNvSpPr>
            <p:nvPr/>
          </p:nvSpPr>
          <p:spPr bwMode="auto">
            <a:xfrm>
              <a:off x="1412" y="12735"/>
              <a:ext cx="1009" cy="6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0" rIns="91440" bIns="0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>
                  <a:effectLst/>
                  <a:latin typeface="Times New Roman"/>
                  <a:ea typeface="Times New Roman"/>
                </a:rPr>
                <a:t>shutter</a:t>
              </a:r>
            </a:p>
          </p:txBody>
        </p:sp>
        <p:sp>
          <p:nvSpPr>
            <p:cNvPr id="141" name="Text Box 1974"/>
            <p:cNvSpPr txBox="1">
              <a:spLocks noChangeArrowheads="1"/>
            </p:cNvSpPr>
            <p:nvPr/>
          </p:nvSpPr>
          <p:spPr bwMode="auto">
            <a:xfrm>
              <a:off x="1620" y="11680"/>
              <a:ext cx="1083" cy="5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0" rIns="91440" bIns="0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>
                  <a:effectLst/>
                  <a:latin typeface="Times New Roman"/>
                  <a:ea typeface="Times New Roman"/>
                </a:rPr>
                <a:t>Clock</a:t>
              </a:r>
            </a:p>
          </p:txBody>
        </p:sp>
        <p:sp>
          <p:nvSpPr>
            <p:cNvPr id="142" name="Text Box 1975"/>
            <p:cNvSpPr txBox="1">
              <a:spLocks noChangeArrowheads="1"/>
            </p:cNvSpPr>
            <p:nvPr/>
          </p:nvSpPr>
          <p:spPr bwMode="auto">
            <a:xfrm>
              <a:off x="1901" y="15055"/>
              <a:ext cx="563" cy="6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0" rIns="91440" bIns="0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>
                  <a:effectLst/>
                  <a:latin typeface="Times New Roman"/>
                  <a:ea typeface="Times New Roman"/>
                </a:rPr>
                <a:t>L</a:t>
              </a:r>
            </a:p>
          </p:txBody>
        </p:sp>
        <p:sp>
          <p:nvSpPr>
            <p:cNvPr id="143" name="Text Box 1976"/>
            <p:cNvSpPr txBox="1">
              <a:spLocks noChangeArrowheads="1"/>
            </p:cNvSpPr>
            <p:nvPr/>
          </p:nvSpPr>
          <p:spPr bwMode="auto">
            <a:xfrm>
              <a:off x="1845" y="13803"/>
              <a:ext cx="562" cy="6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0" rIns="91440" bIns="0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>
                  <a:effectLst/>
                  <a:latin typeface="Times New Roman"/>
                  <a:ea typeface="Times New Roman"/>
                </a:rPr>
                <a:t>Q</a:t>
              </a:r>
            </a:p>
          </p:txBody>
        </p:sp>
      </p:grpSp>
      <p:grpSp>
        <p:nvGrpSpPr>
          <p:cNvPr id="168" name="Group 167"/>
          <p:cNvGrpSpPr>
            <a:grpSpLocks/>
          </p:cNvGrpSpPr>
          <p:nvPr/>
        </p:nvGrpSpPr>
        <p:grpSpPr bwMode="auto">
          <a:xfrm>
            <a:off x="275446" y="3160712"/>
            <a:ext cx="4217035" cy="1319530"/>
            <a:chOff x="2599" y="11766"/>
            <a:chExt cx="6641" cy="2078"/>
          </a:xfrm>
        </p:grpSpPr>
        <p:sp>
          <p:nvSpPr>
            <p:cNvPr id="169" name="Text Box 1920"/>
            <p:cNvSpPr txBox="1">
              <a:spLocks noChangeArrowheads="1"/>
            </p:cNvSpPr>
            <p:nvPr/>
          </p:nvSpPr>
          <p:spPr bwMode="auto">
            <a:xfrm>
              <a:off x="4915" y="11813"/>
              <a:ext cx="1178" cy="164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45720" tIns="45720" rIns="9144" bIns="45720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effectLst/>
                  <a:latin typeface="Times New Roman"/>
                  <a:ea typeface="Times New Roman"/>
                </a:rPr>
                <a:t>D    </a:t>
              </a:r>
              <a:r>
                <a:rPr lang="en-US" sz="1400" dirty="0" smtClean="0">
                  <a:effectLst/>
                  <a:latin typeface="Times New Roman"/>
                  <a:ea typeface="Times New Roman"/>
                </a:rPr>
                <a:t>    Q</a:t>
              </a:r>
              <a:endParaRPr lang="en-US" sz="1400" dirty="0">
                <a:effectLst/>
                <a:latin typeface="Times New Roman"/>
                <a:ea typeface="Times New Roman"/>
              </a:endParaRPr>
            </a:p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effectLst/>
                  <a:latin typeface="Times New Roman"/>
                  <a:ea typeface="Times New Roman"/>
                </a:rPr>
                <a:t> </a:t>
              </a:r>
            </a:p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effectLst/>
                  <a:latin typeface="Times New Roman"/>
                  <a:ea typeface="Times New Roman"/>
                </a:rPr>
                <a:t>   CLK </a:t>
              </a:r>
            </a:p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effectLst/>
                  <a:latin typeface="Times New Roman"/>
                  <a:ea typeface="Times New Roman"/>
                </a:rPr>
                <a:t>      </a:t>
              </a:r>
              <a:r>
                <a:rPr lang="en-US" sz="1400" dirty="0" smtClean="0">
                  <a:effectLst/>
                  <a:latin typeface="Times New Roman"/>
                  <a:ea typeface="Times New Roman"/>
                </a:rPr>
                <a:t>      </a:t>
              </a:r>
              <a:r>
                <a:rPr lang="en-US" sz="1400" dirty="0">
                  <a:effectLst/>
                  <a:latin typeface="Times New Roman"/>
                  <a:ea typeface="Times New Roman"/>
                </a:rPr>
                <a:t>Q</a:t>
              </a:r>
            </a:p>
          </p:txBody>
        </p:sp>
        <p:cxnSp>
          <p:nvCxnSpPr>
            <p:cNvPr id="170" name="Line 1921"/>
            <p:cNvCxnSpPr/>
            <p:nvPr/>
          </p:nvCxnSpPr>
          <p:spPr bwMode="auto">
            <a:xfrm>
              <a:off x="5903" y="12969"/>
              <a:ext cx="127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71" name="Freeform 170"/>
            <p:cNvSpPr>
              <a:spLocks/>
            </p:cNvSpPr>
            <p:nvPr/>
          </p:nvSpPr>
          <p:spPr bwMode="auto">
            <a:xfrm flipH="1" flipV="1">
              <a:off x="4935" y="12536"/>
              <a:ext cx="143" cy="286"/>
            </a:xfrm>
            <a:custGeom>
              <a:avLst/>
              <a:gdLst>
                <a:gd name="T0" fmla="*/ 660 w 660"/>
                <a:gd name="T1" fmla="*/ 0 h 1320"/>
                <a:gd name="T2" fmla="*/ 0 w 660"/>
                <a:gd name="T3" fmla="*/ 660 h 1320"/>
                <a:gd name="T4" fmla="*/ 660 w 660"/>
                <a:gd name="T5" fmla="*/ 1320 h 13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60" h="1320">
                  <a:moveTo>
                    <a:pt x="660" y="0"/>
                  </a:moveTo>
                  <a:lnTo>
                    <a:pt x="0" y="660"/>
                  </a:lnTo>
                  <a:lnTo>
                    <a:pt x="660" y="132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400"/>
            </a:p>
          </p:txBody>
        </p:sp>
        <p:cxnSp>
          <p:nvCxnSpPr>
            <p:cNvPr id="172" name="Line 1923"/>
            <p:cNvCxnSpPr/>
            <p:nvPr/>
          </p:nvCxnSpPr>
          <p:spPr bwMode="auto">
            <a:xfrm flipH="1">
              <a:off x="4425" y="12138"/>
              <a:ext cx="49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73" name="Line 1924"/>
            <p:cNvCxnSpPr/>
            <p:nvPr/>
          </p:nvCxnSpPr>
          <p:spPr bwMode="auto">
            <a:xfrm flipH="1">
              <a:off x="6090" y="12183"/>
              <a:ext cx="49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74" name="AutoShape 1925"/>
            <p:cNvSpPr>
              <a:spLocks noChangeArrowheads="1"/>
            </p:cNvSpPr>
            <p:nvPr/>
          </p:nvSpPr>
          <p:spPr bwMode="auto">
            <a:xfrm>
              <a:off x="6600" y="12075"/>
              <a:ext cx="720" cy="720"/>
            </a:xfrm>
            <a:prstGeom prst="flowChartDelay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400"/>
            </a:p>
          </p:txBody>
        </p:sp>
        <p:cxnSp>
          <p:nvCxnSpPr>
            <p:cNvPr id="175" name="Line 1926"/>
            <p:cNvCxnSpPr/>
            <p:nvPr/>
          </p:nvCxnSpPr>
          <p:spPr bwMode="auto">
            <a:xfrm flipH="1">
              <a:off x="7320" y="12453"/>
              <a:ext cx="49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76" name="Text Box 1927"/>
            <p:cNvSpPr txBox="1">
              <a:spLocks noChangeArrowheads="1"/>
            </p:cNvSpPr>
            <p:nvPr/>
          </p:nvSpPr>
          <p:spPr bwMode="auto">
            <a:xfrm>
              <a:off x="7800" y="12240"/>
              <a:ext cx="1440" cy="4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400">
                  <a:effectLst/>
                  <a:latin typeface="Times New Roman"/>
                  <a:ea typeface="Times New Roman"/>
                </a:rPr>
                <a:t>To laser</a:t>
              </a:r>
            </a:p>
          </p:txBody>
        </p:sp>
        <p:sp>
          <p:nvSpPr>
            <p:cNvPr id="177" name="Text Box 1928"/>
            <p:cNvSpPr txBox="1">
              <a:spLocks noChangeArrowheads="1"/>
            </p:cNvSpPr>
            <p:nvPr/>
          </p:nvSpPr>
          <p:spPr bwMode="auto">
            <a:xfrm>
              <a:off x="2599" y="13144"/>
              <a:ext cx="1631" cy="7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r"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 smtClean="0">
                  <a:effectLst/>
                  <a:latin typeface="Times New Roman"/>
                  <a:ea typeface="Times New Roman"/>
                </a:rPr>
                <a:t>14.4kHz </a:t>
              </a:r>
              <a:r>
                <a:rPr lang="en-US" sz="1400" dirty="0">
                  <a:effectLst/>
                  <a:latin typeface="Times New Roman"/>
                  <a:ea typeface="Times New Roman"/>
                </a:rPr>
                <a:t>clock</a:t>
              </a:r>
            </a:p>
          </p:txBody>
        </p:sp>
        <p:sp>
          <p:nvSpPr>
            <p:cNvPr id="178" name="Text Box 1929"/>
            <p:cNvSpPr txBox="1">
              <a:spLocks noChangeArrowheads="1"/>
            </p:cNvSpPr>
            <p:nvPr/>
          </p:nvSpPr>
          <p:spPr bwMode="auto">
            <a:xfrm>
              <a:off x="2706" y="11766"/>
              <a:ext cx="1869" cy="7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r"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effectLst/>
                  <a:latin typeface="Times New Roman"/>
                  <a:ea typeface="Times New Roman"/>
                </a:rPr>
                <a:t>Pulse A</a:t>
              </a:r>
            </a:p>
            <a:p>
              <a:pPr marL="0" marR="0" algn="r"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effectLst/>
                  <a:latin typeface="Times New Roman"/>
                  <a:ea typeface="Times New Roman"/>
                </a:rPr>
                <a:t>(</a:t>
              </a:r>
              <a:r>
                <a:rPr lang="en-US" sz="1400" dirty="0" err="1">
                  <a:effectLst/>
                  <a:latin typeface="Times New Roman"/>
                  <a:ea typeface="Times New Roman"/>
                </a:rPr>
                <a:t>debounced</a:t>
              </a:r>
              <a:r>
                <a:rPr lang="en-US" sz="1400" dirty="0">
                  <a:effectLst/>
                  <a:latin typeface="Times New Roman"/>
                  <a:ea typeface="Times New Roman"/>
                </a:rPr>
                <a:t>)</a:t>
              </a:r>
            </a:p>
          </p:txBody>
        </p:sp>
        <p:sp>
          <p:nvSpPr>
            <p:cNvPr id="179" name="Oval 178"/>
            <p:cNvSpPr>
              <a:spLocks noChangeArrowheads="1"/>
            </p:cNvSpPr>
            <p:nvPr/>
          </p:nvSpPr>
          <p:spPr bwMode="auto">
            <a:xfrm>
              <a:off x="4755" y="12630"/>
              <a:ext cx="143" cy="143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400"/>
            </a:p>
          </p:txBody>
        </p:sp>
        <p:sp>
          <p:nvSpPr>
            <p:cNvPr id="180" name="Freeform 179"/>
            <p:cNvSpPr>
              <a:spLocks/>
            </p:cNvSpPr>
            <p:nvPr/>
          </p:nvSpPr>
          <p:spPr bwMode="auto">
            <a:xfrm>
              <a:off x="4125" y="12675"/>
              <a:ext cx="2475" cy="1005"/>
            </a:xfrm>
            <a:custGeom>
              <a:avLst/>
              <a:gdLst>
                <a:gd name="T0" fmla="*/ 2475 w 2475"/>
                <a:gd name="T1" fmla="*/ 0 h 1005"/>
                <a:gd name="T2" fmla="*/ 2235 w 2475"/>
                <a:gd name="T3" fmla="*/ 0 h 1005"/>
                <a:gd name="T4" fmla="*/ 2235 w 2475"/>
                <a:gd name="T5" fmla="*/ 1005 h 1005"/>
                <a:gd name="T6" fmla="*/ 0 w 2475"/>
                <a:gd name="T7" fmla="*/ 1005 h 10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75" h="1005">
                  <a:moveTo>
                    <a:pt x="2475" y="0"/>
                  </a:moveTo>
                  <a:lnTo>
                    <a:pt x="2235" y="0"/>
                  </a:lnTo>
                  <a:lnTo>
                    <a:pt x="2235" y="1005"/>
                  </a:lnTo>
                  <a:lnTo>
                    <a:pt x="0" y="1005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400"/>
            </a:p>
          </p:txBody>
        </p:sp>
        <p:sp>
          <p:nvSpPr>
            <p:cNvPr id="181" name="Freeform 180"/>
            <p:cNvSpPr>
              <a:spLocks/>
            </p:cNvSpPr>
            <p:nvPr/>
          </p:nvSpPr>
          <p:spPr bwMode="auto">
            <a:xfrm>
              <a:off x="4500" y="12705"/>
              <a:ext cx="255" cy="975"/>
            </a:xfrm>
            <a:custGeom>
              <a:avLst/>
              <a:gdLst>
                <a:gd name="T0" fmla="*/ 255 w 255"/>
                <a:gd name="T1" fmla="*/ 0 h 975"/>
                <a:gd name="T2" fmla="*/ 0 w 255"/>
                <a:gd name="T3" fmla="*/ 0 h 975"/>
                <a:gd name="T4" fmla="*/ 0 w 255"/>
                <a:gd name="T5" fmla="*/ 975 h 9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5" h="975">
                  <a:moveTo>
                    <a:pt x="255" y="0"/>
                  </a:moveTo>
                  <a:lnTo>
                    <a:pt x="0" y="0"/>
                  </a:lnTo>
                  <a:lnTo>
                    <a:pt x="0" y="975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400"/>
            </a:p>
          </p:txBody>
        </p:sp>
      </p:grpSp>
    </p:spTree>
    <p:extLst>
      <p:ext uri="{BB962C8B-B14F-4D97-AF65-F5344CB8AC3E}">
        <p14:creationId xmlns:p14="http://schemas.microsoft.com/office/powerpoint/2010/main" val="32757461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Box 55"/>
          <p:cNvSpPr txBox="1"/>
          <p:nvPr/>
        </p:nvSpPr>
        <p:spPr>
          <a:xfrm>
            <a:off x="1269936" y="443047"/>
            <a:ext cx="67722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Switching</a:t>
            </a:r>
          </a:p>
        </p:txBody>
      </p:sp>
      <p:grpSp>
        <p:nvGrpSpPr>
          <p:cNvPr id="106" name="Group 105"/>
          <p:cNvGrpSpPr>
            <a:grpSpLocks/>
          </p:cNvGrpSpPr>
          <p:nvPr/>
        </p:nvGrpSpPr>
        <p:grpSpPr bwMode="auto">
          <a:xfrm>
            <a:off x="678855" y="1444069"/>
            <a:ext cx="4153131" cy="2002896"/>
            <a:chOff x="5792" y="8641"/>
            <a:chExt cx="4510" cy="2175"/>
          </a:xfrm>
        </p:grpSpPr>
        <p:sp>
          <p:nvSpPr>
            <p:cNvPr id="107" name="Text Box 3664"/>
            <p:cNvSpPr txBox="1">
              <a:spLocks noChangeArrowheads="1"/>
            </p:cNvSpPr>
            <p:nvPr/>
          </p:nvSpPr>
          <p:spPr bwMode="auto">
            <a:xfrm>
              <a:off x="7092" y="8686"/>
              <a:ext cx="885" cy="1230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" tIns="9144" rIns="9144" bIns="9144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>
                  <a:effectLst/>
                  <a:latin typeface="Times New Roman"/>
                  <a:ea typeface="Times New Roman"/>
                </a:rPr>
                <a:t>J        Q</a:t>
              </a:r>
            </a:p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>
                  <a:effectLst/>
                  <a:latin typeface="Times New Roman"/>
                  <a:ea typeface="Times New Roman"/>
                </a:rPr>
                <a:t> </a:t>
              </a:r>
            </a:p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>
                  <a:effectLst/>
                  <a:latin typeface="Times New Roman"/>
                  <a:ea typeface="Times New Roman"/>
                </a:rPr>
                <a:t>   CLK</a:t>
              </a:r>
            </a:p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>
                  <a:effectLst/>
                  <a:latin typeface="Times New Roman"/>
                  <a:ea typeface="Times New Roman"/>
                </a:rPr>
                <a:t>K       </a:t>
              </a:r>
            </a:p>
          </p:txBody>
        </p:sp>
        <p:cxnSp>
          <p:nvCxnSpPr>
            <p:cNvPr id="182" name="Line 3663"/>
            <p:cNvCxnSpPr/>
            <p:nvPr/>
          </p:nvCxnSpPr>
          <p:spPr bwMode="auto">
            <a:xfrm>
              <a:off x="6297" y="9301"/>
              <a:ext cx="79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83" name="AutoShape 3662"/>
            <p:cNvSpPr>
              <a:spLocks noChangeArrowheads="1"/>
            </p:cNvSpPr>
            <p:nvPr/>
          </p:nvSpPr>
          <p:spPr bwMode="auto">
            <a:xfrm>
              <a:off x="8892" y="8731"/>
              <a:ext cx="600" cy="510"/>
            </a:xfrm>
            <a:prstGeom prst="flowChartDelay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4" name="AutoShape 3661"/>
            <p:cNvSpPr>
              <a:spLocks noChangeArrowheads="1"/>
            </p:cNvSpPr>
            <p:nvPr/>
          </p:nvSpPr>
          <p:spPr bwMode="auto">
            <a:xfrm>
              <a:off x="8922" y="9691"/>
              <a:ext cx="600" cy="510"/>
            </a:xfrm>
            <a:prstGeom prst="flowChartDelay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5" name="Text Box 3660"/>
            <p:cNvSpPr txBox="1">
              <a:spLocks noChangeArrowheads="1"/>
            </p:cNvSpPr>
            <p:nvPr/>
          </p:nvSpPr>
          <p:spPr bwMode="auto">
            <a:xfrm>
              <a:off x="6861" y="10426"/>
              <a:ext cx="576" cy="3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" tIns="9144" rIns="9144" bIns="9144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>
                  <a:effectLst/>
                  <a:latin typeface="Times New Roman"/>
                  <a:ea typeface="Times New Roman"/>
                </a:rPr>
                <a:t>Input</a:t>
              </a:r>
            </a:p>
          </p:txBody>
        </p:sp>
        <p:sp>
          <p:nvSpPr>
            <p:cNvPr id="186" name="Freeform 185"/>
            <p:cNvSpPr>
              <a:spLocks/>
            </p:cNvSpPr>
            <p:nvPr/>
          </p:nvSpPr>
          <p:spPr bwMode="auto">
            <a:xfrm>
              <a:off x="7332" y="9076"/>
              <a:ext cx="1560" cy="1680"/>
            </a:xfrm>
            <a:custGeom>
              <a:avLst/>
              <a:gdLst>
                <a:gd name="T0" fmla="*/ 0 w 1560"/>
                <a:gd name="T1" fmla="*/ 1680 h 1680"/>
                <a:gd name="T2" fmla="*/ 1140 w 1560"/>
                <a:gd name="T3" fmla="*/ 1680 h 1680"/>
                <a:gd name="T4" fmla="*/ 1140 w 1560"/>
                <a:gd name="T5" fmla="*/ 0 h 1680"/>
                <a:gd name="T6" fmla="*/ 1560 w 1560"/>
                <a:gd name="T7" fmla="*/ 0 h 16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560" h="1680">
                  <a:moveTo>
                    <a:pt x="0" y="1680"/>
                  </a:moveTo>
                  <a:lnTo>
                    <a:pt x="1140" y="1680"/>
                  </a:lnTo>
                  <a:lnTo>
                    <a:pt x="1140" y="0"/>
                  </a:lnTo>
                  <a:lnTo>
                    <a:pt x="1560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cxnSp>
          <p:nvCxnSpPr>
            <p:cNvPr id="187" name="Line 3658"/>
            <p:cNvCxnSpPr/>
            <p:nvPr/>
          </p:nvCxnSpPr>
          <p:spPr bwMode="auto">
            <a:xfrm flipH="1">
              <a:off x="8457" y="10066"/>
              <a:ext cx="45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8" name="Line 3657"/>
            <p:cNvCxnSpPr/>
            <p:nvPr/>
          </p:nvCxnSpPr>
          <p:spPr bwMode="auto">
            <a:xfrm flipH="1">
              <a:off x="7977" y="8851"/>
              <a:ext cx="91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9" name="Line 3656"/>
            <p:cNvCxnSpPr/>
            <p:nvPr/>
          </p:nvCxnSpPr>
          <p:spPr bwMode="auto">
            <a:xfrm>
              <a:off x="7977" y="9796"/>
              <a:ext cx="94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90" name="Line 3655"/>
            <p:cNvCxnSpPr/>
            <p:nvPr/>
          </p:nvCxnSpPr>
          <p:spPr bwMode="auto">
            <a:xfrm>
              <a:off x="9492" y="8986"/>
              <a:ext cx="58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91" name="Line 3654"/>
            <p:cNvCxnSpPr/>
            <p:nvPr/>
          </p:nvCxnSpPr>
          <p:spPr bwMode="auto">
            <a:xfrm>
              <a:off x="9522" y="9946"/>
              <a:ext cx="57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92" name="Text Box 3653"/>
            <p:cNvSpPr txBox="1">
              <a:spLocks noChangeArrowheads="1"/>
            </p:cNvSpPr>
            <p:nvPr/>
          </p:nvSpPr>
          <p:spPr bwMode="auto">
            <a:xfrm>
              <a:off x="6537" y="8641"/>
              <a:ext cx="510" cy="3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" tIns="9144" rIns="9144" bIns="9144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>
                  <a:effectLst/>
                  <a:latin typeface="Times New Roman"/>
                  <a:ea typeface="Times New Roman"/>
                </a:rPr>
                <a:t>+5V</a:t>
              </a:r>
            </a:p>
          </p:txBody>
        </p:sp>
        <p:sp>
          <p:nvSpPr>
            <p:cNvPr id="193" name="Text Box 3652"/>
            <p:cNvSpPr txBox="1">
              <a:spLocks noChangeArrowheads="1"/>
            </p:cNvSpPr>
            <p:nvPr/>
          </p:nvSpPr>
          <p:spPr bwMode="auto">
            <a:xfrm>
              <a:off x="6590" y="9571"/>
              <a:ext cx="510" cy="3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" tIns="9144" rIns="9144" bIns="9144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>
                  <a:effectLst/>
                  <a:latin typeface="Times New Roman"/>
                  <a:ea typeface="Times New Roman"/>
                </a:rPr>
                <a:t>+5V</a:t>
              </a:r>
            </a:p>
          </p:txBody>
        </p:sp>
        <p:sp>
          <p:nvSpPr>
            <p:cNvPr id="194" name="AutoShape 3651"/>
            <p:cNvSpPr>
              <a:spLocks noChangeArrowheads="1"/>
            </p:cNvSpPr>
            <p:nvPr/>
          </p:nvSpPr>
          <p:spPr bwMode="auto">
            <a:xfrm rot="5400000">
              <a:off x="7076" y="9197"/>
              <a:ext cx="243" cy="210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5" name="Text Box 3650"/>
            <p:cNvSpPr txBox="1">
              <a:spLocks noChangeArrowheads="1"/>
            </p:cNvSpPr>
            <p:nvPr/>
          </p:nvSpPr>
          <p:spPr bwMode="auto">
            <a:xfrm>
              <a:off x="5792" y="8926"/>
              <a:ext cx="745" cy="3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" tIns="9144" rIns="9144" bIns="9144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>
                  <a:effectLst/>
                  <a:latin typeface="Times New Roman"/>
                  <a:ea typeface="Times New Roman"/>
                </a:rPr>
                <a:t>Select</a:t>
              </a:r>
            </a:p>
          </p:txBody>
        </p:sp>
        <p:sp>
          <p:nvSpPr>
            <p:cNvPr id="196" name="Text Box 3649"/>
            <p:cNvSpPr txBox="1">
              <a:spLocks noChangeArrowheads="1"/>
            </p:cNvSpPr>
            <p:nvPr/>
          </p:nvSpPr>
          <p:spPr bwMode="auto">
            <a:xfrm>
              <a:off x="9657" y="9616"/>
              <a:ext cx="645" cy="3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" tIns="9144" rIns="9144" bIns="9144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>
                  <a:effectLst/>
                  <a:latin typeface="Times New Roman"/>
                  <a:ea typeface="Times New Roman"/>
                </a:rPr>
                <a:t>Y2</a:t>
              </a:r>
            </a:p>
          </p:txBody>
        </p:sp>
        <p:sp>
          <p:nvSpPr>
            <p:cNvPr id="197" name="Text Box 3648"/>
            <p:cNvSpPr txBox="1">
              <a:spLocks noChangeArrowheads="1"/>
            </p:cNvSpPr>
            <p:nvPr/>
          </p:nvSpPr>
          <p:spPr bwMode="auto">
            <a:xfrm>
              <a:off x="9687" y="8656"/>
              <a:ext cx="495" cy="3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" tIns="9144" rIns="9144" bIns="9144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>
                  <a:effectLst/>
                  <a:latin typeface="Times New Roman"/>
                  <a:ea typeface="Times New Roman"/>
                </a:rPr>
                <a:t>Y1</a:t>
              </a:r>
            </a:p>
          </p:txBody>
        </p:sp>
      </p:grpSp>
      <p:grpSp>
        <p:nvGrpSpPr>
          <p:cNvPr id="198" name="Group 197"/>
          <p:cNvGrpSpPr/>
          <p:nvPr/>
        </p:nvGrpSpPr>
        <p:grpSpPr>
          <a:xfrm>
            <a:off x="271000" y="3993444"/>
            <a:ext cx="8602000" cy="2136282"/>
            <a:chOff x="0" y="0"/>
            <a:chExt cx="6146800" cy="1526540"/>
          </a:xfrm>
        </p:grpSpPr>
        <p:sp>
          <p:nvSpPr>
            <p:cNvPr id="199" name="Freeform 198"/>
            <p:cNvSpPr>
              <a:spLocks/>
            </p:cNvSpPr>
            <p:nvPr/>
          </p:nvSpPr>
          <p:spPr bwMode="auto">
            <a:xfrm>
              <a:off x="358775" y="969645"/>
              <a:ext cx="2863850" cy="227330"/>
            </a:xfrm>
            <a:custGeom>
              <a:avLst/>
              <a:gdLst>
                <a:gd name="T0" fmla="*/ 0 w 4510"/>
                <a:gd name="T1" fmla="*/ 830 h 830"/>
                <a:gd name="T2" fmla="*/ 240 w 4510"/>
                <a:gd name="T3" fmla="*/ 830 h 830"/>
                <a:gd name="T4" fmla="*/ 240 w 4510"/>
                <a:gd name="T5" fmla="*/ 0 h 830"/>
                <a:gd name="T6" fmla="*/ 510 w 4510"/>
                <a:gd name="T7" fmla="*/ 0 h 830"/>
                <a:gd name="T8" fmla="*/ 510 w 4510"/>
                <a:gd name="T9" fmla="*/ 830 h 830"/>
                <a:gd name="T10" fmla="*/ 960 w 4510"/>
                <a:gd name="T11" fmla="*/ 830 h 830"/>
                <a:gd name="T12" fmla="*/ 960 w 4510"/>
                <a:gd name="T13" fmla="*/ 10 h 830"/>
                <a:gd name="T14" fmla="*/ 1460 w 4510"/>
                <a:gd name="T15" fmla="*/ 10 h 830"/>
                <a:gd name="T16" fmla="*/ 1460 w 4510"/>
                <a:gd name="T17" fmla="*/ 830 h 830"/>
                <a:gd name="T18" fmla="*/ 1680 w 4510"/>
                <a:gd name="T19" fmla="*/ 830 h 830"/>
                <a:gd name="T20" fmla="*/ 1680 w 4510"/>
                <a:gd name="T21" fmla="*/ 10 h 830"/>
                <a:gd name="T22" fmla="*/ 1780 w 4510"/>
                <a:gd name="T23" fmla="*/ 10 h 830"/>
                <a:gd name="T24" fmla="*/ 1780 w 4510"/>
                <a:gd name="T25" fmla="*/ 830 h 830"/>
                <a:gd name="T26" fmla="*/ 1890 w 4510"/>
                <a:gd name="T27" fmla="*/ 830 h 830"/>
                <a:gd name="T28" fmla="*/ 1890 w 4510"/>
                <a:gd name="T29" fmla="*/ 10 h 830"/>
                <a:gd name="T30" fmla="*/ 1990 w 4510"/>
                <a:gd name="T31" fmla="*/ 10 h 830"/>
                <a:gd name="T32" fmla="*/ 1990 w 4510"/>
                <a:gd name="T33" fmla="*/ 830 h 830"/>
                <a:gd name="T34" fmla="*/ 2250 w 4510"/>
                <a:gd name="T35" fmla="*/ 830 h 830"/>
                <a:gd name="T36" fmla="*/ 2250 w 4510"/>
                <a:gd name="T37" fmla="*/ 10 h 830"/>
                <a:gd name="T38" fmla="*/ 2550 w 4510"/>
                <a:gd name="T39" fmla="*/ 10 h 830"/>
                <a:gd name="T40" fmla="*/ 2550 w 4510"/>
                <a:gd name="T41" fmla="*/ 830 h 830"/>
                <a:gd name="T42" fmla="*/ 2950 w 4510"/>
                <a:gd name="T43" fmla="*/ 830 h 830"/>
                <a:gd name="T44" fmla="*/ 2950 w 4510"/>
                <a:gd name="T45" fmla="*/ 20 h 830"/>
                <a:gd name="T46" fmla="*/ 3610 w 4510"/>
                <a:gd name="T47" fmla="*/ 20 h 830"/>
                <a:gd name="T48" fmla="*/ 3610 w 4510"/>
                <a:gd name="T49" fmla="*/ 830 h 830"/>
                <a:gd name="T50" fmla="*/ 4160 w 4510"/>
                <a:gd name="T51" fmla="*/ 830 h 830"/>
                <a:gd name="T52" fmla="*/ 4160 w 4510"/>
                <a:gd name="T53" fmla="*/ 10 h 830"/>
                <a:gd name="T54" fmla="*/ 4330 w 4510"/>
                <a:gd name="T55" fmla="*/ 10 h 830"/>
                <a:gd name="T56" fmla="*/ 4330 w 4510"/>
                <a:gd name="T57" fmla="*/ 830 h 830"/>
                <a:gd name="T58" fmla="*/ 4510 w 4510"/>
                <a:gd name="T59" fmla="*/ 830 h 8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4510" h="830">
                  <a:moveTo>
                    <a:pt x="0" y="830"/>
                  </a:moveTo>
                  <a:lnTo>
                    <a:pt x="240" y="830"/>
                  </a:lnTo>
                  <a:lnTo>
                    <a:pt x="240" y="0"/>
                  </a:lnTo>
                  <a:lnTo>
                    <a:pt x="510" y="0"/>
                  </a:lnTo>
                  <a:lnTo>
                    <a:pt x="510" y="830"/>
                  </a:lnTo>
                  <a:lnTo>
                    <a:pt x="960" y="830"/>
                  </a:lnTo>
                  <a:lnTo>
                    <a:pt x="960" y="10"/>
                  </a:lnTo>
                  <a:lnTo>
                    <a:pt x="1460" y="10"/>
                  </a:lnTo>
                  <a:lnTo>
                    <a:pt x="1460" y="830"/>
                  </a:lnTo>
                  <a:lnTo>
                    <a:pt x="1680" y="830"/>
                  </a:lnTo>
                  <a:lnTo>
                    <a:pt x="1680" y="10"/>
                  </a:lnTo>
                  <a:lnTo>
                    <a:pt x="1780" y="10"/>
                  </a:lnTo>
                  <a:lnTo>
                    <a:pt x="1780" y="830"/>
                  </a:lnTo>
                  <a:lnTo>
                    <a:pt x="1890" y="830"/>
                  </a:lnTo>
                  <a:lnTo>
                    <a:pt x="1890" y="10"/>
                  </a:lnTo>
                  <a:lnTo>
                    <a:pt x="1990" y="10"/>
                  </a:lnTo>
                  <a:lnTo>
                    <a:pt x="1990" y="830"/>
                  </a:lnTo>
                  <a:lnTo>
                    <a:pt x="2250" y="830"/>
                  </a:lnTo>
                  <a:lnTo>
                    <a:pt x="2250" y="10"/>
                  </a:lnTo>
                  <a:lnTo>
                    <a:pt x="2550" y="10"/>
                  </a:lnTo>
                  <a:lnTo>
                    <a:pt x="2550" y="830"/>
                  </a:lnTo>
                  <a:lnTo>
                    <a:pt x="2950" y="830"/>
                  </a:lnTo>
                  <a:lnTo>
                    <a:pt x="2950" y="20"/>
                  </a:lnTo>
                  <a:lnTo>
                    <a:pt x="3610" y="20"/>
                  </a:lnTo>
                  <a:lnTo>
                    <a:pt x="3610" y="830"/>
                  </a:lnTo>
                  <a:lnTo>
                    <a:pt x="4160" y="830"/>
                  </a:lnTo>
                  <a:lnTo>
                    <a:pt x="4160" y="10"/>
                  </a:lnTo>
                  <a:lnTo>
                    <a:pt x="4330" y="10"/>
                  </a:lnTo>
                  <a:lnTo>
                    <a:pt x="4330" y="830"/>
                  </a:lnTo>
                  <a:lnTo>
                    <a:pt x="4510" y="830"/>
                  </a:ln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0" tIns="45720" rIns="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0" name="Freeform 199"/>
            <p:cNvSpPr>
              <a:spLocks/>
            </p:cNvSpPr>
            <p:nvPr/>
          </p:nvSpPr>
          <p:spPr bwMode="auto">
            <a:xfrm>
              <a:off x="3209925" y="969645"/>
              <a:ext cx="2863850" cy="227330"/>
            </a:xfrm>
            <a:custGeom>
              <a:avLst/>
              <a:gdLst>
                <a:gd name="T0" fmla="*/ 0 w 4510"/>
                <a:gd name="T1" fmla="*/ 830 h 830"/>
                <a:gd name="T2" fmla="*/ 240 w 4510"/>
                <a:gd name="T3" fmla="*/ 830 h 830"/>
                <a:gd name="T4" fmla="*/ 240 w 4510"/>
                <a:gd name="T5" fmla="*/ 0 h 830"/>
                <a:gd name="T6" fmla="*/ 510 w 4510"/>
                <a:gd name="T7" fmla="*/ 0 h 830"/>
                <a:gd name="T8" fmla="*/ 510 w 4510"/>
                <a:gd name="T9" fmla="*/ 830 h 830"/>
                <a:gd name="T10" fmla="*/ 960 w 4510"/>
                <a:gd name="T11" fmla="*/ 830 h 830"/>
                <a:gd name="T12" fmla="*/ 960 w 4510"/>
                <a:gd name="T13" fmla="*/ 10 h 830"/>
                <a:gd name="T14" fmla="*/ 1460 w 4510"/>
                <a:gd name="T15" fmla="*/ 10 h 830"/>
                <a:gd name="T16" fmla="*/ 1460 w 4510"/>
                <a:gd name="T17" fmla="*/ 830 h 830"/>
                <a:gd name="T18" fmla="*/ 1680 w 4510"/>
                <a:gd name="T19" fmla="*/ 830 h 830"/>
                <a:gd name="T20" fmla="*/ 1680 w 4510"/>
                <a:gd name="T21" fmla="*/ 10 h 830"/>
                <a:gd name="T22" fmla="*/ 1780 w 4510"/>
                <a:gd name="T23" fmla="*/ 10 h 830"/>
                <a:gd name="T24" fmla="*/ 1780 w 4510"/>
                <a:gd name="T25" fmla="*/ 830 h 830"/>
                <a:gd name="T26" fmla="*/ 1890 w 4510"/>
                <a:gd name="T27" fmla="*/ 830 h 830"/>
                <a:gd name="T28" fmla="*/ 1890 w 4510"/>
                <a:gd name="T29" fmla="*/ 10 h 830"/>
                <a:gd name="T30" fmla="*/ 1990 w 4510"/>
                <a:gd name="T31" fmla="*/ 10 h 830"/>
                <a:gd name="T32" fmla="*/ 1990 w 4510"/>
                <a:gd name="T33" fmla="*/ 830 h 830"/>
                <a:gd name="T34" fmla="*/ 2250 w 4510"/>
                <a:gd name="T35" fmla="*/ 830 h 830"/>
                <a:gd name="T36" fmla="*/ 2250 w 4510"/>
                <a:gd name="T37" fmla="*/ 10 h 830"/>
                <a:gd name="T38" fmla="*/ 2550 w 4510"/>
                <a:gd name="T39" fmla="*/ 10 h 830"/>
                <a:gd name="T40" fmla="*/ 2550 w 4510"/>
                <a:gd name="T41" fmla="*/ 830 h 830"/>
                <a:gd name="T42" fmla="*/ 2950 w 4510"/>
                <a:gd name="T43" fmla="*/ 830 h 830"/>
                <a:gd name="T44" fmla="*/ 2950 w 4510"/>
                <a:gd name="T45" fmla="*/ 20 h 830"/>
                <a:gd name="T46" fmla="*/ 3610 w 4510"/>
                <a:gd name="T47" fmla="*/ 20 h 830"/>
                <a:gd name="T48" fmla="*/ 3610 w 4510"/>
                <a:gd name="T49" fmla="*/ 830 h 830"/>
                <a:gd name="T50" fmla="*/ 4160 w 4510"/>
                <a:gd name="T51" fmla="*/ 830 h 830"/>
                <a:gd name="T52" fmla="*/ 4160 w 4510"/>
                <a:gd name="T53" fmla="*/ 10 h 830"/>
                <a:gd name="T54" fmla="*/ 4330 w 4510"/>
                <a:gd name="T55" fmla="*/ 10 h 830"/>
                <a:gd name="T56" fmla="*/ 4330 w 4510"/>
                <a:gd name="T57" fmla="*/ 830 h 830"/>
                <a:gd name="T58" fmla="*/ 4510 w 4510"/>
                <a:gd name="T59" fmla="*/ 830 h 8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4510" h="830">
                  <a:moveTo>
                    <a:pt x="0" y="830"/>
                  </a:moveTo>
                  <a:lnTo>
                    <a:pt x="240" y="830"/>
                  </a:lnTo>
                  <a:lnTo>
                    <a:pt x="240" y="0"/>
                  </a:lnTo>
                  <a:lnTo>
                    <a:pt x="510" y="0"/>
                  </a:lnTo>
                  <a:lnTo>
                    <a:pt x="510" y="830"/>
                  </a:lnTo>
                  <a:lnTo>
                    <a:pt x="960" y="830"/>
                  </a:lnTo>
                  <a:lnTo>
                    <a:pt x="960" y="10"/>
                  </a:lnTo>
                  <a:lnTo>
                    <a:pt x="1460" y="10"/>
                  </a:lnTo>
                  <a:lnTo>
                    <a:pt x="1460" y="830"/>
                  </a:lnTo>
                  <a:lnTo>
                    <a:pt x="1680" y="830"/>
                  </a:lnTo>
                  <a:lnTo>
                    <a:pt x="1680" y="10"/>
                  </a:lnTo>
                  <a:lnTo>
                    <a:pt x="1780" y="10"/>
                  </a:lnTo>
                  <a:lnTo>
                    <a:pt x="1780" y="830"/>
                  </a:lnTo>
                  <a:lnTo>
                    <a:pt x="1890" y="830"/>
                  </a:lnTo>
                  <a:lnTo>
                    <a:pt x="1890" y="10"/>
                  </a:lnTo>
                  <a:lnTo>
                    <a:pt x="1990" y="10"/>
                  </a:lnTo>
                  <a:lnTo>
                    <a:pt x="1990" y="830"/>
                  </a:lnTo>
                  <a:lnTo>
                    <a:pt x="2250" y="830"/>
                  </a:lnTo>
                  <a:lnTo>
                    <a:pt x="2250" y="10"/>
                  </a:lnTo>
                  <a:lnTo>
                    <a:pt x="2550" y="10"/>
                  </a:lnTo>
                  <a:lnTo>
                    <a:pt x="2550" y="830"/>
                  </a:lnTo>
                  <a:lnTo>
                    <a:pt x="2950" y="830"/>
                  </a:lnTo>
                  <a:lnTo>
                    <a:pt x="2950" y="20"/>
                  </a:lnTo>
                  <a:lnTo>
                    <a:pt x="3610" y="20"/>
                  </a:lnTo>
                  <a:lnTo>
                    <a:pt x="3610" y="830"/>
                  </a:lnTo>
                  <a:lnTo>
                    <a:pt x="4160" y="830"/>
                  </a:lnTo>
                  <a:lnTo>
                    <a:pt x="4160" y="10"/>
                  </a:lnTo>
                  <a:lnTo>
                    <a:pt x="4330" y="10"/>
                  </a:lnTo>
                  <a:lnTo>
                    <a:pt x="4330" y="830"/>
                  </a:lnTo>
                  <a:lnTo>
                    <a:pt x="4510" y="830"/>
                  </a:ln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0" tIns="45720" rIns="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1" name="Freeform 200"/>
            <p:cNvSpPr/>
            <p:nvPr/>
          </p:nvSpPr>
          <p:spPr>
            <a:xfrm>
              <a:off x="365760" y="0"/>
              <a:ext cx="5689600" cy="264160"/>
            </a:xfrm>
            <a:custGeom>
              <a:avLst/>
              <a:gdLst>
                <a:gd name="connsiteX0" fmla="*/ 5689600 w 5689600"/>
                <a:gd name="connsiteY0" fmla="*/ 264160 h 264160"/>
                <a:gd name="connsiteX1" fmla="*/ 0 w 5689600"/>
                <a:gd name="connsiteY1" fmla="*/ 264160 h 264160"/>
                <a:gd name="connsiteX2" fmla="*/ 0 w 5689600"/>
                <a:gd name="connsiteY2" fmla="*/ 0 h 2641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689600" h="264160">
                  <a:moveTo>
                    <a:pt x="5689600" y="264160"/>
                  </a:moveTo>
                  <a:lnTo>
                    <a:pt x="0" y="264160"/>
                  </a:lnTo>
                  <a:lnTo>
                    <a:pt x="0" y="0"/>
                  </a:lnTo>
                </a:path>
              </a:pathLst>
            </a:custGeom>
            <a:ln w="6350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02" name="Freeform 201"/>
            <p:cNvSpPr/>
            <p:nvPr/>
          </p:nvSpPr>
          <p:spPr>
            <a:xfrm>
              <a:off x="365760" y="311150"/>
              <a:ext cx="5689600" cy="264160"/>
            </a:xfrm>
            <a:custGeom>
              <a:avLst/>
              <a:gdLst>
                <a:gd name="connsiteX0" fmla="*/ 5689600 w 5689600"/>
                <a:gd name="connsiteY0" fmla="*/ 264160 h 264160"/>
                <a:gd name="connsiteX1" fmla="*/ 0 w 5689600"/>
                <a:gd name="connsiteY1" fmla="*/ 264160 h 264160"/>
                <a:gd name="connsiteX2" fmla="*/ 0 w 5689600"/>
                <a:gd name="connsiteY2" fmla="*/ 0 h 2641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689600" h="264160">
                  <a:moveTo>
                    <a:pt x="5689600" y="264160"/>
                  </a:moveTo>
                  <a:lnTo>
                    <a:pt x="0" y="264160"/>
                  </a:lnTo>
                  <a:lnTo>
                    <a:pt x="0" y="0"/>
                  </a:lnTo>
                </a:path>
              </a:pathLst>
            </a:custGeom>
            <a:ln w="6350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03" name="Freeform 202"/>
            <p:cNvSpPr/>
            <p:nvPr/>
          </p:nvSpPr>
          <p:spPr>
            <a:xfrm>
              <a:off x="365760" y="622300"/>
              <a:ext cx="5689600" cy="264160"/>
            </a:xfrm>
            <a:custGeom>
              <a:avLst/>
              <a:gdLst>
                <a:gd name="connsiteX0" fmla="*/ 5689600 w 5689600"/>
                <a:gd name="connsiteY0" fmla="*/ 264160 h 264160"/>
                <a:gd name="connsiteX1" fmla="*/ 0 w 5689600"/>
                <a:gd name="connsiteY1" fmla="*/ 264160 h 264160"/>
                <a:gd name="connsiteX2" fmla="*/ 0 w 5689600"/>
                <a:gd name="connsiteY2" fmla="*/ 0 h 2641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689600" h="264160">
                  <a:moveTo>
                    <a:pt x="5689600" y="264160"/>
                  </a:moveTo>
                  <a:lnTo>
                    <a:pt x="0" y="264160"/>
                  </a:lnTo>
                  <a:lnTo>
                    <a:pt x="0" y="0"/>
                  </a:lnTo>
                </a:path>
              </a:pathLst>
            </a:custGeom>
            <a:ln w="6350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04" name="Freeform 203"/>
            <p:cNvSpPr/>
            <p:nvPr/>
          </p:nvSpPr>
          <p:spPr>
            <a:xfrm>
              <a:off x="368935" y="933450"/>
              <a:ext cx="5689600" cy="264160"/>
            </a:xfrm>
            <a:custGeom>
              <a:avLst/>
              <a:gdLst>
                <a:gd name="connsiteX0" fmla="*/ 5689600 w 5689600"/>
                <a:gd name="connsiteY0" fmla="*/ 264160 h 264160"/>
                <a:gd name="connsiteX1" fmla="*/ 0 w 5689600"/>
                <a:gd name="connsiteY1" fmla="*/ 264160 h 264160"/>
                <a:gd name="connsiteX2" fmla="*/ 0 w 5689600"/>
                <a:gd name="connsiteY2" fmla="*/ 0 h 2641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689600" h="264160">
                  <a:moveTo>
                    <a:pt x="5689600" y="264160"/>
                  </a:moveTo>
                  <a:lnTo>
                    <a:pt x="0" y="264160"/>
                  </a:lnTo>
                  <a:lnTo>
                    <a:pt x="0" y="0"/>
                  </a:lnTo>
                </a:path>
              </a:pathLst>
            </a:custGeom>
            <a:ln w="6350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05" name="Freeform 204"/>
            <p:cNvSpPr/>
            <p:nvPr/>
          </p:nvSpPr>
          <p:spPr>
            <a:xfrm>
              <a:off x="365760" y="1244600"/>
              <a:ext cx="5689600" cy="264160"/>
            </a:xfrm>
            <a:custGeom>
              <a:avLst/>
              <a:gdLst>
                <a:gd name="connsiteX0" fmla="*/ 5689600 w 5689600"/>
                <a:gd name="connsiteY0" fmla="*/ 264160 h 264160"/>
                <a:gd name="connsiteX1" fmla="*/ 0 w 5689600"/>
                <a:gd name="connsiteY1" fmla="*/ 264160 h 264160"/>
                <a:gd name="connsiteX2" fmla="*/ 0 w 5689600"/>
                <a:gd name="connsiteY2" fmla="*/ 0 h 2641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689600" h="264160">
                  <a:moveTo>
                    <a:pt x="5689600" y="264160"/>
                  </a:moveTo>
                  <a:lnTo>
                    <a:pt x="0" y="264160"/>
                  </a:lnTo>
                  <a:lnTo>
                    <a:pt x="0" y="0"/>
                  </a:lnTo>
                </a:path>
              </a:pathLst>
            </a:custGeom>
            <a:ln w="6350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06" name="Freeform 205"/>
            <p:cNvSpPr>
              <a:spLocks/>
            </p:cNvSpPr>
            <p:nvPr/>
          </p:nvSpPr>
          <p:spPr bwMode="auto">
            <a:xfrm>
              <a:off x="358775" y="33655"/>
              <a:ext cx="2863850" cy="227330"/>
            </a:xfrm>
            <a:custGeom>
              <a:avLst/>
              <a:gdLst>
                <a:gd name="T0" fmla="*/ 0 w 4510"/>
                <a:gd name="T1" fmla="*/ 830 h 830"/>
                <a:gd name="T2" fmla="*/ 240 w 4510"/>
                <a:gd name="T3" fmla="*/ 830 h 830"/>
                <a:gd name="T4" fmla="*/ 240 w 4510"/>
                <a:gd name="T5" fmla="*/ 0 h 830"/>
                <a:gd name="T6" fmla="*/ 510 w 4510"/>
                <a:gd name="T7" fmla="*/ 0 h 830"/>
                <a:gd name="T8" fmla="*/ 510 w 4510"/>
                <a:gd name="T9" fmla="*/ 830 h 830"/>
                <a:gd name="T10" fmla="*/ 960 w 4510"/>
                <a:gd name="T11" fmla="*/ 830 h 830"/>
                <a:gd name="T12" fmla="*/ 960 w 4510"/>
                <a:gd name="T13" fmla="*/ 10 h 830"/>
                <a:gd name="T14" fmla="*/ 1460 w 4510"/>
                <a:gd name="T15" fmla="*/ 10 h 830"/>
                <a:gd name="T16" fmla="*/ 1460 w 4510"/>
                <a:gd name="T17" fmla="*/ 830 h 830"/>
                <a:gd name="T18" fmla="*/ 1680 w 4510"/>
                <a:gd name="T19" fmla="*/ 830 h 830"/>
                <a:gd name="T20" fmla="*/ 1680 w 4510"/>
                <a:gd name="T21" fmla="*/ 10 h 830"/>
                <a:gd name="T22" fmla="*/ 1780 w 4510"/>
                <a:gd name="T23" fmla="*/ 10 h 830"/>
                <a:gd name="T24" fmla="*/ 1780 w 4510"/>
                <a:gd name="T25" fmla="*/ 830 h 830"/>
                <a:gd name="T26" fmla="*/ 1890 w 4510"/>
                <a:gd name="T27" fmla="*/ 830 h 830"/>
                <a:gd name="T28" fmla="*/ 1890 w 4510"/>
                <a:gd name="T29" fmla="*/ 10 h 830"/>
                <a:gd name="T30" fmla="*/ 1990 w 4510"/>
                <a:gd name="T31" fmla="*/ 10 h 830"/>
                <a:gd name="T32" fmla="*/ 1990 w 4510"/>
                <a:gd name="T33" fmla="*/ 830 h 830"/>
                <a:gd name="T34" fmla="*/ 2250 w 4510"/>
                <a:gd name="T35" fmla="*/ 830 h 830"/>
                <a:gd name="T36" fmla="*/ 2250 w 4510"/>
                <a:gd name="T37" fmla="*/ 10 h 830"/>
                <a:gd name="T38" fmla="*/ 2550 w 4510"/>
                <a:gd name="T39" fmla="*/ 10 h 830"/>
                <a:gd name="T40" fmla="*/ 2550 w 4510"/>
                <a:gd name="T41" fmla="*/ 830 h 830"/>
                <a:gd name="T42" fmla="*/ 2950 w 4510"/>
                <a:gd name="T43" fmla="*/ 830 h 830"/>
                <a:gd name="T44" fmla="*/ 2950 w 4510"/>
                <a:gd name="T45" fmla="*/ 20 h 830"/>
                <a:gd name="T46" fmla="*/ 3610 w 4510"/>
                <a:gd name="T47" fmla="*/ 20 h 830"/>
                <a:gd name="T48" fmla="*/ 3610 w 4510"/>
                <a:gd name="T49" fmla="*/ 830 h 830"/>
                <a:gd name="T50" fmla="*/ 4160 w 4510"/>
                <a:gd name="T51" fmla="*/ 830 h 830"/>
                <a:gd name="T52" fmla="*/ 4160 w 4510"/>
                <a:gd name="T53" fmla="*/ 10 h 830"/>
                <a:gd name="T54" fmla="*/ 4330 w 4510"/>
                <a:gd name="T55" fmla="*/ 10 h 830"/>
                <a:gd name="T56" fmla="*/ 4330 w 4510"/>
                <a:gd name="T57" fmla="*/ 830 h 830"/>
                <a:gd name="T58" fmla="*/ 4510 w 4510"/>
                <a:gd name="T59" fmla="*/ 830 h 8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4510" h="830">
                  <a:moveTo>
                    <a:pt x="0" y="830"/>
                  </a:moveTo>
                  <a:lnTo>
                    <a:pt x="240" y="830"/>
                  </a:lnTo>
                  <a:lnTo>
                    <a:pt x="240" y="0"/>
                  </a:lnTo>
                  <a:lnTo>
                    <a:pt x="510" y="0"/>
                  </a:lnTo>
                  <a:lnTo>
                    <a:pt x="510" y="830"/>
                  </a:lnTo>
                  <a:lnTo>
                    <a:pt x="960" y="830"/>
                  </a:lnTo>
                  <a:lnTo>
                    <a:pt x="960" y="10"/>
                  </a:lnTo>
                  <a:lnTo>
                    <a:pt x="1460" y="10"/>
                  </a:lnTo>
                  <a:lnTo>
                    <a:pt x="1460" y="830"/>
                  </a:lnTo>
                  <a:lnTo>
                    <a:pt x="1680" y="830"/>
                  </a:lnTo>
                  <a:lnTo>
                    <a:pt x="1680" y="10"/>
                  </a:lnTo>
                  <a:lnTo>
                    <a:pt x="1780" y="10"/>
                  </a:lnTo>
                  <a:lnTo>
                    <a:pt x="1780" y="830"/>
                  </a:lnTo>
                  <a:lnTo>
                    <a:pt x="1890" y="830"/>
                  </a:lnTo>
                  <a:lnTo>
                    <a:pt x="1890" y="10"/>
                  </a:lnTo>
                  <a:lnTo>
                    <a:pt x="1990" y="10"/>
                  </a:lnTo>
                  <a:lnTo>
                    <a:pt x="1990" y="830"/>
                  </a:lnTo>
                  <a:lnTo>
                    <a:pt x="2250" y="830"/>
                  </a:lnTo>
                  <a:lnTo>
                    <a:pt x="2250" y="10"/>
                  </a:lnTo>
                  <a:lnTo>
                    <a:pt x="2550" y="10"/>
                  </a:lnTo>
                  <a:lnTo>
                    <a:pt x="2550" y="830"/>
                  </a:lnTo>
                  <a:lnTo>
                    <a:pt x="2950" y="830"/>
                  </a:lnTo>
                  <a:lnTo>
                    <a:pt x="2950" y="20"/>
                  </a:lnTo>
                  <a:lnTo>
                    <a:pt x="3610" y="20"/>
                  </a:lnTo>
                  <a:lnTo>
                    <a:pt x="3610" y="830"/>
                  </a:lnTo>
                  <a:lnTo>
                    <a:pt x="4160" y="830"/>
                  </a:lnTo>
                  <a:lnTo>
                    <a:pt x="4160" y="10"/>
                  </a:lnTo>
                  <a:lnTo>
                    <a:pt x="4330" y="10"/>
                  </a:lnTo>
                  <a:lnTo>
                    <a:pt x="4330" y="830"/>
                  </a:lnTo>
                  <a:lnTo>
                    <a:pt x="4510" y="830"/>
                  </a:ln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0" tIns="45720" rIns="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7" name="Text Box 3493"/>
            <p:cNvSpPr txBox="1">
              <a:spLocks noChangeArrowheads="1"/>
            </p:cNvSpPr>
            <p:nvPr/>
          </p:nvSpPr>
          <p:spPr bwMode="auto">
            <a:xfrm>
              <a:off x="0" y="22860"/>
              <a:ext cx="438150" cy="189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>
                  <a:effectLst/>
                  <a:latin typeface="Times New Roman"/>
                  <a:ea typeface="Times New Roman"/>
                </a:rPr>
                <a:t>Input</a:t>
              </a:r>
            </a:p>
          </p:txBody>
        </p:sp>
        <p:sp>
          <p:nvSpPr>
            <p:cNvPr id="208" name="Text Box 3494"/>
            <p:cNvSpPr txBox="1">
              <a:spLocks noChangeArrowheads="1"/>
            </p:cNvSpPr>
            <p:nvPr/>
          </p:nvSpPr>
          <p:spPr bwMode="auto">
            <a:xfrm>
              <a:off x="0" y="322580"/>
              <a:ext cx="438150" cy="189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>
                  <a:effectLst/>
                  <a:latin typeface="Times New Roman"/>
                  <a:ea typeface="Times New Roman"/>
                </a:rPr>
                <a:t>Select</a:t>
              </a:r>
            </a:p>
          </p:txBody>
        </p:sp>
        <p:sp>
          <p:nvSpPr>
            <p:cNvPr id="209" name="Freeform 208"/>
            <p:cNvSpPr>
              <a:spLocks/>
            </p:cNvSpPr>
            <p:nvPr/>
          </p:nvSpPr>
          <p:spPr bwMode="auto">
            <a:xfrm>
              <a:off x="3209925" y="33655"/>
              <a:ext cx="2863850" cy="227330"/>
            </a:xfrm>
            <a:custGeom>
              <a:avLst/>
              <a:gdLst>
                <a:gd name="T0" fmla="*/ 0 w 4510"/>
                <a:gd name="T1" fmla="*/ 830 h 830"/>
                <a:gd name="T2" fmla="*/ 240 w 4510"/>
                <a:gd name="T3" fmla="*/ 830 h 830"/>
                <a:gd name="T4" fmla="*/ 240 w 4510"/>
                <a:gd name="T5" fmla="*/ 0 h 830"/>
                <a:gd name="T6" fmla="*/ 510 w 4510"/>
                <a:gd name="T7" fmla="*/ 0 h 830"/>
                <a:gd name="T8" fmla="*/ 510 w 4510"/>
                <a:gd name="T9" fmla="*/ 830 h 830"/>
                <a:gd name="T10" fmla="*/ 960 w 4510"/>
                <a:gd name="T11" fmla="*/ 830 h 830"/>
                <a:gd name="T12" fmla="*/ 960 w 4510"/>
                <a:gd name="T13" fmla="*/ 10 h 830"/>
                <a:gd name="T14" fmla="*/ 1460 w 4510"/>
                <a:gd name="T15" fmla="*/ 10 h 830"/>
                <a:gd name="T16" fmla="*/ 1460 w 4510"/>
                <a:gd name="T17" fmla="*/ 830 h 830"/>
                <a:gd name="T18" fmla="*/ 1680 w 4510"/>
                <a:gd name="T19" fmla="*/ 830 h 830"/>
                <a:gd name="T20" fmla="*/ 1680 w 4510"/>
                <a:gd name="T21" fmla="*/ 10 h 830"/>
                <a:gd name="T22" fmla="*/ 1780 w 4510"/>
                <a:gd name="T23" fmla="*/ 10 h 830"/>
                <a:gd name="T24" fmla="*/ 1780 w 4510"/>
                <a:gd name="T25" fmla="*/ 830 h 830"/>
                <a:gd name="T26" fmla="*/ 1890 w 4510"/>
                <a:gd name="T27" fmla="*/ 830 h 830"/>
                <a:gd name="T28" fmla="*/ 1890 w 4510"/>
                <a:gd name="T29" fmla="*/ 10 h 830"/>
                <a:gd name="T30" fmla="*/ 1990 w 4510"/>
                <a:gd name="T31" fmla="*/ 10 h 830"/>
                <a:gd name="T32" fmla="*/ 1990 w 4510"/>
                <a:gd name="T33" fmla="*/ 830 h 830"/>
                <a:gd name="T34" fmla="*/ 2250 w 4510"/>
                <a:gd name="T35" fmla="*/ 830 h 830"/>
                <a:gd name="T36" fmla="*/ 2250 w 4510"/>
                <a:gd name="T37" fmla="*/ 10 h 830"/>
                <a:gd name="T38" fmla="*/ 2550 w 4510"/>
                <a:gd name="T39" fmla="*/ 10 h 830"/>
                <a:gd name="T40" fmla="*/ 2550 w 4510"/>
                <a:gd name="T41" fmla="*/ 830 h 830"/>
                <a:gd name="T42" fmla="*/ 2950 w 4510"/>
                <a:gd name="T43" fmla="*/ 830 h 830"/>
                <a:gd name="T44" fmla="*/ 2950 w 4510"/>
                <a:gd name="T45" fmla="*/ 20 h 830"/>
                <a:gd name="T46" fmla="*/ 3610 w 4510"/>
                <a:gd name="T47" fmla="*/ 20 h 830"/>
                <a:gd name="T48" fmla="*/ 3610 w 4510"/>
                <a:gd name="T49" fmla="*/ 830 h 830"/>
                <a:gd name="T50" fmla="*/ 4160 w 4510"/>
                <a:gd name="T51" fmla="*/ 830 h 830"/>
                <a:gd name="T52" fmla="*/ 4160 w 4510"/>
                <a:gd name="T53" fmla="*/ 10 h 830"/>
                <a:gd name="T54" fmla="*/ 4330 w 4510"/>
                <a:gd name="T55" fmla="*/ 10 h 830"/>
                <a:gd name="T56" fmla="*/ 4330 w 4510"/>
                <a:gd name="T57" fmla="*/ 830 h 830"/>
                <a:gd name="T58" fmla="*/ 4510 w 4510"/>
                <a:gd name="T59" fmla="*/ 830 h 8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4510" h="830">
                  <a:moveTo>
                    <a:pt x="0" y="830"/>
                  </a:moveTo>
                  <a:lnTo>
                    <a:pt x="240" y="830"/>
                  </a:lnTo>
                  <a:lnTo>
                    <a:pt x="240" y="0"/>
                  </a:lnTo>
                  <a:lnTo>
                    <a:pt x="510" y="0"/>
                  </a:lnTo>
                  <a:lnTo>
                    <a:pt x="510" y="830"/>
                  </a:lnTo>
                  <a:lnTo>
                    <a:pt x="960" y="830"/>
                  </a:lnTo>
                  <a:lnTo>
                    <a:pt x="960" y="10"/>
                  </a:lnTo>
                  <a:lnTo>
                    <a:pt x="1460" y="10"/>
                  </a:lnTo>
                  <a:lnTo>
                    <a:pt x="1460" y="830"/>
                  </a:lnTo>
                  <a:lnTo>
                    <a:pt x="1680" y="830"/>
                  </a:lnTo>
                  <a:lnTo>
                    <a:pt x="1680" y="10"/>
                  </a:lnTo>
                  <a:lnTo>
                    <a:pt x="1780" y="10"/>
                  </a:lnTo>
                  <a:lnTo>
                    <a:pt x="1780" y="830"/>
                  </a:lnTo>
                  <a:lnTo>
                    <a:pt x="1890" y="830"/>
                  </a:lnTo>
                  <a:lnTo>
                    <a:pt x="1890" y="10"/>
                  </a:lnTo>
                  <a:lnTo>
                    <a:pt x="1990" y="10"/>
                  </a:lnTo>
                  <a:lnTo>
                    <a:pt x="1990" y="830"/>
                  </a:lnTo>
                  <a:lnTo>
                    <a:pt x="2250" y="830"/>
                  </a:lnTo>
                  <a:lnTo>
                    <a:pt x="2250" y="10"/>
                  </a:lnTo>
                  <a:lnTo>
                    <a:pt x="2550" y="10"/>
                  </a:lnTo>
                  <a:lnTo>
                    <a:pt x="2550" y="830"/>
                  </a:lnTo>
                  <a:lnTo>
                    <a:pt x="2950" y="830"/>
                  </a:lnTo>
                  <a:lnTo>
                    <a:pt x="2950" y="20"/>
                  </a:lnTo>
                  <a:lnTo>
                    <a:pt x="3610" y="20"/>
                  </a:lnTo>
                  <a:lnTo>
                    <a:pt x="3610" y="830"/>
                  </a:lnTo>
                  <a:lnTo>
                    <a:pt x="4160" y="830"/>
                  </a:lnTo>
                  <a:lnTo>
                    <a:pt x="4160" y="10"/>
                  </a:lnTo>
                  <a:lnTo>
                    <a:pt x="4330" y="10"/>
                  </a:lnTo>
                  <a:lnTo>
                    <a:pt x="4330" y="830"/>
                  </a:lnTo>
                  <a:lnTo>
                    <a:pt x="4510" y="830"/>
                  </a:ln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0" tIns="45720" rIns="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0" name="Text Box 3498"/>
            <p:cNvSpPr txBox="1">
              <a:spLocks noChangeArrowheads="1"/>
            </p:cNvSpPr>
            <p:nvPr/>
          </p:nvSpPr>
          <p:spPr bwMode="auto">
            <a:xfrm>
              <a:off x="0" y="984250"/>
              <a:ext cx="438150" cy="189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  <a:tabLst>
                  <a:tab pos="5937250" algn="r"/>
                </a:tabLst>
              </a:pPr>
              <a:r>
                <a:rPr lang="en-US">
                  <a:effectLst/>
                  <a:latin typeface="Times New Roman"/>
                  <a:ea typeface="Times New Roman"/>
                </a:rPr>
                <a:t>Y1</a:t>
              </a:r>
            </a:p>
          </p:txBody>
        </p:sp>
        <p:sp>
          <p:nvSpPr>
            <p:cNvPr id="211" name="Text Box 3499"/>
            <p:cNvSpPr txBox="1">
              <a:spLocks noChangeArrowheads="1"/>
            </p:cNvSpPr>
            <p:nvPr/>
          </p:nvSpPr>
          <p:spPr bwMode="auto">
            <a:xfrm>
              <a:off x="0" y="1288415"/>
              <a:ext cx="438150" cy="189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  <a:tabLst>
                  <a:tab pos="5937250" algn="r"/>
                </a:tabLst>
              </a:pPr>
              <a:r>
                <a:rPr lang="en-US">
                  <a:effectLst/>
                  <a:latin typeface="Times New Roman"/>
                  <a:ea typeface="Times New Roman"/>
                </a:rPr>
                <a:t>Y2</a:t>
              </a:r>
            </a:p>
          </p:txBody>
        </p:sp>
        <p:sp>
          <p:nvSpPr>
            <p:cNvPr id="212" name="Rectangle 211"/>
            <p:cNvSpPr>
              <a:spLocks noChangeArrowheads="1"/>
            </p:cNvSpPr>
            <p:nvPr/>
          </p:nvSpPr>
          <p:spPr bwMode="auto">
            <a:xfrm>
              <a:off x="381000" y="931545"/>
              <a:ext cx="1320800" cy="27432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45720" rIns="0" bIns="45720" anchor="t" anchorCtr="0" upright="1">
              <a:noAutofit/>
            </a:bodyPr>
            <a:lstStyle/>
            <a:p>
              <a:endParaRPr lang="en-US"/>
            </a:p>
          </p:txBody>
        </p:sp>
        <p:cxnSp>
          <p:nvCxnSpPr>
            <p:cNvPr id="213" name="Line 3503"/>
            <p:cNvCxnSpPr/>
            <p:nvPr/>
          </p:nvCxnSpPr>
          <p:spPr bwMode="auto">
            <a:xfrm flipH="1">
              <a:off x="374650" y="1193800"/>
              <a:ext cx="136525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14" name="Rectangle 213"/>
            <p:cNvSpPr>
              <a:spLocks noChangeArrowheads="1"/>
            </p:cNvSpPr>
            <p:nvPr/>
          </p:nvSpPr>
          <p:spPr bwMode="auto">
            <a:xfrm>
              <a:off x="4578350" y="948055"/>
              <a:ext cx="1568450" cy="27432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45720" rIns="0" bIns="45720" anchor="t" anchorCtr="0" upright="1">
              <a:noAutofit/>
            </a:bodyPr>
            <a:lstStyle/>
            <a:p>
              <a:endParaRPr lang="en-US"/>
            </a:p>
          </p:txBody>
        </p:sp>
        <p:cxnSp>
          <p:nvCxnSpPr>
            <p:cNvPr id="215" name="Line 3506"/>
            <p:cNvCxnSpPr/>
            <p:nvPr/>
          </p:nvCxnSpPr>
          <p:spPr bwMode="auto">
            <a:xfrm>
              <a:off x="4552950" y="1193800"/>
              <a:ext cx="140970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grpSp>
          <p:nvGrpSpPr>
            <p:cNvPr id="216" name="Group 215"/>
            <p:cNvGrpSpPr>
              <a:grpSpLocks/>
            </p:cNvGrpSpPr>
            <p:nvPr/>
          </p:nvGrpSpPr>
          <p:grpSpPr bwMode="auto">
            <a:xfrm>
              <a:off x="389890" y="1278255"/>
              <a:ext cx="5715000" cy="227965"/>
              <a:chOff x="1630" y="2612"/>
              <a:chExt cx="9000" cy="830"/>
            </a:xfrm>
          </p:grpSpPr>
          <p:sp>
            <p:nvSpPr>
              <p:cNvPr id="223" name="Freeform 222"/>
              <p:cNvSpPr>
                <a:spLocks/>
              </p:cNvSpPr>
              <p:nvPr/>
            </p:nvSpPr>
            <p:spPr bwMode="auto">
              <a:xfrm>
                <a:off x="1630" y="2612"/>
                <a:ext cx="4510" cy="830"/>
              </a:xfrm>
              <a:custGeom>
                <a:avLst/>
                <a:gdLst>
                  <a:gd name="T0" fmla="*/ 0 w 4510"/>
                  <a:gd name="T1" fmla="*/ 830 h 830"/>
                  <a:gd name="T2" fmla="*/ 240 w 4510"/>
                  <a:gd name="T3" fmla="*/ 830 h 830"/>
                  <a:gd name="T4" fmla="*/ 240 w 4510"/>
                  <a:gd name="T5" fmla="*/ 0 h 830"/>
                  <a:gd name="T6" fmla="*/ 510 w 4510"/>
                  <a:gd name="T7" fmla="*/ 0 h 830"/>
                  <a:gd name="T8" fmla="*/ 510 w 4510"/>
                  <a:gd name="T9" fmla="*/ 830 h 830"/>
                  <a:gd name="T10" fmla="*/ 960 w 4510"/>
                  <a:gd name="T11" fmla="*/ 830 h 830"/>
                  <a:gd name="T12" fmla="*/ 960 w 4510"/>
                  <a:gd name="T13" fmla="*/ 10 h 830"/>
                  <a:gd name="T14" fmla="*/ 1460 w 4510"/>
                  <a:gd name="T15" fmla="*/ 10 h 830"/>
                  <a:gd name="T16" fmla="*/ 1460 w 4510"/>
                  <a:gd name="T17" fmla="*/ 830 h 830"/>
                  <a:gd name="T18" fmla="*/ 1680 w 4510"/>
                  <a:gd name="T19" fmla="*/ 830 h 830"/>
                  <a:gd name="T20" fmla="*/ 1680 w 4510"/>
                  <a:gd name="T21" fmla="*/ 10 h 830"/>
                  <a:gd name="T22" fmla="*/ 1780 w 4510"/>
                  <a:gd name="T23" fmla="*/ 10 h 830"/>
                  <a:gd name="T24" fmla="*/ 1780 w 4510"/>
                  <a:gd name="T25" fmla="*/ 830 h 830"/>
                  <a:gd name="T26" fmla="*/ 1890 w 4510"/>
                  <a:gd name="T27" fmla="*/ 830 h 830"/>
                  <a:gd name="T28" fmla="*/ 1890 w 4510"/>
                  <a:gd name="T29" fmla="*/ 10 h 830"/>
                  <a:gd name="T30" fmla="*/ 1990 w 4510"/>
                  <a:gd name="T31" fmla="*/ 10 h 830"/>
                  <a:gd name="T32" fmla="*/ 1990 w 4510"/>
                  <a:gd name="T33" fmla="*/ 830 h 830"/>
                  <a:gd name="T34" fmla="*/ 2250 w 4510"/>
                  <a:gd name="T35" fmla="*/ 830 h 830"/>
                  <a:gd name="T36" fmla="*/ 2250 w 4510"/>
                  <a:gd name="T37" fmla="*/ 10 h 830"/>
                  <a:gd name="T38" fmla="*/ 2550 w 4510"/>
                  <a:gd name="T39" fmla="*/ 10 h 830"/>
                  <a:gd name="T40" fmla="*/ 2550 w 4510"/>
                  <a:gd name="T41" fmla="*/ 830 h 830"/>
                  <a:gd name="T42" fmla="*/ 2950 w 4510"/>
                  <a:gd name="T43" fmla="*/ 830 h 830"/>
                  <a:gd name="T44" fmla="*/ 2950 w 4510"/>
                  <a:gd name="T45" fmla="*/ 20 h 830"/>
                  <a:gd name="T46" fmla="*/ 3610 w 4510"/>
                  <a:gd name="T47" fmla="*/ 20 h 830"/>
                  <a:gd name="T48" fmla="*/ 3610 w 4510"/>
                  <a:gd name="T49" fmla="*/ 830 h 830"/>
                  <a:gd name="T50" fmla="*/ 4160 w 4510"/>
                  <a:gd name="T51" fmla="*/ 830 h 830"/>
                  <a:gd name="T52" fmla="*/ 4160 w 4510"/>
                  <a:gd name="T53" fmla="*/ 10 h 830"/>
                  <a:gd name="T54" fmla="*/ 4330 w 4510"/>
                  <a:gd name="T55" fmla="*/ 10 h 830"/>
                  <a:gd name="T56" fmla="*/ 4330 w 4510"/>
                  <a:gd name="T57" fmla="*/ 830 h 830"/>
                  <a:gd name="T58" fmla="*/ 4510 w 4510"/>
                  <a:gd name="T59" fmla="*/ 830 h 8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4510" h="830">
                    <a:moveTo>
                      <a:pt x="0" y="830"/>
                    </a:moveTo>
                    <a:lnTo>
                      <a:pt x="240" y="830"/>
                    </a:lnTo>
                    <a:lnTo>
                      <a:pt x="240" y="0"/>
                    </a:lnTo>
                    <a:lnTo>
                      <a:pt x="510" y="0"/>
                    </a:lnTo>
                    <a:lnTo>
                      <a:pt x="510" y="830"/>
                    </a:lnTo>
                    <a:lnTo>
                      <a:pt x="960" y="830"/>
                    </a:lnTo>
                    <a:lnTo>
                      <a:pt x="960" y="10"/>
                    </a:lnTo>
                    <a:lnTo>
                      <a:pt x="1460" y="10"/>
                    </a:lnTo>
                    <a:lnTo>
                      <a:pt x="1460" y="830"/>
                    </a:lnTo>
                    <a:lnTo>
                      <a:pt x="1680" y="830"/>
                    </a:lnTo>
                    <a:lnTo>
                      <a:pt x="1680" y="10"/>
                    </a:lnTo>
                    <a:lnTo>
                      <a:pt x="1780" y="10"/>
                    </a:lnTo>
                    <a:lnTo>
                      <a:pt x="1780" y="830"/>
                    </a:lnTo>
                    <a:lnTo>
                      <a:pt x="1890" y="830"/>
                    </a:lnTo>
                    <a:lnTo>
                      <a:pt x="1890" y="10"/>
                    </a:lnTo>
                    <a:lnTo>
                      <a:pt x="1990" y="10"/>
                    </a:lnTo>
                    <a:lnTo>
                      <a:pt x="1990" y="830"/>
                    </a:lnTo>
                    <a:lnTo>
                      <a:pt x="2250" y="830"/>
                    </a:lnTo>
                    <a:lnTo>
                      <a:pt x="2250" y="10"/>
                    </a:lnTo>
                    <a:lnTo>
                      <a:pt x="2550" y="10"/>
                    </a:lnTo>
                    <a:lnTo>
                      <a:pt x="2550" y="830"/>
                    </a:lnTo>
                    <a:lnTo>
                      <a:pt x="2950" y="830"/>
                    </a:lnTo>
                    <a:lnTo>
                      <a:pt x="2950" y="20"/>
                    </a:lnTo>
                    <a:lnTo>
                      <a:pt x="3610" y="20"/>
                    </a:lnTo>
                    <a:lnTo>
                      <a:pt x="3610" y="830"/>
                    </a:lnTo>
                    <a:lnTo>
                      <a:pt x="4160" y="830"/>
                    </a:lnTo>
                    <a:lnTo>
                      <a:pt x="4160" y="10"/>
                    </a:lnTo>
                    <a:lnTo>
                      <a:pt x="4330" y="10"/>
                    </a:lnTo>
                    <a:lnTo>
                      <a:pt x="4330" y="830"/>
                    </a:lnTo>
                    <a:lnTo>
                      <a:pt x="4510" y="830"/>
                    </a:lnTo>
                  </a:path>
                </a:pathLst>
              </a:cu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0" tIns="45720" rIns="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224" name="Freeform 223"/>
              <p:cNvSpPr>
                <a:spLocks/>
              </p:cNvSpPr>
              <p:nvPr/>
            </p:nvSpPr>
            <p:spPr bwMode="auto">
              <a:xfrm>
                <a:off x="6120" y="2612"/>
                <a:ext cx="4510" cy="830"/>
              </a:xfrm>
              <a:custGeom>
                <a:avLst/>
                <a:gdLst>
                  <a:gd name="T0" fmla="*/ 0 w 4510"/>
                  <a:gd name="T1" fmla="*/ 830 h 830"/>
                  <a:gd name="T2" fmla="*/ 240 w 4510"/>
                  <a:gd name="T3" fmla="*/ 830 h 830"/>
                  <a:gd name="T4" fmla="*/ 240 w 4510"/>
                  <a:gd name="T5" fmla="*/ 0 h 830"/>
                  <a:gd name="T6" fmla="*/ 510 w 4510"/>
                  <a:gd name="T7" fmla="*/ 0 h 830"/>
                  <a:gd name="T8" fmla="*/ 510 w 4510"/>
                  <a:gd name="T9" fmla="*/ 830 h 830"/>
                  <a:gd name="T10" fmla="*/ 960 w 4510"/>
                  <a:gd name="T11" fmla="*/ 830 h 830"/>
                  <a:gd name="T12" fmla="*/ 960 w 4510"/>
                  <a:gd name="T13" fmla="*/ 10 h 830"/>
                  <a:gd name="T14" fmla="*/ 1460 w 4510"/>
                  <a:gd name="T15" fmla="*/ 10 h 830"/>
                  <a:gd name="T16" fmla="*/ 1460 w 4510"/>
                  <a:gd name="T17" fmla="*/ 830 h 830"/>
                  <a:gd name="T18" fmla="*/ 1680 w 4510"/>
                  <a:gd name="T19" fmla="*/ 830 h 830"/>
                  <a:gd name="T20" fmla="*/ 1680 w 4510"/>
                  <a:gd name="T21" fmla="*/ 10 h 830"/>
                  <a:gd name="T22" fmla="*/ 1780 w 4510"/>
                  <a:gd name="T23" fmla="*/ 10 h 830"/>
                  <a:gd name="T24" fmla="*/ 1780 w 4510"/>
                  <a:gd name="T25" fmla="*/ 830 h 830"/>
                  <a:gd name="T26" fmla="*/ 1890 w 4510"/>
                  <a:gd name="T27" fmla="*/ 830 h 830"/>
                  <a:gd name="T28" fmla="*/ 1890 w 4510"/>
                  <a:gd name="T29" fmla="*/ 10 h 830"/>
                  <a:gd name="T30" fmla="*/ 1990 w 4510"/>
                  <a:gd name="T31" fmla="*/ 10 h 830"/>
                  <a:gd name="T32" fmla="*/ 1990 w 4510"/>
                  <a:gd name="T33" fmla="*/ 830 h 830"/>
                  <a:gd name="T34" fmla="*/ 2250 w 4510"/>
                  <a:gd name="T35" fmla="*/ 830 h 830"/>
                  <a:gd name="T36" fmla="*/ 2250 w 4510"/>
                  <a:gd name="T37" fmla="*/ 10 h 830"/>
                  <a:gd name="T38" fmla="*/ 2550 w 4510"/>
                  <a:gd name="T39" fmla="*/ 10 h 830"/>
                  <a:gd name="T40" fmla="*/ 2550 w 4510"/>
                  <a:gd name="T41" fmla="*/ 830 h 830"/>
                  <a:gd name="T42" fmla="*/ 2950 w 4510"/>
                  <a:gd name="T43" fmla="*/ 830 h 830"/>
                  <a:gd name="T44" fmla="*/ 2950 w 4510"/>
                  <a:gd name="T45" fmla="*/ 20 h 830"/>
                  <a:gd name="T46" fmla="*/ 3610 w 4510"/>
                  <a:gd name="T47" fmla="*/ 20 h 830"/>
                  <a:gd name="T48" fmla="*/ 3610 w 4510"/>
                  <a:gd name="T49" fmla="*/ 830 h 830"/>
                  <a:gd name="T50" fmla="*/ 4160 w 4510"/>
                  <a:gd name="T51" fmla="*/ 830 h 830"/>
                  <a:gd name="T52" fmla="*/ 4160 w 4510"/>
                  <a:gd name="T53" fmla="*/ 10 h 830"/>
                  <a:gd name="T54" fmla="*/ 4330 w 4510"/>
                  <a:gd name="T55" fmla="*/ 10 h 830"/>
                  <a:gd name="T56" fmla="*/ 4330 w 4510"/>
                  <a:gd name="T57" fmla="*/ 830 h 830"/>
                  <a:gd name="T58" fmla="*/ 4510 w 4510"/>
                  <a:gd name="T59" fmla="*/ 830 h 8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4510" h="830">
                    <a:moveTo>
                      <a:pt x="0" y="830"/>
                    </a:moveTo>
                    <a:lnTo>
                      <a:pt x="240" y="830"/>
                    </a:lnTo>
                    <a:lnTo>
                      <a:pt x="240" y="0"/>
                    </a:lnTo>
                    <a:lnTo>
                      <a:pt x="510" y="0"/>
                    </a:lnTo>
                    <a:lnTo>
                      <a:pt x="510" y="830"/>
                    </a:lnTo>
                    <a:lnTo>
                      <a:pt x="960" y="830"/>
                    </a:lnTo>
                    <a:lnTo>
                      <a:pt x="960" y="10"/>
                    </a:lnTo>
                    <a:lnTo>
                      <a:pt x="1460" y="10"/>
                    </a:lnTo>
                    <a:lnTo>
                      <a:pt x="1460" y="830"/>
                    </a:lnTo>
                    <a:lnTo>
                      <a:pt x="1680" y="830"/>
                    </a:lnTo>
                    <a:lnTo>
                      <a:pt x="1680" y="10"/>
                    </a:lnTo>
                    <a:lnTo>
                      <a:pt x="1780" y="10"/>
                    </a:lnTo>
                    <a:lnTo>
                      <a:pt x="1780" y="830"/>
                    </a:lnTo>
                    <a:lnTo>
                      <a:pt x="1890" y="830"/>
                    </a:lnTo>
                    <a:lnTo>
                      <a:pt x="1890" y="10"/>
                    </a:lnTo>
                    <a:lnTo>
                      <a:pt x="1990" y="10"/>
                    </a:lnTo>
                    <a:lnTo>
                      <a:pt x="1990" y="830"/>
                    </a:lnTo>
                    <a:lnTo>
                      <a:pt x="2250" y="830"/>
                    </a:lnTo>
                    <a:lnTo>
                      <a:pt x="2250" y="10"/>
                    </a:lnTo>
                    <a:lnTo>
                      <a:pt x="2550" y="10"/>
                    </a:lnTo>
                    <a:lnTo>
                      <a:pt x="2550" y="830"/>
                    </a:lnTo>
                    <a:lnTo>
                      <a:pt x="2950" y="830"/>
                    </a:lnTo>
                    <a:lnTo>
                      <a:pt x="2950" y="20"/>
                    </a:lnTo>
                    <a:lnTo>
                      <a:pt x="3610" y="20"/>
                    </a:lnTo>
                    <a:lnTo>
                      <a:pt x="3610" y="830"/>
                    </a:lnTo>
                    <a:lnTo>
                      <a:pt x="4160" y="830"/>
                    </a:lnTo>
                    <a:lnTo>
                      <a:pt x="4160" y="10"/>
                    </a:lnTo>
                    <a:lnTo>
                      <a:pt x="4330" y="10"/>
                    </a:lnTo>
                    <a:lnTo>
                      <a:pt x="4330" y="830"/>
                    </a:lnTo>
                    <a:lnTo>
                      <a:pt x="4510" y="830"/>
                    </a:lnTo>
                  </a:path>
                </a:pathLst>
              </a:cu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0" tIns="45720" rIns="0" bIns="45720" anchor="t" anchorCtr="0" upright="1">
                <a:noAutofit/>
              </a:bodyPr>
              <a:lstStyle/>
              <a:p>
                <a:endParaRPr lang="en-US"/>
              </a:p>
            </p:txBody>
          </p:sp>
        </p:grpSp>
        <p:sp>
          <p:nvSpPr>
            <p:cNvPr id="217" name="Rectangle 216"/>
            <p:cNvSpPr>
              <a:spLocks noChangeArrowheads="1"/>
            </p:cNvSpPr>
            <p:nvPr/>
          </p:nvSpPr>
          <p:spPr bwMode="auto">
            <a:xfrm>
              <a:off x="1701800" y="1260475"/>
              <a:ext cx="2870200" cy="26606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45720" rIns="0" bIns="45720" anchor="t" anchorCtr="0" upright="1">
              <a:noAutofit/>
            </a:bodyPr>
            <a:lstStyle/>
            <a:p>
              <a:endParaRPr lang="en-US"/>
            </a:p>
          </p:txBody>
        </p:sp>
        <p:cxnSp>
          <p:nvCxnSpPr>
            <p:cNvPr id="218" name="Line 3512"/>
            <p:cNvCxnSpPr/>
            <p:nvPr/>
          </p:nvCxnSpPr>
          <p:spPr bwMode="auto">
            <a:xfrm>
              <a:off x="1682750" y="1507490"/>
              <a:ext cx="294005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19" name="Text Box 3515"/>
            <p:cNvSpPr txBox="1">
              <a:spLocks noChangeArrowheads="1"/>
            </p:cNvSpPr>
            <p:nvPr/>
          </p:nvSpPr>
          <p:spPr bwMode="auto">
            <a:xfrm>
              <a:off x="0" y="635000"/>
              <a:ext cx="438150" cy="189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  <a:tabLst>
                  <a:tab pos="5937250" algn="r"/>
                </a:tabLst>
              </a:pPr>
              <a:r>
                <a:rPr lang="en-US">
                  <a:effectLst/>
                  <a:latin typeface="Times New Roman"/>
                  <a:ea typeface="Times New Roman"/>
                </a:rPr>
                <a:t>Q</a:t>
              </a:r>
            </a:p>
          </p:txBody>
        </p:sp>
        <p:sp>
          <p:nvSpPr>
            <p:cNvPr id="220" name="Freeform 219"/>
            <p:cNvSpPr>
              <a:spLocks/>
            </p:cNvSpPr>
            <p:nvPr/>
          </p:nvSpPr>
          <p:spPr bwMode="auto">
            <a:xfrm>
              <a:off x="380365" y="347980"/>
              <a:ext cx="2769870" cy="227330"/>
            </a:xfrm>
            <a:custGeom>
              <a:avLst/>
              <a:gdLst>
                <a:gd name="T0" fmla="*/ 0 w 4510"/>
                <a:gd name="T1" fmla="*/ 830 h 830"/>
                <a:gd name="T2" fmla="*/ 240 w 4510"/>
                <a:gd name="T3" fmla="*/ 830 h 830"/>
                <a:gd name="T4" fmla="*/ 240 w 4510"/>
                <a:gd name="T5" fmla="*/ 0 h 830"/>
                <a:gd name="T6" fmla="*/ 510 w 4510"/>
                <a:gd name="T7" fmla="*/ 0 h 830"/>
                <a:gd name="T8" fmla="*/ 510 w 4510"/>
                <a:gd name="T9" fmla="*/ 830 h 830"/>
                <a:gd name="T10" fmla="*/ 960 w 4510"/>
                <a:gd name="T11" fmla="*/ 830 h 830"/>
                <a:gd name="T12" fmla="*/ 960 w 4510"/>
                <a:gd name="T13" fmla="*/ 10 h 830"/>
                <a:gd name="T14" fmla="*/ 1460 w 4510"/>
                <a:gd name="T15" fmla="*/ 10 h 830"/>
                <a:gd name="T16" fmla="*/ 1460 w 4510"/>
                <a:gd name="T17" fmla="*/ 830 h 830"/>
                <a:gd name="T18" fmla="*/ 1680 w 4510"/>
                <a:gd name="T19" fmla="*/ 830 h 830"/>
                <a:gd name="T20" fmla="*/ 1680 w 4510"/>
                <a:gd name="T21" fmla="*/ 10 h 830"/>
                <a:gd name="T22" fmla="*/ 1780 w 4510"/>
                <a:gd name="T23" fmla="*/ 10 h 830"/>
                <a:gd name="T24" fmla="*/ 1780 w 4510"/>
                <a:gd name="T25" fmla="*/ 830 h 830"/>
                <a:gd name="T26" fmla="*/ 1890 w 4510"/>
                <a:gd name="T27" fmla="*/ 830 h 830"/>
                <a:gd name="T28" fmla="*/ 1890 w 4510"/>
                <a:gd name="T29" fmla="*/ 10 h 830"/>
                <a:gd name="T30" fmla="*/ 1990 w 4510"/>
                <a:gd name="T31" fmla="*/ 10 h 830"/>
                <a:gd name="T32" fmla="*/ 1990 w 4510"/>
                <a:gd name="T33" fmla="*/ 830 h 830"/>
                <a:gd name="T34" fmla="*/ 2250 w 4510"/>
                <a:gd name="T35" fmla="*/ 830 h 830"/>
                <a:gd name="T36" fmla="*/ 2250 w 4510"/>
                <a:gd name="T37" fmla="*/ 10 h 830"/>
                <a:gd name="T38" fmla="*/ 2550 w 4510"/>
                <a:gd name="T39" fmla="*/ 10 h 830"/>
                <a:gd name="T40" fmla="*/ 2550 w 4510"/>
                <a:gd name="T41" fmla="*/ 830 h 830"/>
                <a:gd name="T42" fmla="*/ 2950 w 4510"/>
                <a:gd name="T43" fmla="*/ 830 h 830"/>
                <a:gd name="T44" fmla="*/ 2950 w 4510"/>
                <a:gd name="T45" fmla="*/ 20 h 830"/>
                <a:gd name="T46" fmla="*/ 3610 w 4510"/>
                <a:gd name="T47" fmla="*/ 20 h 830"/>
                <a:gd name="T48" fmla="*/ 3610 w 4510"/>
                <a:gd name="T49" fmla="*/ 830 h 830"/>
                <a:gd name="T50" fmla="*/ 4160 w 4510"/>
                <a:gd name="T51" fmla="*/ 830 h 830"/>
                <a:gd name="T52" fmla="*/ 4160 w 4510"/>
                <a:gd name="T53" fmla="*/ 10 h 830"/>
                <a:gd name="T54" fmla="*/ 4330 w 4510"/>
                <a:gd name="T55" fmla="*/ 10 h 830"/>
                <a:gd name="T56" fmla="*/ 4330 w 4510"/>
                <a:gd name="T57" fmla="*/ 830 h 830"/>
                <a:gd name="T58" fmla="*/ 4510 w 4510"/>
                <a:gd name="T59" fmla="*/ 830 h 830"/>
                <a:gd name="connsiteX0" fmla="*/ 0 w 10000"/>
                <a:gd name="connsiteY0" fmla="*/ 10000 h 10000"/>
                <a:gd name="connsiteX1" fmla="*/ 532 w 10000"/>
                <a:gd name="connsiteY1" fmla="*/ 10000 h 10000"/>
                <a:gd name="connsiteX2" fmla="*/ 1131 w 10000"/>
                <a:gd name="connsiteY2" fmla="*/ 0 h 10000"/>
                <a:gd name="connsiteX3" fmla="*/ 1131 w 10000"/>
                <a:gd name="connsiteY3" fmla="*/ 10000 h 10000"/>
                <a:gd name="connsiteX4" fmla="*/ 2129 w 10000"/>
                <a:gd name="connsiteY4" fmla="*/ 10000 h 10000"/>
                <a:gd name="connsiteX5" fmla="*/ 2129 w 10000"/>
                <a:gd name="connsiteY5" fmla="*/ 120 h 10000"/>
                <a:gd name="connsiteX6" fmla="*/ 3237 w 10000"/>
                <a:gd name="connsiteY6" fmla="*/ 120 h 10000"/>
                <a:gd name="connsiteX7" fmla="*/ 3237 w 10000"/>
                <a:gd name="connsiteY7" fmla="*/ 10000 h 10000"/>
                <a:gd name="connsiteX8" fmla="*/ 3725 w 10000"/>
                <a:gd name="connsiteY8" fmla="*/ 10000 h 10000"/>
                <a:gd name="connsiteX9" fmla="*/ 3725 w 10000"/>
                <a:gd name="connsiteY9" fmla="*/ 120 h 10000"/>
                <a:gd name="connsiteX10" fmla="*/ 3947 w 10000"/>
                <a:gd name="connsiteY10" fmla="*/ 120 h 10000"/>
                <a:gd name="connsiteX11" fmla="*/ 3947 w 10000"/>
                <a:gd name="connsiteY11" fmla="*/ 10000 h 10000"/>
                <a:gd name="connsiteX12" fmla="*/ 4191 w 10000"/>
                <a:gd name="connsiteY12" fmla="*/ 10000 h 10000"/>
                <a:gd name="connsiteX13" fmla="*/ 4191 w 10000"/>
                <a:gd name="connsiteY13" fmla="*/ 120 h 10000"/>
                <a:gd name="connsiteX14" fmla="*/ 4412 w 10000"/>
                <a:gd name="connsiteY14" fmla="*/ 120 h 10000"/>
                <a:gd name="connsiteX15" fmla="*/ 4412 w 10000"/>
                <a:gd name="connsiteY15" fmla="*/ 10000 h 10000"/>
                <a:gd name="connsiteX16" fmla="*/ 4989 w 10000"/>
                <a:gd name="connsiteY16" fmla="*/ 10000 h 10000"/>
                <a:gd name="connsiteX17" fmla="*/ 4989 w 10000"/>
                <a:gd name="connsiteY17" fmla="*/ 120 h 10000"/>
                <a:gd name="connsiteX18" fmla="*/ 5654 w 10000"/>
                <a:gd name="connsiteY18" fmla="*/ 120 h 10000"/>
                <a:gd name="connsiteX19" fmla="*/ 5654 w 10000"/>
                <a:gd name="connsiteY19" fmla="*/ 10000 h 10000"/>
                <a:gd name="connsiteX20" fmla="*/ 6541 w 10000"/>
                <a:gd name="connsiteY20" fmla="*/ 10000 h 10000"/>
                <a:gd name="connsiteX21" fmla="*/ 6541 w 10000"/>
                <a:gd name="connsiteY21" fmla="*/ 241 h 10000"/>
                <a:gd name="connsiteX22" fmla="*/ 8004 w 10000"/>
                <a:gd name="connsiteY22" fmla="*/ 241 h 10000"/>
                <a:gd name="connsiteX23" fmla="*/ 8004 w 10000"/>
                <a:gd name="connsiteY23" fmla="*/ 10000 h 10000"/>
                <a:gd name="connsiteX24" fmla="*/ 9224 w 10000"/>
                <a:gd name="connsiteY24" fmla="*/ 10000 h 10000"/>
                <a:gd name="connsiteX25" fmla="*/ 9224 w 10000"/>
                <a:gd name="connsiteY25" fmla="*/ 120 h 10000"/>
                <a:gd name="connsiteX26" fmla="*/ 9601 w 10000"/>
                <a:gd name="connsiteY26" fmla="*/ 120 h 10000"/>
                <a:gd name="connsiteX27" fmla="*/ 9601 w 10000"/>
                <a:gd name="connsiteY27" fmla="*/ 10000 h 10000"/>
                <a:gd name="connsiteX28" fmla="*/ 10000 w 10000"/>
                <a:gd name="connsiteY28" fmla="*/ 10000 h 10000"/>
                <a:gd name="connsiteX0" fmla="*/ 0 w 10000"/>
                <a:gd name="connsiteY0" fmla="*/ 9880 h 9880"/>
                <a:gd name="connsiteX1" fmla="*/ 532 w 10000"/>
                <a:gd name="connsiteY1" fmla="*/ 9880 h 9880"/>
                <a:gd name="connsiteX2" fmla="*/ 1131 w 10000"/>
                <a:gd name="connsiteY2" fmla="*/ 9880 h 9880"/>
                <a:gd name="connsiteX3" fmla="*/ 2129 w 10000"/>
                <a:gd name="connsiteY3" fmla="*/ 9880 h 9880"/>
                <a:gd name="connsiteX4" fmla="*/ 2129 w 10000"/>
                <a:gd name="connsiteY4" fmla="*/ 0 h 9880"/>
                <a:gd name="connsiteX5" fmla="*/ 3237 w 10000"/>
                <a:gd name="connsiteY5" fmla="*/ 0 h 9880"/>
                <a:gd name="connsiteX6" fmla="*/ 3237 w 10000"/>
                <a:gd name="connsiteY6" fmla="*/ 9880 h 9880"/>
                <a:gd name="connsiteX7" fmla="*/ 3725 w 10000"/>
                <a:gd name="connsiteY7" fmla="*/ 9880 h 9880"/>
                <a:gd name="connsiteX8" fmla="*/ 3725 w 10000"/>
                <a:gd name="connsiteY8" fmla="*/ 0 h 9880"/>
                <a:gd name="connsiteX9" fmla="*/ 3947 w 10000"/>
                <a:gd name="connsiteY9" fmla="*/ 0 h 9880"/>
                <a:gd name="connsiteX10" fmla="*/ 3947 w 10000"/>
                <a:gd name="connsiteY10" fmla="*/ 9880 h 9880"/>
                <a:gd name="connsiteX11" fmla="*/ 4191 w 10000"/>
                <a:gd name="connsiteY11" fmla="*/ 9880 h 9880"/>
                <a:gd name="connsiteX12" fmla="*/ 4191 w 10000"/>
                <a:gd name="connsiteY12" fmla="*/ 0 h 9880"/>
                <a:gd name="connsiteX13" fmla="*/ 4412 w 10000"/>
                <a:gd name="connsiteY13" fmla="*/ 0 h 9880"/>
                <a:gd name="connsiteX14" fmla="*/ 4412 w 10000"/>
                <a:gd name="connsiteY14" fmla="*/ 9880 h 9880"/>
                <a:gd name="connsiteX15" fmla="*/ 4989 w 10000"/>
                <a:gd name="connsiteY15" fmla="*/ 9880 h 9880"/>
                <a:gd name="connsiteX16" fmla="*/ 4989 w 10000"/>
                <a:gd name="connsiteY16" fmla="*/ 0 h 9880"/>
                <a:gd name="connsiteX17" fmla="*/ 5654 w 10000"/>
                <a:gd name="connsiteY17" fmla="*/ 0 h 9880"/>
                <a:gd name="connsiteX18" fmla="*/ 5654 w 10000"/>
                <a:gd name="connsiteY18" fmla="*/ 9880 h 9880"/>
                <a:gd name="connsiteX19" fmla="*/ 6541 w 10000"/>
                <a:gd name="connsiteY19" fmla="*/ 9880 h 9880"/>
                <a:gd name="connsiteX20" fmla="*/ 6541 w 10000"/>
                <a:gd name="connsiteY20" fmla="*/ 121 h 9880"/>
                <a:gd name="connsiteX21" fmla="*/ 8004 w 10000"/>
                <a:gd name="connsiteY21" fmla="*/ 121 h 9880"/>
                <a:gd name="connsiteX22" fmla="*/ 8004 w 10000"/>
                <a:gd name="connsiteY22" fmla="*/ 9880 h 9880"/>
                <a:gd name="connsiteX23" fmla="*/ 9224 w 10000"/>
                <a:gd name="connsiteY23" fmla="*/ 9880 h 9880"/>
                <a:gd name="connsiteX24" fmla="*/ 9224 w 10000"/>
                <a:gd name="connsiteY24" fmla="*/ 0 h 9880"/>
                <a:gd name="connsiteX25" fmla="*/ 9601 w 10000"/>
                <a:gd name="connsiteY25" fmla="*/ 0 h 9880"/>
                <a:gd name="connsiteX26" fmla="*/ 9601 w 10000"/>
                <a:gd name="connsiteY26" fmla="*/ 9880 h 9880"/>
                <a:gd name="connsiteX27" fmla="*/ 10000 w 10000"/>
                <a:gd name="connsiteY27" fmla="*/ 9880 h 9880"/>
                <a:gd name="connsiteX0" fmla="*/ 0 w 10000"/>
                <a:gd name="connsiteY0" fmla="*/ 10000 h 10000"/>
                <a:gd name="connsiteX1" fmla="*/ 532 w 10000"/>
                <a:gd name="connsiteY1" fmla="*/ 10000 h 10000"/>
                <a:gd name="connsiteX2" fmla="*/ 1131 w 10000"/>
                <a:gd name="connsiteY2" fmla="*/ 10000 h 10000"/>
                <a:gd name="connsiteX3" fmla="*/ 2129 w 10000"/>
                <a:gd name="connsiteY3" fmla="*/ 10000 h 10000"/>
                <a:gd name="connsiteX4" fmla="*/ 3237 w 10000"/>
                <a:gd name="connsiteY4" fmla="*/ 0 h 10000"/>
                <a:gd name="connsiteX5" fmla="*/ 3237 w 10000"/>
                <a:gd name="connsiteY5" fmla="*/ 10000 h 10000"/>
                <a:gd name="connsiteX6" fmla="*/ 3725 w 10000"/>
                <a:gd name="connsiteY6" fmla="*/ 10000 h 10000"/>
                <a:gd name="connsiteX7" fmla="*/ 3725 w 10000"/>
                <a:gd name="connsiteY7" fmla="*/ 0 h 10000"/>
                <a:gd name="connsiteX8" fmla="*/ 3947 w 10000"/>
                <a:gd name="connsiteY8" fmla="*/ 0 h 10000"/>
                <a:gd name="connsiteX9" fmla="*/ 3947 w 10000"/>
                <a:gd name="connsiteY9" fmla="*/ 10000 h 10000"/>
                <a:gd name="connsiteX10" fmla="*/ 4191 w 10000"/>
                <a:gd name="connsiteY10" fmla="*/ 10000 h 10000"/>
                <a:gd name="connsiteX11" fmla="*/ 4191 w 10000"/>
                <a:gd name="connsiteY11" fmla="*/ 0 h 10000"/>
                <a:gd name="connsiteX12" fmla="*/ 4412 w 10000"/>
                <a:gd name="connsiteY12" fmla="*/ 0 h 10000"/>
                <a:gd name="connsiteX13" fmla="*/ 4412 w 10000"/>
                <a:gd name="connsiteY13" fmla="*/ 10000 h 10000"/>
                <a:gd name="connsiteX14" fmla="*/ 4989 w 10000"/>
                <a:gd name="connsiteY14" fmla="*/ 10000 h 10000"/>
                <a:gd name="connsiteX15" fmla="*/ 4989 w 10000"/>
                <a:gd name="connsiteY15" fmla="*/ 0 h 10000"/>
                <a:gd name="connsiteX16" fmla="*/ 5654 w 10000"/>
                <a:gd name="connsiteY16" fmla="*/ 0 h 10000"/>
                <a:gd name="connsiteX17" fmla="*/ 5654 w 10000"/>
                <a:gd name="connsiteY17" fmla="*/ 10000 h 10000"/>
                <a:gd name="connsiteX18" fmla="*/ 6541 w 10000"/>
                <a:gd name="connsiteY18" fmla="*/ 10000 h 10000"/>
                <a:gd name="connsiteX19" fmla="*/ 6541 w 10000"/>
                <a:gd name="connsiteY19" fmla="*/ 122 h 10000"/>
                <a:gd name="connsiteX20" fmla="*/ 8004 w 10000"/>
                <a:gd name="connsiteY20" fmla="*/ 122 h 10000"/>
                <a:gd name="connsiteX21" fmla="*/ 8004 w 10000"/>
                <a:gd name="connsiteY21" fmla="*/ 10000 h 10000"/>
                <a:gd name="connsiteX22" fmla="*/ 9224 w 10000"/>
                <a:gd name="connsiteY22" fmla="*/ 10000 h 10000"/>
                <a:gd name="connsiteX23" fmla="*/ 9224 w 10000"/>
                <a:gd name="connsiteY23" fmla="*/ 0 h 10000"/>
                <a:gd name="connsiteX24" fmla="*/ 9601 w 10000"/>
                <a:gd name="connsiteY24" fmla="*/ 0 h 10000"/>
                <a:gd name="connsiteX25" fmla="*/ 9601 w 10000"/>
                <a:gd name="connsiteY25" fmla="*/ 10000 h 10000"/>
                <a:gd name="connsiteX26" fmla="*/ 10000 w 10000"/>
                <a:gd name="connsiteY26" fmla="*/ 10000 h 10000"/>
                <a:gd name="connsiteX0" fmla="*/ 0 w 10000"/>
                <a:gd name="connsiteY0" fmla="*/ 10000 h 10000"/>
                <a:gd name="connsiteX1" fmla="*/ 532 w 10000"/>
                <a:gd name="connsiteY1" fmla="*/ 10000 h 10000"/>
                <a:gd name="connsiteX2" fmla="*/ 1131 w 10000"/>
                <a:gd name="connsiteY2" fmla="*/ 10000 h 10000"/>
                <a:gd name="connsiteX3" fmla="*/ 2129 w 10000"/>
                <a:gd name="connsiteY3" fmla="*/ 10000 h 10000"/>
                <a:gd name="connsiteX4" fmla="*/ 3237 w 10000"/>
                <a:gd name="connsiteY4" fmla="*/ 10000 h 10000"/>
                <a:gd name="connsiteX5" fmla="*/ 3725 w 10000"/>
                <a:gd name="connsiteY5" fmla="*/ 10000 h 10000"/>
                <a:gd name="connsiteX6" fmla="*/ 3725 w 10000"/>
                <a:gd name="connsiteY6" fmla="*/ 0 h 10000"/>
                <a:gd name="connsiteX7" fmla="*/ 3947 w 10000"/>
                <a:gd name="connsiteY7" fmla="*/ 0 h 10000"/>
                <a:gd name="connsiteX8" fmla="*/ 3947 w 10000"/>
                <a:gd name="connsiteY8" fmla="*/ 10000 h 10000"/>
                <a:gd name="connsiteX9" fmla="*/ 4191 w 10000"/>
                <a:gd name="connsiteY9" fmla="*/ 10000 h 10000"/>
                <a:gd name="connsiteX10" fmla="*/ 4191 w 10000"/>
                <a:gd name="connsiteY10" fmla="*/ 0 h 10000"/>
                <a:gd name="connsiteX11" fmla="*/ 4412 w 10000"/>
                <a:gd name="connsiteY11" fmla="*/ 0 h 10000"/>
                <a:gd name="connsiteX12" fmla="*/ 4412 w 10000"/>
                <a:gd name="connsiteY12" fmla="*/ 10000 h 10000"/>
                <a:gd name="connsiteX13" fmla="*/ 4989 w 10000"/>
                <a:gd name="connsiteY13" fmla="*/ 10000 h 10000"/>
                <a:gd name="connsiteX14" fmla="*/ 4989 w 10000"/>
                <a:gd name="connsiteY14" fmla="*/ 0 h 10000"/>
                <a:gd name="connsiteX15" fmla="*/ 5654 w 10000"/>
                <a:gd name="connsiteY15" fmla="*/ 0 h 10000"/>
                <a:gd name="connsiteX16" fmla="*/ 5654 w 10000"/>
                <a:gd name="connsiteY16" fmla="*/ 10000 h 10000"/>
                <a:gd name="connsiteX17" fmla="*/ 6541 w 10000"/>
                <a:gd name="connsiteY17" fmla="*/ 10000 h 10000"/>
                <a:gd name="connsiteX18" fmla="*/ 6541 w 10000"/>
                <a:gd name="connsiteY18" fmla="*/ 122 h 10000"/>
                <a:gd name="connsiteX19" fmla="*/ 8004 w 10000"/>
                <a:gd name="connsiteY19" fmla="*/ 122 h 10000"/>
                <a:gd name="connsiteX20" fmla="*/ 8004 w 10000"/>
                <a:gd name="connsiteY20" fmla="*/ 10000 h 10000"/>
                <a:gd name="connsiteX21" fmla="*/ 9224 w 10000"/>
                <a:gd name="connsiteY21" fmla="*/ 10000 h 10000"/>
                <a:gd name="connsiteX22" fmla="*/ 9224 w 10000"/>
                <a:gd name="connsiteY22" fmla="*/ 0 h 10000"/>
                <a:gd name="connsiteX23" fmla="*/ 9601 w 10000"/>
                <a:gd name="connsiteY23" fmla="*/ 0 h 10000"/>
                <a:gd name="connsiteX24" fmla="*/ 9601 w 10000"/>
                <a:gd name="connsiteY24" fmla="*/ 10000 h 10000"/>
                <a:gd name="connsiteX25" fmla="*/ 10000 w 10000"/>
                <a:gd name="connsiteY25" fmla="*/ 10000 h 10000"/>
                <a:gd name="connsiteX0" fmla="*/ 0 w 10000"/>
                <a:gd name="connsiteY0" fmla="*/ 10000 h 10000"/>
                <a:gd name="connsiteX1" fmla="*/ 1131 w 10000"/>
                <a:gd name="connsiteY1" fmla="*/ 10000 h 10000"/>
                <a:gd name="connsiteX2" fmla="*/ 2129 w 10000"/>
                <a:gd name="connsiteY2" fmla="*/ 10000 h 10000"/>
                <a:gd name="connsiteX3" fmla="*/ 3237 w 10000"/>
                <a:gd name="connsiteY3" fmla="*/ 10000 h 10000"/>
                <a:gd name="connsiteX4" fmla="*/ 3725 w 10000"/>
                <a:gd name="connsiteY4" fmla="*/ 10000 h 10000"/>
                <a:gd name="connsiteX5" fmla="*/ 3725 w 10000"/>
                <a:gd name="connsiteY5" fmla="*/ 0 h 10000"/>
                <a:gd name="connsiteX6" fmla="*/ 3947 w 10000"/>
                <a:gd name="connsiteY6" fmla="*/ 0 h 10000"/>
                <a:gd name="connsiteX7" fmla="*/ 3947 w 10000"/>
                <a:gd name="connsiteY7" fmla="*/ 10000 h 10000"/>
                <a:gd name="connsiteX8" fmla="*/ 4191 w 10000"/>
                <a:gd name="connsiteY8" fmla="*/ 10000 h 10000"/>
                <a:gd name="connsiteX9" fmla="*/ 4191 w 10000"/>
                <a:gd name="connsiteY9" fmla="*/ 0 h 10000"/>
                <a:gd name="connsiteX10" fmla="*/ 4412 w 10000"/>
                <a:gd name="connsiteY10" fmla="*/ 0 h 10000"/>
                <a:gd name="connsiteX11" fmla="*/ 4412 w 10000"/>
                <a:gd name="connsiteY11" fmla="*/ 10000 h 10000"/>
                <a:gd name="connsiteX12" fmla="*/ 4989 w 10000"/>
                <a:gd name="connsiteY12" fmla="*/ 10000 h 10000"/>
                <a:gd name="connsiteX13" fmla="*/ 4989 w 10000"/>
                <a:gd name="connsiteY13" fmla="*/ 0 h 10000"/>
                <a:gd name="connsiteX14" fmla="*/ 5654 w 10000"/>
                <a:gd name="connsiteY14" fmla="*/ 0 h 10000"/>
                <a:gd name="connsiteX15" fmla="*/ 5654 w 10000"/>
                <a:gd name="connsiteY15" fmla="*/ 10000 h 10000"/>
                <a:gd name="connsiteX16" fmla="*/ 6541 w 10000"/>
                <a:gd name="connsiteY16" fmla="*/ 10000 h 10000"/>
                <a:gd name="connsiteX17" fmla="*/ 6541 w 10000"/>
                <a:gd name="connsiteY17" fmla="*/ 122 h 10000"/>
                <a:gd name="connsiteX18" fmla="*/ 8004 w 10000"/>
                <a:gd name="connsiteY18" fmla="*/ 122 h 10000"/>
                <a:gd name="connsiteX19" fmla="*/ 8004 w 10000"/>
                <a:gd name="connsiteY19" fmla="*/ 10000 h 10000"/>
                <a:gd name="connsiteX20" fmla="*/ 9224 w 10000"/>
                <a:gd name="connsiteY20" fmla="*/ 10000 h 10000"/>
                <a:gd name="connsiteX21" fmla="*/ 9224 w 10000"/>
                <a:gd name="connsiteY21" fmla="*/ 0 h 10000"/>
                <a:gd name="connsiteX22" fmla="*/ 9601 w 10000"/>
                <a:gd name="connsiteY22" fmla="*/ 0 h 10000"/>
                <a:gd name="connsiteX23" fmla="*/ 9601 w 10000"/>
                <a:gd name="connsiteY23" fmla="*/ 10000 h 10000"/>
                <a:gd name="connsiteX24" fmla="*/ 10000 w 10000"/>
                <a:gd name="connsiteY24" fmla="*/ 10000 h 10000"/>
                <a:gd name="connsiteX0" fmla="*/ 0 w 10000"/>
                <a:gd name="connsiteY0" fmla="*/ 10000 h 10000"/>
                <a:gd name="connsiteX1" fmla="*/ 2129 w 10000"/>
                <a:gd name="connsiteY1" fmla="*/ 10000 h 10000"/>
                <a:gd name="connsiteX2" fmla="*/ 3237 w 10000"/>
                <a:gd name="connsiteY2" fmla="*/ 10000 h 10000"/>
                <a:gd name="connsiteX3" fmla="*/ 3725 w 10000"/>
                <a:gd name="connsiteY3" fmla="*/ 10000 h 10000"/>
                <a:gd name="connsiteX4" fmla="*/ 3725 w 10000"/>
                <a:gd name="connsiteY4" fmla="*/ 0 h 10000"/>
                <a:gd name="connsiteX5" fmla="*/ 3947 w 10000"/>
                <a:gd name="connsiteY5" fmla="*/ 0 h 10000"/>
                <a:gd name="connsiteX6" fmla="*/ 3947 w 10000"/>
                <a:gd name="connsiteY6" fmla="*/ 10000 h 10000"/>
                <a:gd name="connsiteX7" fmla="*/ 4191 w 10000"/>
                <a:gd name="connsiteY7" fmla="*/ 10000 h 10000"/>
                <a:gd name="connsiteX8" fmla="*/ 4191 w 10000"/>
                <a:gd name="connsiteY8" fmla="*/ 0 h 10000"/>
                <a:gd name="connsiteX9" fmla="*/ 4412 w 10000"/>
                <a:gd name="connsiteY9" fmla="*/ 0 h 10000"/>
                <a:gd name="connsiteX10" fmla="*/ 4412 w 10000"/>
                <a:gd name="connsiteY10" fmla="*/ 10000 h 10000"/>
                <a:gd name="connsiteX11" fmla="*/ 4989 w 10000"/>
                <a:gd name="connsiteY11" fmla="*/ 10000 h 10000"/>
                <a:gd name="connsiteX12" fmla="*/ 4989 w 10000"/>
                <a:gd name="connsiteY12" fmla="*/ 0 h 10000"/>
                <a:gd name="connsiteX13" fmla="*/ 5654 w 10000"/>
                <a:gd name="connsiteY13" fmla="*/ 0 h 10000"/>
                <a:gd name="connsiteX14" fmla="*/ 5654 w 10000"/>
                <a:gd name="connsiteY14" fmla="*/ 10000 h 10000"/>
                <a:gd name="connsiteX15" fmla="*/ 6541 w 10000"/>
                <a:gd name="connsiteY15" fmla="*/ 10000 h 10000"/>
                <a:gd name="connsiteX16" fmla="*/ 6541 w 10000"/>
                <a:gd name="connsiteY16" fmla="*/ 122 h 10000"/>
                <a:gd name="connsiteX17" fmla="*/ 8004 w 10000"/>
                <a:gd name="connsiteY17" fmla="*/ 122 h 10000"/>
                <a:gd name="connsiteX18" fmla="*/ 8004 w 10000"/>
                <a:gd name="connsiteY18" fmla="*/ 10000 h 10000"/>
                <a:gd name="connsiteX19" fmla="*/ 9224 w 10000"/>
                <a:gd name="connsiteY19" fmla="*/ 10000 h 10000"/>
                <a:gd name="connsiteX20" fmla="*/ 9224 w 10000"/>
                <a:gd name="connsiteY20" fmla="*/ 0 h 10000"/>
                <a:gd name="connsiteX21" fmla="*/ 9601 w 10000"/>
                <a:gd name="connsiteY21" fmla="*/ 0 h 10000"/>
                <a:gd name="connsiteX22" fmla="*/ 9601 w 10000"/>
                <a:gd name="connsiteY22" fmla="*/ 10000 h 10000"/>
                <a:gd name="connsiteX23" fmla="*/ 10000 w 10000"/>
                <a:gd name="connsiteY23" fmla="*/ 10000 h 10000"/>
                <a:gd name="connsiteX0" fmla="*/ 0 w 10000"/>
                <a:gd name="connsiteY0" fmla="*/ 10000 h 10000"/>
                <a:gd name="connsiteX1" fmla="*/ 3237 w 10000"/>
                <a:gd name="connsiteY1" fmla="*/ 10000 h 10000"/>
                <a:gd name="connsiteX2" fmla="*/ 3725 w 10000"/>
                <a:gd name="connsiteY2" fmla="*/ 10000 h 10000"/>
                <a:gd name="connsiteX3" fmla="*/ 3725 w 10000"/>
                <a:gd name="connsiteY3" fmla="*/ 0 h 10000"/>
                <a:gd name="connsiteX4" fmla="*/ 3947 w 10000"/>
                <a:gd name="connsiteY4" fmla="*/ 0 h 10000"/>
                <a:gd name="connsiteX5" fmla="*/ 3947 w 10000"/>
                <a:gd name="connsiteY5" fmla="*/ 10000 h 10000"/>
                <a:gd name="connsiteX6" fmla="*/ 4191 w 10000"/>
                <a:gd name="connsiteY6" fmla="*/ 10000 h 10000"/>
                <a:gd name="connsiteX7" fmla="*/ 4191 w 10000"/>
                <a:gd name="connsiteY7" fmla="*/ 0 h 10000"/>
                <a:gd name="connsiteX8" fmla="*/ 4412 w 10000"/>
                <a:gd name="connsiteY8" fmla="*/ 0 h 10000"/>
                <a:gd name="connsiteX9" fmla="*/ 4412 w 10000"/>
                <a:gd name="connsiteY9" fmla="*/ 10000 h 10000"/>
                <a:gd name="connsiteX10" fmla="*/ 4989 w 10000"/>
                <a:gd name="connsiteY10" fmla="*/ 10000 h 10000"/>
                <a:gd name="connsiteX11" fmla="*/ 4989 w 10000"/>
                <a:gd name="connsiteY11" fmla="*/ 0 h 10000"/>
                <a:gd name="connsiteX12" fmla="*/ 5654 w 10000"/>
                <a:gd name="connsiteY12" fmla="*/ 0 h 10000"/>
                <a:gd name="connsiteX13" fmla="*/ 5654 w 10000"/>
                <a:gd name="connsiteY13" fmla="*/ 10000 h 10000"/>
                <a:gd name="connsiteX14" fmla="*/ 6541 w 10000"/>
                <a:gd name="connsiteY14" fmla="*/ 10000 h 10000"/>
                <a:gd name="connsiteX15" fmla="*/ 6541 w 10000"/>
                <a:gd name="connsiteY15" fmla="*/ 122 h 10000"/>
                <a:gd name="connsiteX16" fmla="*/ 8004 w 10000"/>
                <a:gd name="connsiteY16" fmla="*/ 122 h 10000"/>
                <a:gd name="connsiteX17" fmla="*/ 8004 w 10000"/>
                <a:gd name="connsiteY17" fmla="*/ 10000 h 10000"/>
                <a:gd name="connsiteX18" fmla="*/ 9224 w 10000"/>
                <a:gd name="connsiteY18" fmla="*/ 10000 h 10000"/>
                <a:gd name="connsiteX19" fmla="*/ 9224 w 10000"/>
                <a:gd name="connsiteY19" fmla="*/ 0 h 10000"/>
                <a:gd name="connsiteX20" fmla="*/ 9601 w 10000"/>
                <a:gd name="connsiteY20" fmla="*/ 0 h 10000"/>
                <a:gd name="connsiteX21" fmla="*/ 9601 w 10000"/>
                <a:gd name="connsiteY21" fmla="*/ 10000 h 10000"/>
                <a:gd name="connsiteX22" fmla="*/ 10000 w 10000"/>
                <a:gd name="connsiteY22" fmla="*/ 10000 h 10000"/>
                <a:gd name="connsiteX0" fmla="*/ 0 w 10000"/>
                <a:gd name="connsiteY0" fmla="*/ 10000 h 10000"/>
                <a:gd name="connsiteX1" fmla="*/ 3725 w 10000"/>
                <a:gd name="connsiteY1" fmla="*/ 10000 h 10000"/>
                <a:gd name="connsiteX2" fmla="*/ 3725 w 10000"/>
                <a:gd name="connsiteY2" fmla="*/ 0 h 10000"/>
                <a:gd name="connsiteX3" fmla="*/ 3947 w 10000"/>
                <a:gd name="connsiteY3" fmla="*/ 0 h 10000"/>
                <a:gd name="connsiteX4" fmla="*/ 3947 w 10000"/>
                <a:gd name="connsiteY4" fmla="*/ 10000 h 10000"/>
                <a:gd name="connsiteX5" fmla="*/ 4191 w 10000"/>
                <a:gd name="connsiteY5" fmla="*/ 10000 h 10000"/>
                <a:gd name="connsiteX6" fmla="*/ 4191 w 10000"/>
                <a:gd name="connsiteY6" fmla="*/ 0 h 10000"/>
                <a:gd name="connsiteX7" fmla="*/ 4412 w 10000"/>
                <a:gd name="connsiteY7" fmla="*/ 0 h 10000"/>
                <a:gd name="connsiteX8" fmla="*/ 4412 w 10000"/>
                <a:gd name="connsiteY8" fmla="*/ 10000 h 10000"/>
                <a:gd name="connsiteX9" fmla="*/ 4989 w 10000"/>
                <a:gd name="connsiteY9" fmla="*/ 10000 h 10000"/>
                <a:gd name="connsiteX10" fmla="*/ 4989 w 10000"/>
                <a:gd name="connsiteY10" fmla="*/ 0 h 10000"/>
                <a:gd name="connsiteX11" fmla="*/ 5654 w 10000"/>
                <a:gd name="connsiteY11" fmla="*/ 0 h 10000"/>
                <a:gd name="connsiteX12" fmla="*/ 5654 w 10000"/>
                <a:gd name="connsiteY12" fmla="*/ 10000 h 10000"/>
                <a:gd name="connsiteX13" fmla="*/ 6541 w 10000"/>
                <a:gd name="connsiteY13" fmla="*/ 10000 h 10000"/>
                <a:gd name="connsiteX14" fmla="*/ 6541 w 10000"/>
                <a:gd name="connsiteY14" fmla="*/ 122 h 10000"/>
                <a:gd name="connsiteX15" fmla="*/ 8004 w 10000"/>
                <a:gd name="connsiteY15" fmla="*/ 122 h 10000"/>
                <a:gd name="connsiteX16" fmla="*/ 8004 w 10000"/>
                <a:gd name="connsiteY16" fmla="*/ 10000 h 10000"/>
                <a:gd name="connsiteX17" fmla="*/ 9224 w 10000"/>
                <a:gd name="connsiteY17" fmla="*/ 10000 h 10000"/>
                <a:gd name="connsiteX18" fmla="*/ 9224 w 10000"/>
                <a:gd name="connsiteY18" fmla="*/ 0 h 10000"/>
                <a:gd name="connsiteX19" fmla="*/ 9601 w 10000"/>
                <a:gd name="connsiteY19" fmla="*/ 0 h 10000"/>
                <a:gd name="connsiteX20" fmla="*/ 9601 w 10000"/>
                <a:gd name="connsiteY20" fmla="*/ 10000 h 10000"/>
                <a:gd name="connsiteX21" fmla="*/ 10000 w 10000"/>
                <a:gd name="connsiteY21" fmla="*/ 10000 h 10000"/>
                <a:gd name="connsiteX0" fmla="*/ 0 w 10000"/>
                <a:gd name="connsiteY0" fmla="*/ 10000 h 10000"/>
                <a:gd name="connsiteX1" fmla="*/ 3725 w 10000"/>
                <a:gd name="connsiteY1" fmla="*/ 10000 h 10000"/>
                <a:gd name="connsiteX2" fmla="*/ 3947 w 10000"/>
                <a:gd name="connsiteY2" fmla="*/ 0 h 10000"/>
                <a:gd name="connsiteX3" fmla="*/ 3947 w 10000"/>
                <a:gd name="connsiteY3" fmla="*/ 10000 h 10000"/>
                <a:gd name="connsiteX4" fmla="*/ 4191 w 10000"/>
                <a:gd name="connsiteY4" fmla="*/ 10000 h 10000"/>
                <a:gd name="connsiteX5" fmla="*/ 4191 w 10000"/>
                <a:gd name="connsiteY5" fmla="*/ 0 h 10000"/>
                <a:gd name="connsiteX6" fmla="*/ 4412 w 10000"/>
                <a:gd name="connsiteY6" fmla="*/ 0 h 10000"/>
                <a:gd name="connsiteX7" fmla="*/ 4412 w 10000"/>
                <a:gd name="connsiteY7" fmla="*/ 10000 h 10000"/>
                <a:gd name="connsiteX8" fmla="*/ 4989 w 10000"/>
                <a:gd name="connsiteY8" fmla="*/ 10000 h 10000"/>
                <a:gd name="connsiteX9" fmla="*/ 4989 w 10000"/>
                <a:gd name="connsiteY9" fmla="*/ 0 h 10000"/>
                <a:gd name="connsiteX10" fmla="*/ 5654 w 10000"/>
                <a:gd name="connsiteY10" fmla="*/ 0 h 10000"/>
                <a:gd name="connsiteX11" fmla="*/ 5654 w 10000"/>
                <a:gd name="connsiteY11" fmla="*/ 10000 h 10000"/>
                <a:gd name="connsiteX12" fmla="*/ 6541 w 10000"/>
                <a:gd name="connsiteY12" fmla="*/ 10000 h 10000"/>
                <a:gd name="connsiteX13" fmla="*/ 6541 w 10000"/>
                <a:gd name="connsiteY13" fmla="*/ 122 h 10000"/>
                <a:gd name="connsiteX14" fmla="*/ 8004 w 10000"/>
                <a:gd name="connsiteY14" fmla="*/ 122 h 10000"/>
                <a:gd name="connsiteX15" fmla="*/ 8004 w 10000"/>
                <a:gd name="connsiteY15" fmla="*/ 10000 h 10000"/>
                <a:gd name="connsiteX16" fmla="*/ 9224 w 10000"/>
                <a:gd name="connsiteY16" fmla="*/ 10000 h 10000"/>
                <a:gd name="connsiteX17" fmla="*/ 9224 w 10000"/>
                <a:gd name="connsiteY17" fmla="*/ 0 h 10000"/>
                <a:gd name="connsiteX18" fmla="*/ 9601 w 10000"/>
                <a:gd name="connsiteY18" fmla="*/ 0 h 10000"/>
                <a:gd name="connsiteX19" fmla="*/ 9601 w 10000"/>
                <a:gd name="connsiteY19" fmla="*/ 10000 h 10000"/>
                <a:gd name="connsiteX20" fmla="*/ 10000 w 10000"/>
                <a:gd name="connsiteY20" fmla="*/ 10000 h 10000"/>
                <a:gd name="connsiteX0" fmla="*/ 0 w 10000"/>
                <a:gd name="connsiteY0" fmla="*/ 10000 h 10000"/>
                <a:gd name="connsiteX1" fmla="*/ 3725 w 10000"/>
                <a:gd name="connsiteY1" fmla="*/ 10000 h 10000"/>
                <a:gd name="connsiteX2" fmla="*/ 3947 w 10000"/>
                <a:gd name="connsiteY2" fmla="*/ 10000 h 10000"/>
                <a:gd name="connsiteX3" fmla="*/ 4191 w 10000"/>
                <a:gd name="connsiteY3" fmla="*/ 10000 h 10000"/>
                <a:gd name="connsiteX4" fmla="*/ 4191 w 10000"/>
                <a:gd name="connsiteY4" fmla="*/ 0 h 10000"/>
                <a:gd name="connsiteX5" fmla="*/ 4412 w 10000"/>
                <a:gd name="connsiteY5" fmla="*/ 0 h 10000"/>
                <a:gd name="connsiteX6" fmla="*/ 4412 w 10000"/>
                <a:gd name="connsiteY6" fmla="*/ 10000 h 10000"/>
                <a:gd name="connsiteX7" fmla="*/ 4989 w 10000"/>
                <a:gd name="connsiteY7" fmla="*/ 10000 h 10000"/>
                <a:gd name="connsiteX8" fmla="*/ 4989 w 10000"/>
                <a:gd name="connsiteY8" fmla="*/ 0 h 10000"/>
                <a:gd name="connsiteX9" fmla="*/ 5654 w 10000"/>
                <a:gd name="connsiteY9" fmla="*/ 0 h 10000"/>
                <a:gd name="connsiteX10" fmla="*/ 5654 w 10000"/>
                <a:gd name="connsiteY10" fmla="*/ 10000 h 10000"/>
                <a:gd name="connsiteX11" fmla="*/ 6541 w 10000"/>
                <a:gd name="connsiteY11" fmla="*/ 10000 h 10000"/>
                <a:gd name="connsiteX12" fmla="*/ 6541 w 10000"/>
                <a:gd name="connsiteY12" fmla="*/ 122 h 10000"/>
                <a:gd name="connsiteX13" fmla="*/ 8004 w 10000"/>
                <a:gd name="connsiteY13" fmla="*/ 122 h 10000"/>
                <a:gd name="connsiteX14" fmla="*/ 8004 w 10000"/>
                <a:gd name="connsiteY14" fmla="*/ 10000 h 10000"/>
                <a:gd name="connsiteX15" fmla="*/ 9224 w 10000"/>
                <a:gd name="connsiteY15" fmla="*/ 10000 h 10000"/>
                <a:gd name="connsiteX16" fmla="*/ 9224 w 10000"/>
                <a:gd name="connsiteY16" fmla="*/ 0 h 10000"/>
                <a:gd name="connsiteX17" fmla="*/ 9601 w 10000"/>
                <a:gd name="connsiteY17" fmla="*/ 0 h 10000"/>
                <a:gd name="connsiteX18" fmla="*/ 9601 w 10000"/>
                <a:gd name="connsiteY18" fmla="*/ 10000 h 10000"/>
                <a:gd name="connsiteX19" fmla="*/ 10000 w 10000"/>
                <a:gd name="connsiteY19" fmla="*/ 10000 h 10000"/>
                <a:gd name="connsiteX0" fmla="*/ 0 w 10000"/>
                <a:gd name="connsiteY0" fmla="*/ 10000 h 10000"/>
                <a:gd name="connsiteX1" fmla="*/ 3725 w 10000"/>
                <a:gd name="connsiteY1" fmla="*/ 10000 h 10000"/>
                <a:gd name="connsiteX2" fmla="*/ 3947 w 10000"/>
                <a:gd name="connsiteY2" fmla="*/ 10000 h 10000"/>
                <a:gd name="connsiteX3" fmla="*/ 4191 w 10000"/>
                <a:gd name="connsiteY3" fmla="*/ 10000 h 10000"/>
                <a:gd name="connsiteX4" fmla="*/ 4191 w 10000"/>
                <a:gd name="connsiteY4" fmla="*/ 0 h 10000"/>
                <a:gd name="connsiteX5" fmla="*/ 4412 w 10000"/>
                <a:gd name="connsiteY5" fmla="*/ 10000 h 10000"/>
                <a:gd name="connsiteX6" fmla="*/ 4989 w 10000"/>
                <a:gd name="connsiteY6" fmla="*/ 10000 h 10000"/>
                <a:gd name="connsiteX7" fmla="*/ 4989 w 10000"/>
                <a:gd name="connsiteY7" fmla="*/ 0 h 10000"/>
                <a:gd name="connsiteX8" fmla="*/ 5654 w 10000"/>
                <a:gd name="connsiteY8" fmla="*/ 0 h 10000"/>
                <a:gd name="connsiteX9" fmla="*/ 5654 w 10000"/>
                <a:gd name="connsiteY9" fmla="*/ 10000 h 10000"/>
                <a:gd name="connsiteX10" fmla="*/ 6541 w 10000"/>
                <a:gd name="connsiteY10" fmla="*/ 10000 h 10000"/>
                <a:gd name="connsiteX11" fmla="*/ 6541 w 10000"/>
                <a:gd name="connsiteY11" fmla="*/ 122 h 10000"/>
                <a:gd name="connsiteX12" fmla="*/ 8004 w 10000"/>
                <a:gd name="connsiteY12" fmla="*/ 122 h 10000"/>
                <a:gd name="connsiteX13" fmla="*/ 8004 w 10000"/>
                <a:gd name="connsiteY13" fmla="*/ 10000 h 10000"/>
                <a:gd name="connsiteX14" fmla="*/ 9224 w 10000"/>
                <a:gd name="connsiteY14" fmla="*/ 10000 h 10000"/>
                <a:gd name="connsiteX15" fmla="*/ 9224 w 10000"/>
                <a:gd name="connsiteY15" fmla="*/ 0 h 10000"/>
                <a:gd name="connsiteX16" fmla="*/ 9601 w 10000"/>
                <a:gd name="connsiteY16" fmla="*/ 0 h 10000"/>
                <a:gd name="connsiteX17" fmla="*/ 9601 w 10000"/>
                <a:gd name="connsiteY17" fmla="*/ 10000 h 10000"/>
                <a:gd name="connsiteX18" fmla="*/ 10000 w 10000"/>
                <a:gd name="connsiteY18" fmla="*/ 10000 h 10000"/>
                <a:gd name="connsiteX0" fmla="*/ 0 w 10000"/>
                <a:gd name="connsiteY0" fmla="*/ 10000 h 10000"/>
                <a:gd name="connsiteX1" fmla="*/ 3725 w 10000"/>
                <a:gd name="connsiteY1" fmla="*/ 10000 h 10000"/>
                <a:gd name="connsiteX2" fmla="*/ 3947 w 10000"/>
                <a:gd name="connsiteY2" fmla="*/ 10000 h 10000"/>
                <a:gd name="connsiteX3" fmla="*/ 4191 w 10000"/>
                <a:gd name="connsiteY3" fmla="*/ 10000 h 10000"/>
                <a:gd name="connsiteX4" fmla="*/ 4412 w 10000"/>
                <a:gd name="connsiteY4" fmla="*/ 10000 h 10000"/>
                <a:gd name="connsiteX5" fmla="*/ 4989 w 10000"/>
                <a:gd name="connsiteY5" fmla="*/ 10000 h 10000"/>
                <a:gd name="connsiteX6" fmla="*/ 4989 w 10000"/>
                <a:gd name="connsiteY6" fmla="*/ 0 h 10000"/>
                <a:gd name="connsiteX7" fmla="*/ 5654 w 10000"/>
                <a:gd name="connsiteY7" fmla="*/ 0 h 10000"/>
                <a:gd name="connsiteX8" fmla="*/ 5654 w 10000"/>
                <a:gd name="connsiteY8" fmla="*/ 10000 h 10000"/>
                <a:gd name="connsiteX9" fmla="*/ 6541 w 10000"/>
                <a:gd name="connsiteY9" fmla="*/ 10000 h 10000"/>
                <a:gd name="connsiteX10" fmla="*/ 6541 w 10000"/>
                <a:gd name="connsiteY10" fmla="*/ 122 h 10000"/>
                <a:gd name="connsiteX11" fmla="*/ 8004 w 10000"/>
                <a:gd name="connsiteY11" fmla="*/ 122 h 10000"/>
                <a:gd name="connsiteX12" fmla="*/ 8004 w 10000"/>
                <a:gd name="connsiteY12" fmla="*/ 10000 h 10000"/>
                <a:gd name="connsiteX13" fmla="*/ 9224 w 10000"/>
                <a:gd name="connsiteY13" fmla="*/ 10000 h 10000"/>
                <a:gd name="connsiteX14" fmla="*/ 9224 w 10000"/>
                <a:gd name="connsiteY14" fmla="*/ 0 h 10000"/>
                <a:gd name="connsiteX15" fmla="*/ 9601 w 10000"/>
                <a:gd name="connsiteY15" fmla="*/ 0 h 10000"/>
                <a:gd name="connsiteX16" fmla="*/ 9601 w 10000"/>
                <a:gd name="connsiteY16" fmla="*/ 10000 h 10000"/>
                <a:gd name="connsiteX17" fmla="*/ 10000 w 10000"/>
                <a:gd name="connsiteY17" fmla="*/ 10000 h 10000"/>
                <a:gd name="connsiteX0" fmla="*/ 0 w 10000"/>
                <a:gd name="connsiteY0" fmla="*/ 10000 h 10000"/>
                <a:gd name="connsiteX1" fmla="*/ 3947 w 10000"/>
                <a:gd name="connsiteY1" fmla="*/ 10000 h 10000"/>
                <a:gd name="connsiteX2" fmla="*/ 4191 w 10000"/>
                <a:gd name="connsiteY2" fmla="*/ 10000 h 10000"/>
                <a:gd name="connsiteX3" fmla="*/ 4412 w 10000"/>
                <a:gd name="connsiteY3" fmla="*/ 10000 h 10000"/>
                <a:gd name="connsiteX4" fmla="*/ 4989 w 10000"/>
                <a:gd name="connsiteY4" fmla="*/ 10000 h 10000"/>
                <a:gd name="connsiteX5" fmla="*/ 4989 w 10000"/>
                <a:gd name="connsiteY5" fmla="*/ 0 h 10000"/>
                <a:gd name="connsiteX6" fmla="*/ 5654 w 10000"/>
                <a:gd name="connsiteY6" fmla="*/ 0 h 10000"/>
                <a:gd name="connsiteX7" fmla="*/ 5654 w 10000"/>
                <a:gd name="connsiteY7" fmla="*/ 10000 h 10000"/>
                <a:gd name="connsiteX8" fmla="*/ 6541 w 10000"/>
                <a:gd name="connsiteY8" fmla="*/ 10000 h 10000"/>
                <a:gd name="connsiteX9" fmla="*/ 6541 w 10000"/>
                <a:gd name="connsiteY9" fmla="*/ 122 h 10000"/>
                <a:gd name="connsiteX10" fmla="*/ 8004 w 10000"/>
                <a:gd name="connsiteY10" fmla="*/ 122 h 10000"/>
                <a:gd name="connsiteX11" fmla="*/ 8004 w 10000"/>
                <a:gd name="connsiteY11" fmla="*/ 10000 h 10000"/>
                <a:gd name="connsiteX12" fmla="*/ 9224 w 10000"/>
                <a:gd name="connsiteY12" fmla="*/ 10000 h 10000"/>
                <a:gd name="connsiteX13" fmla="*/ 9224 w 10000"/>
                <a:gd name="connsiteY13" fmla="*/ 0 h 10000"/>
                <a:gd name="connsiteX14" fmla="*/ 9601 w 10000"/>
                <a:gd name="connsiteY14" fmla="*/ 0 h 10000"/>
                <a:gd name="connsiteX15" fmla="*/ 9601 w 10000"/>
                <a:gd name="connsiteY15" fmla="*/ 10000 h 10000"/>
                <a:gd name="connsiteX16" fmla="*/ 10000 w 10000"/>
                <a:gd name="connsiteY16" fmla="*/ 10000 h 10000"/>
                <a:gd name="connsiteX0" fmla="*/ 0 w 10000"/>
                <a:gd name="connsiteY0" fmla="*/ 10000 h 10000"/>
                <a:gd name="connsiteX1" fmla="*/ 4191 w 10000"/>
                <a:gd name="connsiteY1" fmla="*/ 10000 h 10000"/>
                <a:gd name="connsiteX2" fmla="*/ 4412 w 10000"/>
                <a:gd name="connsiteY2" fmla="*/ 10000 h 10000"/>
                <a:gd name="connsiteX3" fmla="*/ 4989 w 10000"/>
                <a:gd name="connsiteY3" fmla="*/ 10000 h 10000"/>
                <a:gd name="connsiteX4" fmla="*/ 4989 w 10000"/>
                <a:gd name="connsiteY4" fmla="*/ 0 h 10000"/>
                <a:gd name="connsiteX5" fmla="*/ 5654 w 10000"/>
                <a:gd name="connsiteY5" fmla="*/ 0 h 10000"/>
                <a:gd name="connsiteX6" fmla="*/ 5654 w 10000"/>
                <a:gd name="connsiteY6" fmla="*/ 10000 h 10000"/>
                <a:gd name="connsiteX7" fmla="*/ 6541 w 10000"/>
                <a:gd name="connsiteY7" fmla="*/ 10000 h 10000"/>
                <a:gd name="connsiteX8" fmla="*/ 6541 w 10000"/>
                <a:gd name="connsiteY8" fmla="*/ 122 h 10000"/>
                <a:gd name="connsiteX9" fmla="*/ 8004 w 10000"/>
                <a:gd name="connsiteY9" fmla="*/ 122 h 10000"/>
                <a:gd name="connsiteX10" fmla="*/ 8004 w 10000"/>
                <a:gd name="connsiteY10" fmla="*/ 10000 h 10000"/>
                <a:gd name="connsiteX11" fmla="*/ 9224 w 10000"/>
                <a:gd name="connsiteY11" fmla="*/ 10000 h 10000"/>
                <a:gd name="connsiteX12" fmla="*/ 9224 w 10000"/>
                <a:gd name="connsiteY12" fmla="*/ 0 h 10000"/>
                <a:gd name="connsiteX13" fmla="*/ 9601 w 10000"/>
                <a:gd name="connsiteY13" fmla="*/ 0 h 10000"/>
                <a:gd name="connsiteX14" fmla="*/ 9601 w 10000"/>
                <a:gd name="connsiteY14" fmla="*/ 10000 h 10000"/>
                <a:gd name="connsiteX15" fmla="*/ 10000 w 10000"/>
                <a:gd name="connsiteY15" fmla="*/ 10000 h 10000"/>
                <a:gd name="connsiteX0" fmla="*/ 0 w 10000"/>
                <a:gd name="connsiteY0" fmla="*/ 10000 h 10000"/>
                <a:gd name="connsiteX1" fmla="*/ 4412 w 10000"/>
                <a:gd name="connsiteY1" fmla="*/ 10000 h 10000"/>
                <a:gd name="connsiteX2" fmla="*/ 4989 w 10000"/>
                <a:gd name="connsiteY2" fmla="*/ 10000 h 10000"/>
                <a:gd name="connsiteX3" fmla="*/ 4989 w 10000"/>
                <a:gd name="connsiteY3" fmla="*/ 0 h 10000"/>
                <a:gd name="connsiteX4" fmla="*/ 5654 w 10000"/>
                <a:gd name="connsiteY4" fmla="*/ 0 h 10000"/>
                <a:gd name="connsiteX5" fmla="*/ 5654 w 10000"/>
                <a:gd name="connsiteY5" fmla="*/ 10000 h 10000"/>
                <a:gd name="connsiteX6" fmla="*/ 6541 w 10000"/>
                <a:gd name="connsiteY6" fmla="*/ 10000 h 10000"/>
                <a:gd name="connsiteX7" fmla="*/ 6541 w 10000"/>
                <a:gd name="connsiteY7" fmla="*/ 122 h 10000"/>
                <a:gd name="connsiteX8" fmla="*/ 8004 w 10000"/>
                <a:gd name="connsiteY8" fmla="*/ 122 h 10000"/>
                <a:gd name="connsiteX9" fmla="*/ 8004 w 10000"/>
                <a:gd name="connsiteY9" fmla="*/ 10000 h 10000"/>
                <a:gd name="connsiteX10" fmla="*/ 9224 w 10000"/>
                <a:gd name="connsiteY10" fmla="*/ 10000 h 10000"/>
                <a:gd name="connsiteX11" fmla="*/ 9224 w 10000"/>
                <a:gd name="connsiteY11" fmla="*/ 0 h 10000"/>
                <a:gd name="connsiteX12" fmla="*/ 9601 w 10000"/>
                <a:gd name="connsiteY12" fmla="*/ 0 h 10000"/>
                <a:gd name="connsiteX13" fmla="*/ 9601 w 10000"/>
                <a:gd name="connsiteY13" fmla="*/ 10000 h 10000"/>
                <a:gd name="connsiteX14" fmla="*/ 10000 w 10000"/>
                <a:gd name="connsiteY14" fmla="*/ 10000 h 10000"/>
                <a:gd name="connsiteX0" fmla="*/ 0 w 10000"/>
                <a:gd name="connsiteY0" fmla="*/ 10000 h 10000"/>
                <a:gd name="connsiteX1" fmla="*/ 4989 w 10000"/>
                <a:gd name="connsiteY1" fmla="*/ 10000 h 10000"/>
                <a:gd name="connsiteX2" fmla="*/ 4989 w 10000"/>
                <a:gd name="connsiteY2" fmla="*/ 0 h 10000"/>
                <a:gd name="connsiteX3" fmla="*/ 5654 w 10000"/>
                <a:gd name="connsiteY3" fmla="*/ 0 h 10000"/>
                <a:gd name="connsiteX4" fmla="*/ 5654 w 10000"/>
                <a:gd name="connsiteY4" fmla="*/ 10000 h 10000"/>
                <a:gd name="connsiteX5" fmla="*/ 6541 w 10000"/>
                <a:gd name="connsiteY5" fmla="*/ 10000 h 10000"/>
                <a:gd name="connsiteX6" fmla="*/ 6541 w 10000"/>
                <a:gd name="connsiteY6" fmla="*/ 122 h 10000"/>
                <a:gd name="connsiteX7" fmla="*/ 8004 w 10000"/>
                <a:gd name="connsiteY7" fmla="*/ 122 h 10000"/>
                <a:gd name="connsiteX8" fmla="*/ 8004 w 10000"/>
                <a:gd name="connsiteY8" fmla="*/ 10000 h 10000"/>
                <a:gd name="connsiteX9" fmla="*/ 9224 w 10000"/>
                <a:gd name="connsiteY9" fmla="*/ 10000 h 10000"/>
                <a:gd name="connsiteX10" fmla="*/ 9224 w 10000"/>
                <a:gd name="connsiteY10" fmla="*/ 0 h 10000"/>
                <a:gd name="connsiteX11" fmla="*/ 9601 w 10000"/>
                <a:gd name="connsiteY11" fmla="*/ 0 h 10000"/>
                <a:gd name="connsiteX12" fmla="*/ 9601 w 10000"/>
                <a:gd name="connsiteY12" fmla="*/ 10000 h 10000"/>
                <a:gd name="connsiteX13" fmla="*/ 10000 w 10000"/>
                <a:gd name="connsiteY13" fmla="*/ 10000 h 10000"/>
                <a:gd name="connsiteX0" fmla="*/ 0 w 10000"/>
                <a:gd name="connsiteY0" fmla="*/ 10000 h 10000"/>
                <a:gd name="connsiteX1" fmla="*/ 4989 w 10000"/>
                <a:gd name="connsiteY1" fmla="*/ 10000 h 10000"/>
                <a:gd name="connsiteX2" fmla="*/ 4989 w 10000"/>
                <a:gd name="connsiteY2" fmla="*/ 0 h 10000"/>
                <a:gd name="connsiteX3" fmla="*/ 5654 w 10000"/>
                <a:gd name="connsiteY3" fmla="*/ 0 h 10000"/>
                <a:gd name="connsiteX4" fmla="*/ 6541 w 10000"/>
                <a:gd name="connsiteY4" fmla="*/ 10000 h 10000"/>
                <a:gd name="connsiteX5" fmla="*/ 6541 w 10000"/>
                <a:gd name="connsiteY5" fmla="*/ 122 h 10000"/>
                <a:gd name="connsiteX6" fmla="*/ 8004 w 10000"/>
                <a:gd name="connsiteY6" fmla="*/ 122 h 10000"/>
                <a:gd name="connsiteX7" fmla="*/ 8004 w 10000"/>
                <a:gd name="connsiteY7" fmla="*/ 10000 h 10000"/>
                <a:gd name="connsiteX8" fmla="*/ 9224 w 10000"/>
                <a:gd name="connsiteY8" fmla="*/ 10000 h 10000"/>
                <a:gd name="connsiteX9" fmla="*/ 9224 w 10000"/>
                <a:gd name="connsiteY9" fmla="*/ 0 h 10000"/>
                <a:gd name="connsiteX10" fmla="*/ 9601 w 10000"/>
                <a:gd name="connsiteY10" fmla="*/ 0 h 10000"/>
                <a:gd name="connsiteX11" fmla="*/ 9601 w 10000"/>
                <a:gd name="connsiteY11" fmla="*/ 10000 h 10000"/>
                <a:gd name="connsiteX12" fmla="*/ 10000 w 10000"/>
                <a:gd name="connsiteY12" fmla="*/ 10000 h 10000"/>
                <a:gd name="connsiteX0" fmla="*/ 0 w 10000"/>
                <a:gd name="connsiteY0" fmla="*/ 10000 h 10000"/>
                <a:gd name="connsiteX1" fmla="*/ 4989 w 10000"/>
                <a:gd name="connsiteY1" fmla="*/ 10000 h 10000"/>
                <a:gd name="connsiteX2" fmla="*/ 4989 w 10000"/>
                <a:gd name="connsiteY2" fmla="*/ 0 h 10000"/>
                <a:gd name="connsiteX3" fmla="*/ 6541 w 10000"/>
                <a:gd name="connsiteY3" fmla="*/ 10000 h 10000"/>
                <a:gd name="connsiteX4" fmla="*/ 6541 w 10000"/>
                <a:gd name="connsiteY4" fmla="*/ 122 h 10000"/>
                <a:gd name="connsiteX5" fmla="*/ 8004 w 10000"/>
                <a:gd name="connsiteY5" fmla="*/ 122 h 10000"/>
                <a:gd name="connsiteX6" fmla="*/ 8004 w 10000"/>
                <a:gd name="connsiteY6" fmla="*/ 10000 h 10000"/>
                <a:gd name="connsiteX7" fmla="*/ 9224 w 10000"/>
                <a:gd name="connsiteY7" fmla="*/ 10000 h 10000"/>
                <a:gd name="connsiteX8" fmla="*/ 9224 w 10000"/>
                <a:gd name="connsiteY8" fmla="*/ 0 h 10000"/>
                <a:gd name="connsiteX9" fmla="*/ 9601 w 10000"/>
                <a:gd name="connsiteY9" fmla="*/ 0 h 10000"/>
                <a:gd name="connsiteX10" fmla="*/ 9601 w 10000"/>
                <a:gd name="connsiteY10" fmla="*/ 10000 h 10000"/>
                <a:gd name="connsiteX11" fmla="*/ 10000 w 10000"/>
                <a:gd name="connsiteY11" fmla="*/ 10000 h 10000"/>
                <a:gd name="connsiteX0" fmla="*/ 0 w 10000"/>
                <a:gd name="connsiteY0" fmla="*/ 10000 h 10000"/>
                <a:gd name="connsiteX1" fmla="*/ 4989 w 10000"/>
                <a:gd name="connsiteY1" fmla="*/ 10000 h 10000"/>
                <a:gd name="connsiteX2" fmla="*/ 4989 w 10000"/>
                <a:gd name="connsiteY2" fmla="*/ 0 h 10000"/>
                <a:gd name="connsiteX3" fmla="*/ 6541 w 10000"/>
                <a:gd name="connsiteY3" fmla="*/ 122 h 10000"/>
                <a:gd name="connsiteX4" fmla="*/ 8004 w 10000"/>
                <a:gd name="connsiteY4" fmla="*/ 122 h 10000"/>
                <a:gd name="connsiteX5" fmla="*/ 8004 w 10000"/>
                <a:gd name="connsiteY5" fmla="*/ 10000 h 10000"/>
                <a:gd name="connsiteX6" fmla="*/ 9224 w 10000"/>
                <a:gd name="connsiteY6" fmla="*/ 10000 h 10000"/>
                <a:gd name="connsiteX7" fmla="*/ 9224 w 10000"/>
                <a:gd name="connsiteY7" fmla="*/ 0 h 10000"/>
                <a:gd name="connsiteX8" fmla="*/ 9601 w 10000"/>
                <a:gd name="connsiteY8" fmla="*/ 0 h 10000"/>
                <a:gd name="connsiteX9" fmla="*/ 9601 w 10000"/>
                <a:gd name="connsiteY9" fmla="*/ 10000 h 10000"/>
                <a:gd name="connsiteX10" fmla="*/ 10000 w 10000"/>
                <a:gd name="connsiteY10" fmla="*/ 10000 h 10000"/>
                <a:gd name="connsiteX0" fmla="*/ 0 w 10000"/>
                <a:gd name="connsiteY0" fmla="*/ 10000 h 10000"/>
                <a:gd name="connsiteX1" fmla="*/ 4989 w 10000"/>
                <a:gd name="connsiteY1" fmla="*/ 10000 h 10000"/>
                <a:gd name="connsiteX2" fmla="*/ 4989 w 10000"/>
                <a:gd name="connsiteY2" fmla="*/ 0 h 10000"/>
                <a:gd name="connsiteX3" fmla="*/ 8004 w 10000"/>
                <a:gd name="connsiteY3" fmla="*/ 122 h 10000"/>
                <a:gd name="connsiteX4" fmla="*/ 8004 w 10000"/>
                <a:gd name="connsiteY4" fmla="*/ 10000 h 10000"/>
                <a:gd name="connsiteX5" fmla="*/ 9224 w 10000"/>
                <a:gd name="connsiteY5" fmla="*/ 10000 h 10000"/>
                <a:gd name="connsiteX6" fmla="*/ 9224 w 10000"/>
                <a:gd name="connsiteY6" fmla="*/ 0 h 10000"/>
                <a:gd name="connsiteX7" fmla="*/ 9601 w 10000"/>
                <a:gd name="connsiteY7" fmla="*/ 0 h 10000"/>
                <a:gd name="connsiteX8" fmla="*/ 9601 w 10000"/>
                <a:gd name="connsiteY8" fmla="*/ 10000 h 10000"/>
                <a:gd name="connsiteX9" fmla="*/ 10000 w 10000"/>
                <a:gd name="connsiteY9" fmla="*/ 10000 h 10000"/>
                <a:gd name="connsiteX0" fmla="*/ 0 w 10000"/>
                <a:gd name="connsiteY0" fmla="*/ 10000 h 10000"/>
                <a:gd name="connsiteX1" fmla="*/ 4989 w 10000"/>
                <a:gd name="connsiteY1" fmla="*/ 10000 h 10000"/>
                <a:gd name="connsiteX2" fmla="*/ 4989 w 10000"/>
                <a:gd name="connsiteY2" fmla="*/ 0 h 10000"/>
                <a:gd name="connsiteX3" fmla="*/ 8004 w 10000"/>
                <a:gd name="connsiteY3" fmla="*/ 122 h 10000"/>
                <a:gd name="connsiteX4" fmla="*/ 8004 w 10000"/>
                <a:gd name="connsiteY4" fmla="*/ 10000 h 10000"/>
                <a:gd name="connsiteX5" fmla="*/ 9224 w 10000"/>
                <a:gd name="connsiteY5" fmla="*/ 0 h 10000"/>
                <a:gd name="connsiteX6" fmla="*/ 9601 w 10000"/>
                <a:gd name="connsiteY6" fmla="*/ 0 h 10000"/>
                <a:gd name="connsiteX7" fmla="*/ 9601 w 10000"/>
                <a:gd name="connsiteY7" fmla="*/ 10000 h 10000"/>
                <a:gd name="connsiteX8" fmla="*/ 10000 w 10000"/>
                <a:gd name="connsiteY8" fmla="*/ 10000 h 10000"/>
                <a:gd name="connsiteX0" fmla="*/ 0 w 10000"/>
                <a:gd name="connsiteY0" fmla="*/ 10000 h 10000"/>
                <a:gd name="connsiteX1" fmla="*/ 4989 w 10000"/>
                <a:gd name="connsiteY1" fmla="*/ 10000 h 10000"/>
                <a:gd name="connsiteX2" fmla="*/ 4989 w 10000"/>
                <a:gd name="connsiteY2" fmla="*/ 0 h 10000"/>
                <a:gd name="connsiteX3" fmla="*/ 8004 w 10000"/>
                <a:gd name="connsiteY3" fmla="*/ 122 h 10000"/>
                <a:gd name="connsiteX4" fmla="*/ 8004 w 10000"/>
                <a:gd name="connsiteY4" fmla="*/ 10000 h 10000"/>
                <a:gd name="connsiteX5" fmla="*/ 9601 w 10000"/>
                <a:gd name="connsiteY5" fmla="*/ 0 h 10000"/>
                <a:gd name="connsiteX6" fmla="*/ 9601 w 10000"/>
                <a:gd name="connsiteY6" fmla="*/ 10000 h 10000"/>
                <a:gd name="connsiteX7" fmla="*/ 10000 w 10000"/>
                <a:gd name="connsiteY7" fmla="*/ 10000 h 10000"/>
                <a:gd name="connsiteX0" fmla="*/ 0 w 10000"/>
                <a:gd name="connsiteY0" fmla="*/ 10000 h 10000"/>
                <a:gd name="connsiteX1" fmla="*/ 4989 w 10000"/>
                <a:gd name="connsiteY1" fmla="*/ 10000 h 10000"/>
                <a:gd name="connsiteX2" fmla="*/ 4989 w 10000"/>
                <a:gd name="connsiteY2" fmla="*/ 0 h 10000"/>
                <a:gd name="connsiteX3" fmla="*/ 8004 w 10000"/>
                <a:gd name="connsiteY3" fmla="*/ 122 h 10000"/>
                <a:gd name="connsiteX4" fmla="*/ 8004 w 10000"/>
                <a:gd name="connsiteY4" fmla="*/ 10000 h 10000"/>
                <a:gd name="connsiteX5" fmla="*/ 9601 w 10000"/>
                <a:gd name="connsiteY5" fmla="*/ 10000 h 10000"/>
                <a:gd name="connsiteX6" fmla="*/ 10000 w 10000"/>
                <a:gd name="connsiteY6" fmla="*/ 10000 h 10000"/>
                <a:gd name="connsiteX0" fmla="*/ 0 w 10000"/>
                <a:gd name="connsiteY0" fmla="*/ 10000 h 10000"/>
                <a:gd name="connsiteX1" fmla="*/ 4989 w 10000"/>
                <a:gd name="connsiteY1" fmla="*/ 10000 h 10000"/>
                <a:gd name="connsiteX2" fmla="*/ 4989 w 10000"/>
                <a:gd name="connsiteY2" fmla="*/ 0 h 10000"/>
                <a:gd name="connsiteX3" fmla="*/ 8004 w 10000"/>
                <a:gd name="connsiteY3" fmla="*/ 122 h 10000"/>
                <a:gd name="connsiteX4" fmla="*/ 8004 w 10000"/>
                <a:gd name="connsiteY4" fmla="*/ 10000 h 10000"/>
                <a:gd name="connsiteX5" fmla="*/ 10000 w 10000"/>
                <a:gd name="connsiteY5" fmla="*/ 10000 h 10000"/>
                <a:gd name="connsiteX0" fmla="*/ 0 w 9672"/>
                <a:gd name="connsiteY0" fmla="*/ 10000 h 10000"/>
                <a:gd name="connsiteX1" fmla="*/ 4661 w 9672"/>
                <a:gd name="connsiteY1" fmla="*/ 10000 h 10000"/>
                <a:gd name="connsiteX2" fmla="*/ 4661 w 9672"/>
                <a:gd name="connsiteY2" fmla="*/ 0 h 10000"/>
                <a:gd name="connsiteX3" fmla="*/ 7676 w 9672"/>
                <a:gd name="connsiteY3" fmla="*/ 122 h 10000"/>
                <a:gd name="connsiteX4" fmla="*/ 7676 w 9672"/>
                <a:gd name="connsiteY4" fmla="*/ 10000 h 10000"/>
                <a:gd name="connsiteX5" fmla="*/ 9672 w 9672"/>
                <a:gd name="connsiteY5" fmla="*/ 10000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672" h="10000">
                  <a:moveTo>
                    <a:pt x="0" y="10000"/>
                  </a:moveTo>
                  <a:lnTo>
                    <a:pt x="4661" y="10000"/>
                  </a:lnTo>
                  <a:lnTo>
                    <a:pt x="4661" y="0"/>
                  </a:lnTo>
                  <a:lnTo>
                    <a:pt x="7676" y="122"/>
                  </a:lnTo>
                  <a:lnTo>
                    <a:pt x="7676" y="10000"/>
                  </a:lnTo>
                  <a:lnTo>
                    <a:pt x="9672" y="10000"/>
                  </a:ln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0" tIns="45720" rIns="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1" name="Freeform 220"/>
            <p:cNvSpPr>
              <a:spLocks/>
            </p:cNvSpPr>
            <p:nvPr/>
          </p:nvSpPr>
          <p:spPr bwMode="auto">
            <a:xfrm>
              <a:off x="3136265" y="346710"/>
              <a:ext cx="2863850" cy="227330"/>
            </a:xfrm>
            <a:custGeom>
              <a:avLst/>
              <a:gdLst>
                <a:gd name="T0" fmla="*/ 0 w 4510"/>
                <a:gd name="T1" fmla="*/ 830 h 830"/>
                <a:gd name="T2" fmla="*/ 240 w 4510"/>
                <a:gd name="T3" fmla="*/ 830 h 830"/>
                <a:gd name="T4" fmla="*/ 240 w 4510"/>
                <a:gd name="T5" fmla="*/ 0 h 830"/>
                <a:gd name="T6" fmla="*/ 510 w 4510"/>
                <a:gd name="T7" fmla="*/ 0 h 830"/>
                <a:gd name="T8" fmla="*/ 510 w 4510"/>
                <a:gd name="T9" fmla="*/ 830 h 830"/>
                <a:gd name="T10" fmla="*/ 960 w 4510"/>
                <a:gd name="T11" fmla="*/ 830 h 830"/>
                <a:gd name="T12" fmla="*/ 960 w 4510"/>
                <a:gd name="T13" fmla="*/ 10 h 830"/>
                <a:gd name="T14" fmla="*/ 1460 w 4510"/>
                <a:gd name="T15" fmla="*/ 10 h 830"/>
                <a:gd name="T16" fmla="*/ 1460 w 4510"/>
                <a:gd name="T17" fmla="*/ 830 h 830"/>
                <a:gd name="T18" fmla="*/ 1680 w 4510"/>
                <a:gd name="T19" fmla="*/ 830 h 830"/>
                <a:gd name="T20" fmla="*/ 1680 w 4510"/>
                <a:gd name="T21" fmla="*/ 10 h 830"/>
                <a:gd name="T22" fmla="*/ 1780 w 4510"/>
                <a:gd name="T23" fmla="*/ 10 h 830"/>
                <a:gd name="T24" fmla="*/ 1780 w 4510"/>
                <a:gd name="T25" fmla="*/ 830 h 830"/>
                <a:gd name="T26" fmla="*/ 1890 w 4510"/>
                <a:gd name="T27" fmla="*/ 830 h 830"/>
                <a:gd name="T28" fmla="*/ 1890 w 4510"/>
                <a:gd name="T29" fmla="*/ 10 h 830"/>
                <a:gd name="T30" fmla="*/ 1990 w 4510"/>
                <a:gd name="T31" fmla="*/ 10 h 830"/>
                <a:gd name="T32" fmla="*/ 1990 w 4510"/>
                <a:gd name="T33" fmla="*/ 830 h 830"/>
                <a:gd name="T34" fmla="*/ 2250 w 4510"/>
                <a:gd name="T35" fmla="*/ 830 h 830"/>
                <a:gd name="T36" fmla="*/ 2250 w 4510"/>
                <a:gd name="T37" fmla="*/ 10 h 830"/>
                <a:gd name="T38" fmla="*/ 2550 w 4510"/>
                <a:gd name="T39" fmla="*/ 10 h 830"/>
                <a:gd name="T40" fmla="*/ 2550 w 4510"/>
                <a:gd name="T41" fmla="*/ 830 h 830"/>
                <a:gd name="T42" fmla="*/ 2950 w 4510"/>
                <a:gd name="T43" fmla="*/ 830 h 830"/>
                <a:gd name="T44" fmla="*/ 2950 w 4510"/>
                <a:gd name="T45" fmla="*/ 20 h 830"/>
                <a:gd name="T46" fmla="*/ 3610 w 4510"/>
                <a:gd name="T47" fmla="*/ 20 h 830"/>
                <a:gd name="T48" fmla="*/ 3610 w 4510"/>
                <a:gd name="T49" fmla="*/ 830 h 830"/>
                <a:gd name="T50" fmla="*/ 4160 w 4510"/>
                <a:gd name="T51" fmla="*/ 830 h 830"/>
                <a:gd name="T52" fmla="*/ 4160 w 4510"/>
                <a:gd name="T53" fmla="*/ 10 h 830"/>
                <a:gd name="T54" fmla="*/ 4330 w 4510"/>
                <a:gd name="T55" fmla="*/ 10 h 830"/>
                <a:gd name="T56" fmla="*/ 4330 w 4510"/>
                <a:gd name="T57" fmla="*/ 830 h 830"/>
                <a:gd name="T58" fmla="*/ 4510 w 4510"/>
                <a:gd name="T59" fmla="*/ 830 h 830"/>
                <a:gd name="connsiteX0" fmla="*/ 0 w 10000"/>
                <a:gd name="connsiteY0" fmla="*/ 10000 h 10000"/>
                <a:gd name="connsiteX1" fmla="*/ 532 w 10000"/>
                <a:gd name="connsiteY1" fmla="*/ 10000 h 10000"/>
                <a:gd name="connsiteX2" fmla="*/ 1131 w 10000"/>
                <a:gd name="connsiteY2" fmla="*/ 0 h 10000"/>
                <a:gd name="connsiteX3" fmla="*/ 1131 w 10000"/>
                <a:gd name="connsiteY3" fmla="*/ 10000 h 10000"/>
                <a:gd name="connsiteX4" fmla="*/ 2129 w 10000"/>
                <a:gd name="connsiteY4" fmla="*/ 10000 h 10000"/>
                <a:gd name="connsiteX5" fmla="*/ 2129 w 10000"/>
                <a:gd name="connsiteY5" fmla="*/ 120 h 10000"/>
                <a:gd name="connsiteX6" fmla="*/ 3237 w 10000"/>
                <a:gd name="connsiteY6" fmla="*/ 120 h 10000"/>
                <a:gd name="connsiteX7" fmla="*/ 3237 w 10000"/>
                <a:gd name="connsiteY7" fmla="*/ 10000 h 10000"/>
                <a:gd name="connsiteX8" fmla="*/ 3725 w 10000"/>
                <a:gd name="connsiteY8" fmla="*/ 10000 h 10000"/>
                <a:gd name="connsiteX9" fmla="*/ 3725 w 10000"/>
                <a:gd name="connsiteY9" fmla="*/ 120 h 10000"/>
                <a:gd name="connsiteX10" fmla="*/ 3947 w 10000"/>
                <a:gd name="connsiteY10" fmla="*/ 120 h 10000"/>
                <a:gd name="connsiteX11" fmla="*/ 3947 w 10000"/>
                <a:gd name="connsiteY11" fmla="*/ 10000 h 10000"/>
                <a:gd name="connsiteX12" fmla="*/ 4191 w 10000"/>
                <a:gd name="connsiteY12" fmla="*/ 10000 h 10000"/>
                <a:gd name="connsiteX13" fmla="*/ 4191 w 10000"/>
                <a:gd name="connsiteY13" fmla="*/ 120 h 10000"/>
                <a:gd name="connsiteX14" fmla="*/ 4412 w 10000"/>
                <a:gd name="connsiteY14" fmla="*/ 120 h 10000"/>
                <a:gd name="connsiteX15" fmla="*/ 4412 w 10000"/>
                <a:gd name="connsiteY15" fmla="*/ 10000 h 10000"/>
                <a:gd name="connsiteX16" fmla="*/ 4989 w 10000"/>
                <a:gd name="connsiteY16" fmla="*/ 10000 h 10000"/>
                <a:gd name="connsiteX17" fmla="*/ 4989 w 10000"/>
                <a:gd name="connsiteY17" fmla="*/ 120 h 10000"/>
                <a:gd name="connsiteX18" fmla="*/ 5654 w 10000"/>
                <a:gd name="connsiteY18" fmla="*/ 120 h 10000"/>
                <a:gd name="connsiteX19" fmla="*/ 5654 w 10000"/>
                <a:gd name="connsiteY19" fmla="*/ 10000 h 10000"/>
                <a:gd name="connsiteX20" fmla="*/ 6541 w 10000"/>
                <a:gd name="connsiteY20" fmla="*/ 10000 h 10000"/>
                <a:gd name="connsiteX21" fmla="*/ 6541 w 10000"/>
                <a:gd name="connsiteY21" fmla="*/ 241 h 10000"/>
                <a:gd name="connsiteX22" fmla="*/ 8004 w 10000"/>
                <a:gd name="connsiteY22" fmla="*/ 241 h 10000"/>
                <a:gd name="connsiteX23" fmla="*/ 8004 w 10000"/>
                <a:gd name="connsiteY23" fmla="*/ 10000 h 10000"/>
                <a:gd name="connsiteX24" fmla="*/ 9224 w 10000"/>
                <a:gd name="connsiteY24" fmla="*/ 10000 h 10000"/>
                <a:gd name="connsiteX25" fmla="*/ 9224 w 10000"/>
                <a:gd name="connsiteY25" fmla="*/ 120 h 10000"/>
                <a:gd name="connsiteX26" fmla="*/ 9601 w 10000"/>
                <a:gd name="connsiteY26" fmla="*/ 120 h 10000"/>
                <a:gd name="connsiteX27" fmla="*/ 9601 w 10000"/>
                <a:gd name="connsiteY27" fmla="*/ 10000 h 10000"/>
                <a:gd name="connsiteX28" fmla="*/ 10000 w 10000"/>
                <a:gd name="connsiteY28" fmla="*/ 10000 h 10000"/>
                <a:gd name="connsiteX0" fmla="*/ 0 w 10000"/>
                <a:gd name="connsiteY0" fmla="*/ 9880 h 9880"/>
                <a:gd name="connsiteX1" fmla="*/ 532 w 10000"/>
                <a:gd name="connsiteY1" fmla="*/ 9880 h 9880"/>
                <a:gd name="connsiteX2" fmla="*/ 1131 w 10000"/>
                <a:gd name="connsiteY2" fmla="*/ 9880 h 9880"/>
                <a:gd name="connsiteX3" fmla="*/ 2129 w 10000"/>
                <a:gd name="connsiteY3" fmla="*/ 9880 h 9880"/>
                <a:gd name="connsiteX4" fmla="*/ 2129 w 10000"/>
                <a:gd name="connsiteY4" fmla="*/ 0 h 9880"/>
                <a:gd name="connsiteX5" fmla="*/ 3237 w 10000"/>
                <a:gd name="connsiteY5" fmla="*/ 0 h 9880"/>
                <a:gd name="connsiteX6" fmla="*/ 3237 w 10000"/>
                <a:gd name="connsiteY6" fmla="*/ 9880 h 9880"/>
                <a:gd name="connsiteX7" fmla="*/ 3725 w 10000"/>
                <a:gd name="connsiteY7" fmla="*/ 9880 h 9880"/>
                <a:gd name="connsiteX8" fmla="*/ 3725 w 10000"/>
                <a:gd name="connsiteY8" fmla="*/ 0 h 9880"/>
                <a:gd name="connsiteX9" fmla="*/ 3947 w 10000"/>
                <a:gd name="connsiteY9" fmla="*/ 0 h 9880"/>
                <a:gd name="connsiteX10" fmla="*/ 3947 w 10000"/>
                <a:gd name="connsiteY10" fmla="*/ 9880 h 9880"/>
                <a:gd name="connsiteX11" fmla="*/ 4191 w 10000"/>
                <a:gd name="connsiteY11" fmla="*/ 9880 h 9880"/>
                <a:gd name="connsiteX12" fmla="*/ 4191 w 10000"/>
                <a:gd name="connsiteY12" fmla="*/ 0 h 9880"/>
                <a:gd name="connsiteX13" fmla="*/ 4412 w 10000"/>
                <a:gd name="connsiteY13" fmla="*/ 0 h 9880"/>
                <a:gd name="connsiteX14" fmla="*/ 4412 w 10000"/>
                <a:gd name="connsiteY14" fmla="*/ 9880 h 9880"/>
                <a:gd name="connsiteX15" fmla="*/ 4989 w 10000"/>
                <a:gd name="connsiteY15" fmla="*/ 9880 h 9880"/>
                <a:gd name="connsiteX16" fmla="*/ 4989 w 10000"/>
                <a:gd name="connsiteY16" fmla="*/ 0 h 9880"/>
                <a:gd name="connsiteX17" fmla="*/ 5654 w 10000"/>
                <a:gd name="connsiteY17" fmla="*/ 0 h 9880"/>
                <a:gd name="connsiteX18" fmla="*/ 5654 w 10000"/>
                <a:gd name="connsiteY18" fmla="*/ 9880 h 9880"/>
                <a:gd name="connsiteX19" fmla="*/ 6541 w 10000"/>
                <a:gd name="connsiteY19" fmla="*/ 9880 h 9880"/>
                <a:gd name="connsiteX20" fmla="*/ 6541 w 10000"/>
                <a:gd name="connsiteY20" fmla="*/ 121 h 9880"/>
                <a:gd name="connsiteX21" fmla="*/ 8004 w 10000"/>
                <a:gd name="connsiteY21" fmla="*/ 121 h 9880"/>
                <a:gd name="connsiteX22" fmla="*/ 8004 w 10000"/>
                <a:gd name="connsiteY22" fmla="*/ 9880 h 9880"/>
                <a:gd name="connsiteX23" fmla="*/ 9224 w 10000"/>
                <a:gd name="connsiteY23" fmla="*/ 9880 h 9880"/>
                <a:gd name="connsiteX24" fmla="*/ 9224 w 10000"/>
                <a:gd name="connsiteY24" fmla="*/ 0 h 9880"/>
                <a:gd name="connsiteX25" fmla="*/ 9601 w 10000"/>
                <a:gd name="connsiteY25" fmla="*/ 0 h 9880"/>
                <a:gd name="connsiteX26" fmla="*/ 9601 w 10000"/>
                <a:gd name="connsiteY26" fmla="*/ 9880 h 9880"/>
                <a:gd name="connsiteX27" fmla="*/ 10000 w 10000"/>
                <a:gd name="connsiteY27" fmla="*/ 9880 h 9880"/>
                <a:gd name="connsiteX0" fmla="*/ 0 w 10000"/>
                <a:gd name="connsiteY0" fmla="*/ 10000 h 10000"/>
                <a:gd name="connsiteX1" fmla="*/ 532 w 10000"/>
                <a:gd name="connsiteY1" fmla="*/ 10000 h 10000"/>
                <a:gd name="connsiteX2" fmla="*/ 1131 w 10000"/>
                <a:gd name="connsiteY2" fmla="*/ 10000 h 10000"/>
                <a:gd name="connsiteX3" fmla="*/ 2129 w 10000"/>
                <a:gd name="connsiteY3" fmla="*/ 10000 h 10000"/>
                <a:gd name="connsiteX4" fmla="*/ 3237 w 10000"/>
                <a:gd name="connsiteY4" fmla="*/ 0 h 10000"/>
                <a:gd name="connsiteX5" fmla="*/ 3237 w 10000"/>
                <a:gd name="connsiteY5" fmla="*/ 10000 h 10000"/>
                <a:gd name="connsiteX6" fmla="*/ 3725 w 10000"/>
                <a:gd name="connsiteY6" fmla="*/ 10000 h 10000"/>
                <a:gd name="connsiteX7" fmla="*/ 3725 w 10000"/>
                <a:gd name="connsiteY7" fmla="*/ 0 h 10000"/>
                <a:gd name="connsiteX8" fmla="*/ 3947 w 10000"/>
                <a:gd name="connsiteY8" fmla="*/ 0 h 10000"/>
                <a:gd name="connsiteX9" fmla="*/ 3947 w 10000"/>
                <a:gd name="connsiteY9" fmla="*/ 10000 h 10000"/>
                <a:gd name="connsiteX10" fmla="*/ 4191 w 10000"/>
                <a:gd name="connsiteY10" fmla="*/ 10000 h 10000"/>
                <a:gd name="connsiteX11" fmla="*/ 4191 w 10000"/>
                <a:gd name="connsiteY11" fmla="*/ 0 h 10000"/>
                <a:gd name="connsiteX12" fmla="*/ 4412 w 10000"/>
                <a:gd name="connsiteY12" fmla="*/ 0 h 10000"/>
                <a:gd name="connsiteX13" fmla="*/ 4412 w 10000"/>
                <a:gd name="connsiteY13" fmla="*/ 10000 h 10000"/>
                <a:gd name="connsiteX14" fmla="*/ 4989 w 10000"/>
                <a:gd name="connsiteY14" fmla="*/ 10000 h 10000"/>
                <a:gd name="connsiteX15" fmla="*/ 4989 w 10000"/>
                <a:gd name="connsiteY15" fmla="*/ 0 h 10000"/>
                <a:gd name="connsiteX16" fmla="*/ 5654 w 10000"/>
                <a:gd name="connsiteY16" fmla="*/ 0 h 10000"/>
                <a:gd name="connsiteX17" fmla="*/ 5654 w 10000"/>
                <a:gd name="connsiteY17" fmla="*/ 10000 h 10000"/>
                <a:gd name="connsiteX18" fmla="*/ 6541 w 10000"/>
                <a:gd name="connsiteY18" fmla="*/ 10000 h 10000"/>
                <a:gd name="connsiteX19" fmla="*/ 6541 w 10000"/>
                <a:gd name="connsiteY19" fmla="*/ 122 h 10000"/>
                <a:gd name="connsiteX20" fmla="*/ 8004 w 10000"/>
                <a:gd name="connsiteY20" fmla="*/ 122 h 10000"/>
                <a:gd name="connsiteX21" fmla="*/ 8004 w 10000"/>
                <a:gd name="connsiteY21" fmla="*/ 10000 h 10000"/>
                <a:gd name="connsiteX22" fmla="*/ 9224 w 10000"/>
                <a:gd name="connsiteY22" fmla="*/ 10000 h 10000"/>
                <a:gd name="connsiteX23" fmla="*/ 9224 w 10000"/>
                <a:gd name="connsiteY23" fmla="*/ 0 h 10000"/>
                <a:gd name="connsiteX24" fmla="*/ 9601 w 10000"/>
                <a:gd name="connsiteY24" fmla="*/ 0 h 10000"/>
                <a:gd name="connsiteX25" fmla="*/ 9601 w 10000"/>
                <a:gd name="connsiteY25" fmla="*/ 10000 h 10000"/>
                <a:gd name="connsiteX26" fmla="*/ 10000 w 10000"/>
                <a:gd name="connsiteY26" fmla="*/ 10000 h 10000"/>
                <a:gd name="connsiteX0" fmla="*/ 0 w 10000"/>
                <a:gd name="connsiteY0" fmla="*/ 10000 h 10000"/>
                <a:gd name="connsiteX1" fmla="*/ 532 w 10000"/>
                <a:gd name="connsiteY1" fmla="*/ 10000 h 10000"/>
                <a:gd name="connsiteX2" fmla="*/ 1131 w 10000"/>
                <a:gd name="connsiteY2" fmla="*/ 10000 h 10000"/>
                <a:gd name="connsiteX3" fmla="*/ 2129 w 10000"/>
                <a:gd name="connsiteY3" fmla="*/ 10000 h 10000"/>
                <a:gd name="connsiteX4" fmla="*/ 3237 w 10000"/>
                <a:gd name="connsiteY4" fmla="*/ 10000 h 10000"/>
                <a:gd name="connsiteX5" fmla="*/ 3725 w 10000"/>
                <a:gd name="connsiteY5" fmla="*/ 10000 h 10000"/>
                <a:gd name="connsiteX6" fmla="*/ 3725 w 10000"/>
                <a:gd name="connsiteY6" fmla="*/ 0 h 10000"/>
                <a:gd name="connsiteX7" fmla="*/ 3947 w 10000"/>
                <a:gd name="connsiteY7" fmla="*/ 0 h 10000"/>
                <a:gd name="connsiteX8" fmla="*/ 3947 w 10000"/>
                <a:gd name="connsiteY8" fmla="*/ 10000 h 10000"/>
                <a:gd name="connsiteX9" fmla="*/ 4191 w 10000"/>
                <a:gd name="connsiteY9" fmla="*/ 10000 h 10000"/>
                <a:gd name="connsiteX10" fmla="*/ 4191 w 10000"/>
                <a:gd name="connsiteY10" fmla="*/ 0 h 10000"/>
                <a:gd name="connsiteX11" fmla="*/ 4412 w 10000"/>
                <a:gd name="connsiteY11" fmla="*/ 0 h 10000"/>
                <a:gd name="connsiteX12" fmla="*/ 4412 w 10000"/>
                <a:gd name="connsiteY12" fmla="*/ 10000 h 10000"/>
                <a:gd name="connsiteX13" fmla="*/ 4989 w 10000"/>
                <a:gd name="connsiteY13" fmla="*/ 10000 h 10000"/>
                <a:gd name="connsiteX14" fmla="*/ 4989 w 10000"/>
                <a:gd name="connsiteY14" fmla="*/ 0 h 10000"/>
                <a:gd name="connsiteX15" fmla="*/ 5654 w 10000"/>
                <a:gd name="connsiteY15" fmla="*/ 0 h 10000"/>
                <a:gd name="connsiteX16" fmla="*/ 5654 w 10000"/>
                <a:gd name="connsiteY16" fmla="*/ 10000 h 10000"/>
                <a:gd name="connsiteX17" fmla="*/ 6541 w 10000"/>
                <a:gd name="connsiteY17" fmla="*/ 10000 h 10000"/>
                <a:gd name="connsiteX18" fmla="*/ 6541 w 10000"/>
                <a:gd name="connsiteY18" fmla="*/ 122 h 10000"/>
                <a:gd name="connsiteX19" fmla="*/ 8004 w 10000"/>
                <a:gd name="connsiteY19" fmla="*/ 122 h 10000"/>
                <a:gd name="connsiteX20" fmla="*/ 8004 w 10000"/>
                <a:gd name="connsiteY20" fmla="*/ 10000 h 10000"/>
                <a:gd name="connsiteX21" fmla="*/ 9224 w 10000"/>
                <a:gd name="connsiteY21" fmla="*/ 10000 h 10000"/>
                <a:gd name="connsiteX22" fmla="*/ 9224 w 10000"/>
                <a:gd name="connsiteY22" fmla="*/ 0 h 10000"/>
                <a:gd name="connsiteX23" fmla="*/ 9601 w 10000"/>
                <a:gd name="connsiteY23" fmla="*/ 0 h 10000"/>
                <a:gd name="connsiteX24" fmla="*/ 9601 w 10000"/>
                <a:gd name="connsiteY24" fmla="*/ 10000 h 10000"/>
                <a:gd name="connsiteX25" fmla="*/ 10000 w 10000"/>
                <a:gd name="connsiteY25" fmla="*/ 10000 h 10000"/>
                <a:gd name="connsiteX0" fmla="*/ 0 w 10000"/>
                <a:gd name="connsiteY0" fmla="*/ 10000 h 10000"/>
                <a:gd name="connsiteX1" fmla="*/ 1131 w 10000"/>
                <a:gd name="connsiteY1" fmla="*/ 10000 h 10000"/>
                <a:gd name="connsiteX2" fmla="*/ 2129 w 10000"/>
                <a:gd name="connsiteY2" fmla="*/ 10000 h 10000"/>
                <a:gd name="connsiteX3" fmla="*/ 3237 w 10000"/>
                <a:gd name="connsiteY3" fmla="*/ 10000 h 10000"/>
                <a:gd name="connsiteX4" fmla="*/ 3725 w 10000"/>
                <a:gd name="connsiteY4" fmla="*/ 10000 h 10000"/>
                <a:gd name="connsiteX5" fmla="*/ 3725 w 10000"/>
                <a:gd name="connsiteY5" fmla="*/ 0 h 10000"/>
                <a:gd name="connsiteX6" fmla="*/ 3947 w 10000"/>
                <a:gd name="connsiteY6" fmla="*/ 0 h 10000"/>
                <a:gd name="connsiteX7" fmla="*/ 3947 w 10000"/>
                <a:gd name="connsiteY7" fmla="*/ 10000 h 10000"/>
                <a:gd name="connsiteX8" fmla="*/ 4191 w 10000"/>
                <a:gd name="connsiteY8" fmla="*/ 10000 h 10000"/>
                <a:gd name="connsiteX9" fmla="*/ 4191 w 10000"/>
                <a:gd name="connsiteY9" fmla="*/ 0 h 10000"/>
                <a:gd name="connsiteX10" fmla="*/ 4412 w 10000"/>
                <a:gd name="connsiteY10" fmla="*/ 0 h 10000"/>
                <a:gd name="connsiteX11" fmla="*/ 4412 w 10000"/>
                <a:gd name="connsiteY11" fmla="*/ 10000 h 10000"/>
                <a:gd name="connsiteX12" fmla="*/ 4989 w 10000"/>
                <a:gd name="connsiteY12" fmla="*/ 10000 h 10000"/>
                <a:gd name="connsiteX13" fmla="*/ 4989 w 10000"/>
                <a:gd name="connsiteY13" fmla="*/ 0 h 10000"/>
                <a:gd name="connsiteX14" fmla="*/ 5654 w 10000"/>
                <a:gd name="connsiteY14" fmla="*/ 0 h 10000"/>
                <a:gd name="connsiteX15" fmla="*/ 5654 w 10000"/>
                <a:gd name="connsiteY15" fmla="*/ 10000 h 10000"/>
                <a:gd name="connsiteX16" fmla="*/ 6541 w 10000"/>
                <a:gd name="connsiteY16" fmla="*/ 10000 h 10000"/>
                <a:gd name="connsiteX17" fmla="*/ 6541 w 10000"/>
                <a:gd name="connsiteY17" fmla="*/ 122 h 10000"/>
                <a:gd name="connsiteX18" fmla="*/ 8004 w 10000"/>
                <a:gd name="connsiteY18" fmla="*/ 122 h 10000"/>
                <a:gd name="connsiteX19" fmla="*/ 8004 w 10000"/>
                <a:gd name="connsiteY19" fmla="*/ 10000 h 10000"/>
                <a:gd name="connsiteX20" fmla="*/ 9224 w 10000"/>
                <a:gd name="connsiteY20" fmla="*/ 10000 h 10000"/>
                <a:gd name="connsiteX21" fmla="*/ 9224 w 10000"/>
                <a:gd name="connsiteY21" fmla="*/ 0 h 10000"/>
                <a:gd name="connsiteX22" fmla="*/ 9601 w 10000"/>
                <a:gd name="connsiteY22" fmla="*/ 0 h 10000"/>
                <a:gd name="connsiteX23" fmla="*/ 9601 w 10000"/>
                <a:gd name="connsiteY23" fmla="*/ 10000 h 10000"/>
                <a:gd name="connsiteX24" fmla="*/ 10000 w 10000"/>
                <a:gd name="connsiteY24" fmla="*/ 10000 h 10000"/>
                <a:gd name="connsiteX0" fmla="*/ 0 w 10000"/>
                <a:gd name="connsiteY0" fmla="*/ 10000 h 10000"/>
                <a:gd name="connsiteX1" fmla="*/ 2129 w 10000"/>
                <a:gd name="connsiteY1" fmla="*/ 10000 h 10000"/>
                <a:gd name="connsiteX2" fmla="*/ 3237 w 10000"/>
                <a:gd name="connsiteY2" fmla="*/ 10000 h 10000"/>
                <a:gd name="connsiteX3" fmla="*/ 3725 w 10000"/>
                <a:gd name="connsiteY3" fmla="*/ 10000 h 10000"/>
                <a:gd name="connsiteX4" fmla="*/ 3725 w 10000"/>
                <a:gd name="connsiteY4" fmla="*/ 0 h 10000"/>
                <a:gd name="connsiteX5" fmla="*/ 3947 w 10000"/>
                <a:gd name="connsiteY5" fmla="*/ 0 h 10000"/>
                <a:gd name="connsiteX6" fmla="*/ 3947 w 10000"/>
                <a:gd name="connsiteY6" fmla="*/ 10000 h 10000"/>
                <a:gd name="connsiteX7" fmla="*/ 4191 w 10000"/>
                <a:gd name="connsiteY7" fmla="*/ 10000 h 10000"/>
                <a:gd name="connsiteX8" fmla="*/ 4191 w 10000"/>
                <a:gd name="connsiteY8" fmla="*/ 0 h 10000"/>
                <a:gd name="connsiteX9" fmla="*/ 4412 w 10000"/>
                <a:gd name="connsiteY9" fmla="*/ 0 h 10000"/>
                <a:gd name="connsiteX10" fmla="*/ 4412 w 10000"/>
                <a:gd name="connsiteY10" fmla="*/ 10000 h 10000"/>
                <a:gd name="connsiteX11" fmla="*/ 4989 w 10000"/>
                <a:gd name="connsiteY11" fmla="*/ 10000 h 10000"/>
                <a:gd name="connsiteX12" fmla="*/ 4989 w 10000"/>
                <a:gd name="connsiteY12" fmla="*/ 0 h 10000"/>
                <a:gd name="connsiteX13" fmla="*/ 5654 w 10000"/>
                <a:gd name="connsiteY13" fmla="*/ 0 h 10000"/>
                <a:gd name="connsiteX14" fmla="*/ 5654 w 10000"/>
                <a:gd name="connsiteY14" fmla="*/ 10000 h 10000"/>
                <a:gd name="connsiteX15" fmla="*/ 6541 w 10000"/>
                <a:gd name="connsiteY15" fmla="*/ 10000 h 10000"/>
                <a:gd name="connsiteX16" fmla="*/ 6541 w 10000"/>
                <a:gd name="connsiteY16" fmla="*/ 122 h 10000"/>
                <a:gd name="connsiteX17" fmla="*/ 8004 w 10000"/>
                <a:gd name="connsiteY17" fmla="*/ 122 h 10000"/>
                <a:gd name="connsiteX18" fmla="*/ 8004 w 10000"/>
                <a:gd name="connsiteY18" fmla="*/ 10000 h 10000"/>
                <a:gd name="connsiteX19" fmla="*/ 9224 w 10000"/>
                <a:gd name="connsiteY19" fmla="*/ 10000 h 10000"/>
                <a:gd name="connsiteX20" fmla="*/ 9224 w 10000"/>
                <a:gd name="connsiteY20" fmla="*/ 0 h 10000"/>
                <a:gd name="connsiteX21" fmla="*/ 9601 w 10000"/>
                <a:gd name="connsiteY21" fmla="*/ 0 h 10000"/>
                <a:gd name="connsiteX22" fmla="*/ 9601 w 10000"/>
                <a:gd name="connsiteY22" fmla="*/ 10000 h 10000"/>
                <a:gd name="connsiteX23" fmla="*/ 10000 w 10000"/>
                <a:gd name="connsiteY23" fmla="*/ 10000 h 10000"/>
                <a:gd name="connsiteX0" fmla="*/ 0 w 10000"/>
                <a:gd name="connsiteY0" fmla="*/ 10000 h 10000"/>
                <a:gd name="connsiteX1" fmla="*/ 3237 w 10000"/>
                <a:gd name="connsiteY1" fmla="*/ 10000 h 10000"/>
                <a:gd name="connsiteX2" fmla="*/ 3725 w 10000"/>
                <a:gd name="connsiteY2" fmla="*/ 10000 h 10000"/>
                <a:gd name="connsiteX3" fmla="*/ 3725 w 10000"/>
                <a:gd name="connsiteY3" fmla="*/ 0 h 10000"/>
                <a:gd name="connsiteX4" fmla="*/ 3947 w 10000"/>
                <a:gd name="connsiteY4" fmla="*/ 0 h 10000"/>
                <a:gd name="connsiteX5" fmla="*/ 3947 w 10000"/>
                <a:gd name="connsiteY5" fmla="*/ 10000 h 10000"/>
                <a:gd name="connsiteX6" fmla="*/ 4191 w 10000"/>
                <a:gd name="connsiteY6" fmla="*/ 10000 h 10000"/>
                <a:gd name="connsiteX7" fmla="*/ 4191 w 10000"/>
                <a:gd name="connsiteY7" fmla="*/ 0 h 10000"/>
                <a:gd name="connsiteX8" fmla="*/ 4412 w 10000"/>
                <a:gd name="connsiteY8" fmla="*/ 0 h 10000"/>
                <a:gd name="connsiteX9" fmla="*/ 4412 w 10000"/>
                <a:gd name="connsiteY9" fmla="*/ 10000 h 10000"/>
                <a:gd name="connsiteX10" fmla="*/ 4989 w 10000"/>
                <a:gd name="connsiteY10" fmla="*/ 10000 h 10000"/>
                <a:gd name="connsiteX11" fmla="*/ 4989 w 10000"/>
                <a:gd name="connsiteY11" fmla="*/ 0 h 10000"/>
                <a:gd name="connsiteX12" fmla="*/ 5654 w 10000"/>
                <a:gd name="connsiteY12" fmla="*/ 0 h 10000"/>
                <a:gd name="connsiteX13" fmla="*/ 5654 w 10000"/>
                <a:gd name="connsiteY13" fmla="*/ 10000 h 10000"/>
                <a:gd name="connsiteX14" fmla="*/ 6541 w 10000"/>
                <a:gd name="connsiteY14" fmla="*/ 10000 h 10000"/>
                <a:gd name="connsiteX15" fmla="*/ 6541 w 10000"/>
                <a:gd name="connsiteY15" fmla="*/ 122 h 10000"/>
                <a:gd name="connsiteX16" fmla="*/ 8004 w 10000"/>
                <a:gd name="connsiteY16" fmla="*/ 122 h 10000"/>
                <a:gd name="connsiteX17" fmla="*/ 8004 w 10000"/>
                <a:gd name="connsiteY17" fmla="*/ 10000 h 10000"/>
                <a:gd name="connsiteX18" fmla="*/ 9224 w 10000"/>
                <a:gd name="connsiteY18" fmla="*/ 10000 h 10000"/>
                <a:gd name="connsiteX19" fmla="*/ 9224 w 10000"/>
                <a:gd name="connsiteY19" fmla="*/ 0 h 10000"/>
                <a:gd name="connsiteX20" fmla="*/ 9601 w 10000"/>
                <a:gd name="connsiteY20" fmla="*/ 0 h 10000"/>
                <a:gd name="connsiteX21" fmla="*/ 9601 w 10000"/>
                <a:gd name="connsiteY21" fmla="*/ 10000 h 10000"/>
                <a:gd name="connsiteX22" fmla="*/ 10000 w 10000"/>
                <a:gd name="connsiteY22" fmla="*/ 10000 h 10000"/>
                <a:gd name="connsiteX0" fmla="*/ 0 w 10000"/>
                <a:gd name="connsiteY0" fmla="*/ 10000 h 10000"/>
                <a:gd name="connsiteX1" fmla="*/ 3725 w 10000"/>
                <a:gd name="connsiteY1" fmla="*/ 10000 h 10000"/>
                <a:gd name="connsiteX2" fmla="*/ 3725 w 10000"/>
                <a:gd name="connsiteY2" fmla="*/ 0 h 10000"/>
                <a:gd name="connsiteX3" fmla="*/ 3947 w 10000"/>
                <a:gd name="connsiteY3" fmla="*/ 0 h 10000"/>
                <a:gd name="connsiteX4" fmla="*/ 3947 w 10000"/>
                <a:gd name="connsiteY4" fmla="*/ 10000 h 10000"/>
                <a:gd name="connsiteX5" fmla="*/ 4191 w 10000"/>
                <a:gd name="connsiteY5" fmla="*/ 10000 h 10000"/>
                <a:gd name="connsiteX6" fmla="*/ 4191 w 10000"/>
                <a:gd name="connsiteY6" fmla="*/ 0 h 10000"/>
                <a:gd name="connsiteX7" fmla="*/ 4412 w 10000"/>
                <a:gd name="connsiteY7" fmla="*/ 0 h 10000"/>
                <a:gd name="connsiteX8" fmla="*/ 4412 w 10000"/>
                <a:gd name="connsiteY8" fmla="*/ 10000 h 10000"/>
                <a:gd name="connsiteX9" fmla="*/ 4989 w 10000"/>
                <a:gd name="connsiteY9" fmla="*/ 10000 h 10000"/>
                <a:gd name="connsiteX10" fmla="*/ 4989 w 10000"/>
                <a:gd name="connsiteY10" fmla="*/ 0 h 10000"/>
                <a:gd name="connsiteX11" fmla="*/ 5654 w 10000"/>
                <a:gd name="connsiteY11" fmla="*/ 0 h 10000"/>
                <a:gd name="connsiteX12" fmla="*/ 5654 w 10000"/>
                <a:gd name="connsiteY12" fmla="*/ 10000 h 10000"/>
                <a:gd name="connsiteX13" fmla="*/ 6541 w 10000"/>
                <a:gd name="connsiteY13" fmla="*/ 10000 h 10000"/>
                <a:gd name="connsiteX14" fmla="*/ 6541 w 10000"/>
                <a:gd name="connsiteY14" fmla="*/ 122 h 10000"/>
                <a:gd name="connsiteX15" fmla="*/ 8004 w 10000"/>
                <a:gd name="connsiteY15" fmla="*/ 122 h 10000"/>
                <a:gd name="connsiteX16" fmla="*/ 8004 w 10000"/>
                <a:gd name="connsiteY16" fmla="*/ 10000 h 10000"/>
                <a:gd name="connsiteX17" fmla="*/ 9224 w 10000"/>
                <a:gd name="connsiteY17" fmla="*/ 10000 h 10000"/>
                <a:gd name="connsiteX18" fmla="*/ 9224 w 10000"/>
                <a:gd name="connsiteY18" fmla="*/ 0 h 10000"/>
                <a:gd name="connsiteX19" fmla="*/ 9601 w 10000"/>
                <a:gd name="connsiteY19" fmla="*/ 0 h 10000"/>
                <a:gd name="connsiteX20" fmla="*/ 9601 w 10000"/>
                <a:gd name="connsiteY20" fmla="*/ 10000 h 10000"/>
                <a:gd name="connsiteX21" fmla="*/ 10000 w 10000"/>
                <a:gd name="connsiteY21" fmla="*/ 10000 h 10000"/>
                <a:gd name="connsiteX0" fmla="*/ 0 w 10000"/>
                <a:gd name="connsiteY0" fmla="*/ 10000 h 10000"/>
                <a:gd name="connsiteX1" fmla="*/ 3725 w 10000"/>
                <a:gd name="connsiteY1" fmla="*/ 10000 h 10000"/>
                <a:gd name="connsiteX2" fmla="*/ 3947 w 10000"/>
                <a:gd name="connsiteY2" fmla="*/ 0 h 10000"/>
                <a:gd name="connsiteX3" fmla="*/ 3947 w 10000"/>
                <a:gd name="connsiteY3" fmla="*/ 10000 h 10000"/>
                <a:gd name="connsiteX4" fmla="*/ 4191 w 10000"/>
                <a:gd name="connsiteY4" fmla="*/ 10000 h 10000"/>
                <a:gd name="connsiteX5" fmla="*/ 4191 w 10000"/>
                <a:gd name="connsiteY5" fmla="*/ 0 h 10000"/>
                <a:gd name="connsiteX6" fmla="*/ 4412 w 10000"/>
                <a:gd name="connsiteY6" fmla="*/ 0 h 10000"/>
                <a:gd name="connsiteX7" fmla="*/ 4412 w 10000"/>
                <a:gd name="connsiteY7" fmla="*/ 10000 h 10000"/>
                <a:gd name="connsiteX8" fmla="*/ 4989 w 10000"/>
                <a:gd name="connsiteY8" fmla="*/ 10000 h 10000"/>
                <a:gd name="connsiteX9" fmla="*/ 4989 w 10000"/>
                <a:gd name="connsiteY9" fmla="*/ 0 h 10000"/>
                <a:gd name="connsiteX10" fmla="*/ 5654 w 10000"/>
                <a:gd name="connsiteY10" fmla="*/ 0 h 10000"/>
                <a:gd name="connsiteX11" fmla="*/ 5654 w 10000"/>
                <a:gd name="connsiteY11" fmla="*/ 10000 h 10000"/>
                <a:gd name="connsiteX12" fmla="*/ 6541 w 10000"/>
                <a:gd name="connsiteY12" fmla="*/ 10000 h 10000"/>
                <a:gd name="connsiteX13" fmla="*/ 6541 w 10000"/>
                <a:gd name="connsiteY13" fmla="*/ 122 h 10000"/>
                <a:gd name="connsiteX14" fmla="*/ 8004 w 10000"/>
                <a:gd name="connsiteY14" fmla="*/ 122 h 10000"/>
                <a:gd name="connsiteX15" fmla="*/ 8004 w 10000"/>
                <a:gd name="connsiteY15" fmla="*/ 10000 h 10000"/>
                <a:gd name="connsiteX16" fmla="*/ 9224 w 10000"/>
                <a:gd name="connsiteY16" fmla="*/ 10000 h 10000"/>
                <a:gd name="connsiteX17" fmla="*/ 9224 w 10000"/>
                <a:gd name="connsiteY17" fmla="*/ 0 h 10000"/>
                <a:gd name="connsiteX18" fmla="*/ 9601 w 10000"/>
                <a:gd name="connsiteY18" fmla="*/ 0 h 10000"/>
                <a:gd name="connsiteX19" fmla="*/ 9601 w 10000"/>
                <a:gd name="connsiteY19" fmla="*/ 10000 h 10000"/>
                <a:gd name="connsiteX20" fmla="*/ 10000 w 10000"/>
                <a:gd name="connsiteY20" fmla="*/ 10000 h 10000"/>
                <a:gd name="connsiteX0" fmla="*/ 0 w 10000"/>
                <a:gd name="connsiteY0" fmla="*/ 10000 h 10000"/>
                <a:gd name="connsiteX1" fmla="*/ 3725 w 10000"/>
                <a:gd name="connsiteY1" fmla="*/ 10000 h 10000"/>
                <a:gd name="connsiteX2" fmla="*/ 3947 w 10000"/>
                <a:gd name="connsiteY2" fmla="*/ 10000 h 10000"/>
                <a:gd name="connsiteX3" fmla="*/ 4191 w 10000"/>
                <a:gd name="connsiteY3" fmla="*/ 10000 h 10000"/>
                <a:gd name="connsiteX4" fmla="*/ 4191 w 10000"/>
                <a:gd name="connsiteY4" fmla="*/ 0 h 10000"/>
                <a:gd name="connsiteX5" fmla="*/ 4412 w 10000"/>
                <a:gd name="connsiteY5" fmla="*/ 0 h 10000"/>
                <a:gd name="connsiteX6" fmla="*/ 4412 w 10000"/>
                <a:gd name="connsiteY6" fmla="*/ 10000 h 10000"/>
                <a:gd name="connsiteX7" fmla="*/ 4989 w 10000"/>
                <a:gd name="connsiteY7" fmla="*/ 10000 h 10000"/>
                <a:gd name="connsiteX8" fmla="*/ 4989 w 10000"/>
                <a:gd name="connsiteY8" fmla="*/ 0 h 10000"/>
                <a:gd name="connsiteX9" fmla="*/ 5654 w 10000"/>
                <a:gd name="connsiteY9" fmla="*/ 0 h 10000"/>
                <a:gd name="connsiteX10" fmla="*/ 5654 w 10000"/>
                <a:gd name="connsiteY10" fmla="*/ 10000 h 10000"/>
                <a:gd name="connsiteX11" fmla="*/ 6541 w 10000"/>
                <a:gd name="connsiteY11" fmla="*/ 10000 h 10000"/>
                <a:gd name="connsiteX12" fmla="*/ 6541 w 10000"/>
                <a:gd name="connsiteY12" fmla="*/ 122 h 10000"/>
                <a:gd name="connsiteX13" fmla="*/ 8004 w 10000"/>
                <a:gd name="connsiteY13" fmla="*/ 122 h 10000"/>
                <a:gd name="connsiteX14" fmla="*/ 8004 w 10000"/>
                <a:gd name="connsiteY14" fmla="*/ 10000 h 10000"/>
                <a:gd name="connsiteX15" fmla="*/ 9224 w 10000"/>
                <a:gd name="connsiteY15" fmla="*/ 10000 h 10000"/>
                <a:gd name="connsiteX16" fmla="*/ 9224 w 10000"/>
                <a:gd name="connsiteY16" fmla="*/ 0 h 10000"/>
                <a:gd name="connsiteX17" fmla="*/ 9601 w 10000"/>
                <a:gd name="connsiteY17" fmla="*/ 0 h 10000"/>
                <a:gd name="connsiteX18" fmla="*/ 9601 w 10000"/>
                <a:gd name="connsiteY18" fmla="*/ 10000 h 10000"/>
                <a:gd name="connsiteX19" fmla="*/ 10000 w 10000"/>
                <a:gd name="connsiteY19" fmla="*/ 10000 h 10000"/>
                <a:gd name="connsiteX0" fmla="*/ 0 w 10000"/>
                <a:gd name="connsiteY0" fmla="*/ 10000 h 10000"/>
                <a:gd name="connsiteX1" fmla="*/ 3725 w 10000"/>
                <a:gd name="connsiteY1" fmla="*/ 10000 h 10000"/>
                <a:gd name="connsiteX2" fmla="*/ 3947 w 10000"/>
                <a:gd name="connsiteY2" fmla="*/ 10000 h 10000"/>
                <a:gd name="connsiteX3" fmla="*/ 4191 w 10000"/>
                <a:gd name="connsiteY3" fmla="*/ 10000 h 10000"/>
                <a:gd name="connsiteX4" fmla="*/ 4191 w 10000"/>
                <a:gd name="connsiteY4" fmla="*/ 0 h 10000"/>
                <a:gd name="connsiteX5" fmla="*/ 4412 w 10000"/>
                <a:gd name="connsiteY5" fmla="*/ 10000 h 10000"/>
                <a:gd name="connsiteX6" fmla="*/ 4989 w 10000"/>
                <a:gd name="connsiteY6" fmla="*/ 10000 h 10000"/>
                <a:gd name="connsiteX7" fmla="*/ 4989 w 10000"/>
                <a:gd name="connsiteY7" fmla="*/ 0 h 10000"/>
                <a:gd name="connsiteX8" fmla="*/ 5654 w 10000"/>
                <a:gd name="connsiteY8" fmla="*/ 0 h 10000"/>
                <a:gd name="connsiteX9" fmla="*/ 5654 w 10000"/>
                <a:gd name="connsiteY9" fmla="*/ 10000 h 10000"/>
                <a:gd name="connsiteX10" fmla="*/ 6541 w 10000"/>
                <a:gd name="connsiteY10" fmla="*/ 10000 h 10000"/>
                <a:gd name="connsiteX11" fmla="*/ 6541 w 10000"/>
                <a:gd name="connsiteY11" fmla="*/ 122 h 10000"/>
                <a:gd name="connsiteX12" fmla="*/ 8004 w 10000"/>
                <a:gd name="connsiteY12" fmla="*/ 122 h 10000"/>
                <a:gd name="connsiteX13" fmla="*/ 8004 w 10000"/>
                <a:gd name="connsiteY13" fmla="*/ 10000 h 10000"/>
                <a:gd name="connsiteX14" fmla="*/ 9224 w 10000"/>
                <a:gd name="connsiteY14" fmla="*/ 10000 h 10000"/>
                <a:gd name="connsiteX15" fmla="*/ 9224 w 10000"/>
                <a:gd name="connsiteY15" fmla="*/ 0 h 10000"/>
                <a:gd name="connsiteX16" fmla="*/ 9601 w 10000"/>
                <a:gd name="connsiteY16" fmla="*/ 0 h 10000"/>
                <a:gd name="connsiteX17" fmla="*/ 9601 w 10000"/>
                <a:gd name="connsiteY17" fmla="*/ 10000 h 10000"/>
                <a:gd name="connsiteX18" fmla="*/ 10000 w 10000"/>
                <a:gd name="connsiteY18" fmla="*/ 10000 h 10000"/>
                <a:gd name="connsiteX0" fmla="*/ 0 w 10000"/>
                <a:gd name="connsiteY0" fmla="*/ 10000 h 10000"/>
                <a:gd name="connsiteX1" fmla="*/ 3725 w 10000"/>
                <a:gd name="connsiteY1" fmla="*/ 10000 h 10000"/>
                <a:gd name="connsiteX2" fmla="*/ 3947 w 10000"/>
                <a:gd name="connsiteY2" fmla="*/ 10000 h 10000"/>
                <a:gd name="connsiteX3" fmla="*/ 4191 w 10000"/>
                <a:gd name="connsiteY3" fmla="*/ 10000 h 10000"/>
                <a:gd name="connsiteX4" fmla="*/ 4412 w 10000"/>
                <a:gd name="connsiteY4" fmla="*/ 10000 h 10000"/>
                <a:gd name="connsiteX5" fmla="*/ 4989 w 10000"/>
                <a:gd name="connsiteY5" fmla="*/ 10000 h 10000"/>
                <a:gd name="connsiteX6" fmla="*/ 4989 w 10000"/>
                <a:gd name="connsiteY6" fmla="*/ 0 h 10000"/>
                <a:gd name="connsiteX7" fmla="*/ 5654 w 10000"/>
                <a:gd name="connsiteY7" fmla="*/ 0 h 10000"/>
                <a:gd name="connsiteX8" fmla="*/ 5654 w 10000"/>
                <a:gd name="connsiteY8" fmla="*/ 10000 h 10000"/>
                <a:gd name="connsiteX9" fmla="*/ 6541 w 10000"/>
                <a:gd name="connsiteY9" fmla="*/ 10000 h 10000"/>
                <a:gd name="connsiteX10" fmla="*/ 6541 w 10000"/>
                <a:gd name="connsiteY10" fmla="*/ 122 h 10000"/>
                <a:gd name="connsiteX11" fmla="*/ 8004 w 10000"/>
                <a:gd name="connsiteY11" fmla="*/ 122 h 10000"/>
                <a:gd name="connsiteX12" fmla="*/ 8004 w 10000"/>
                <a:gd name="connsiteY12" fmla="*/ 10000 h 10000"/>
                <a:gd name="connsiteX13" fmla="*/ 9224 w 10000"/>
                <a:gd name="connsiteY13" fmla="*/ 10000 h 10000"/>
                <a:gd name="connsiteX14" fmla="*/ 9224 w 10000"/>
                <a:gd name="connsiteY14" fmla="*/ 0 h 10000"/>
                <a:gd name="connsiteX15" fmla="*/ 9601 w 10000"/>
                <a:gd name="connsiteY15" fmla="*/ 0 h 10000"/>
                <a:gd name="connsiteX16" fmla="*/ 9601 w 10000"/>
                <a:gd name="connsiteY16" fmla="*/ 10000 h 10000"/>
                <a:gd name="connsiteX17" fmla="*/ 10000 w 10000"/>
                <a:gd name="connsiteY17" fmla="*/ 10000 h 10000"/>
                <a:gd name="connsiteX0" fmla="*/ 0 w 10000"/>
                <a:gd name="connsiteY0" fmla="*/ 10000 h 10000"/>
                <a:gd name="connsiteX1" fmla="*/ 3947 w 10000"/>
                <a:gd name="connsiteY1" fmla="*/ 10000 h 10000"/>
                <a:gd name="connsiteX2" fmla="*/ 4191 w 10000"/>
                <a:gd name="connsiteY2" fmla="*/ 10000 h 10000"/>
                <a:gd name="connsiteX3" fmla="*/ 4412 w 10000"/>
                <a:gd name="connsiteY3" fmla="*/ 10000 h 10000"/>
                <a:gd name="connsiteX4" fmla="*/ 4989 w 10000"/>
                <a:gd name="connsiteY4" fmla="*/ 10000 h 10000"/>
                <a:gd name="connsiteX5" fmla="*/ 4989 w 10000"/>
                <a:gd name="connsiteY5" fmla="*/ 0 h 10000"/>
                <a:gd name="connsiteX6" fmla="*/ 5654 w 10000"/>
                <a:gd name="connsiteY6" fmla="*/ 0 h 10000"/>
                <a:gd name="connsiteX7" fmla="*/ 5654 w 10000"/>
                <a:gd name="connsiteY7" fmla="*/ 10000 h 10000"/>
                <a:gd name="connsiteX8" fmla="*/ 6541 w 10000"/>
                <a:gd name="connsiteY8" fmla="*/ 10000 h 10000"/>
                <a:gd name="connsiteX9" fmla="*/ 6541 w 10000"/>
                <a:gd name="connsiteY9" fmla="*/ 122 h 10000"/>
                <a:gd name="connsiteX10" fmla="*/ 8004 w 10000"/>
                <a:gd name="connsiteY10" fmla="*/ 122 h 10000"/>
                <a:gd name="connsiteX11" fmla="*/ 8004 w 10000"/>
                <a:gd name="connsiteY11" fmla="*/ 10000 h 10000"/>
                <a:gd name="connsiteX12" fmla="*/ 9224 w 10000"/>
                <a:gd name="connsiteY12" fmla="*/ 10000 h 10000"/>
                <a:gd name="connsiteX13" fmla="*/ 9224 w 10000"/>
                <a:gd name="connsiteY13" fmla="*/ 0 h 10000"/>
                <a:gd name="connsiteX14" fmla="*/ 9601 w 10000"/>
                <a:gd name="connsiteY14" fmla="*/ 0 h 10000"/>
                <a:gd name="connsiteX15" fmla="*/ 9601 w 10000"/>
                <a:gd name="connsiteY15" fmla="*/ 10000 h 10000"/>
                <a:gd name="connsiteX16" fmla="*/ 10000 w 10000"/>
                <a:gd name="connsiteY16" fmla="*/ 10000 h 10000"/>
                <a:gd name="connsiteX0" fmla="*/ 0 w 10000"/>
                <a:gd name="connsiteY0" fmla="*/ 10000 h 10000"/>
                <a:gd name="connsiteX1" fmla="*/ 4191 w 10000"/>
                <a:gd name="connsiteY1" fmla="*/ 10000 h 10000"/>
                <a:gd name="connsiteX2" fmla="*/ 4412 w 10000"/>
                <a:gd name="connsiteY2" fmla="*/ 10000 h 10000"/>
                <a:gd name="connsiteX3" fmla="*/ 4989 w 10000"/>
                <a:gd name="connsiteY3" fmla="*/ 10000 h 10000"/>
                <a:gd name="connsiteX4" fmla="*/ 4989 w 10000"/>
                <a:gd name="connsiteY4" fmla="*/ 0 h 10000"/>
                <a:gd name="connsiteX5" fmla="*/ 5654 w 10000"/>
                <a:gd name="connsiteY5" fmla="*/ 0 h 10000"/>
                <a:gd name="connsiteX6" fmla="*/ 5654 w 10000"/>
                <a:gd name="connsiteY6" fmla="*/ 10000 h 10000"/>
                <a:gd name="connsiteX7" fmla="*/ 6541 w 10000"/>
                <a:gd name="connsiteY7" fmla="*/ 10000 h 10000"/>
                <a:gd name="connsiteX8" fmla="*/ 6541 w 10000"/>
                <a:gd name="connsiteY8" fmla="*/ 122 h 10000"/>
                <a:gd name="connsiteX9" fmla="*/ 8004 w 10000"/>
                <a:gd name="connsiteY9" fmla="*/ 122 h 10000"/>
                <a:gd name="connsiteX10" fmla="*/ 8004 w 10000"/>
                <a:gd name="connsiteY10" fmla="*/ 10000 h 10000"/>
                <a:gd name="connsiteX11" fmla="*/ 9224 w 10000"/>
                <a:gd name="connsiteY11" fmla="*/ 10000 h 10000"/>
                <a:gd name="connsiteX12" fmla="*/ 9224 w 10000"/>
                <a:gd name="connsiteY12" fmla="*/ 0 h 10000"/>
                <a:gd name="connsiteX13" fmla="*/ 9601 w 10000"/>
                <a:gd name="connsiteY13" fmla="*/ 0 h 10000"/>
                <a:gd name="connsiteX14" fmla="*/ 9601 w 10000"/>
                <a:gd name="connsiteY14" fmla="*/ 10000 h 10000"/>
                <a:gd name="connsiteX15" fmla="*/ 10000 w 10000"/>
                <a:gd name="connsiteY15" fmla="*/ 10000 h 10000"/>
                <a:gd name="connsiteX0" fmla="*/ 0 w 10000"/>
                <a:gd name="connsiteY0" fmla="*/ 10000 h 10000"/>
                <a:gd name="connsiteX1" fmla="*/ 4412 w 10000"/>
                <a:gd name="connsiteY1" fmla="*/ 10000 h 10000"/>
                <a:gd name="connsiteX2" fmla="*/ 4989 w 10000"/>
                <a:gd name="connsiteY2" fmla="*/ 10000 h 10000"/>
                <a:gd name="connsiteX3" fmla="*/ 4989 w 10000"/>
                <a:gd name="connsiteY3" fmla="*/ 0 h 10000"/>
                <a:gd name="connsiteX4" fmla="*/ 5654 w 10000"/>
                <a:gd name="connsiteY4" fmla="*/ 0 h 10000"/>
                <a:gd name="connsiteX5" fmla="*/ 5654 w 10000"/>
                <a:gd name="connsiteY5" fmla="*/ 10000 h 10000"/>
                <a:gd name="connsiteX6" fmla="*/ 6541 w 10000"/>
                <a:gd name="connsiteY6" fmla="*/ 10000 h 10000"/>
                <a:gd name="connsiteX7" fmla="*/ 6541 w 10000"/>
                <a:gd name="connsiteY7" fmla="*/ 122 h 10000"/>
                <a:gd name="connsiteX8" fmla="*/ 8004 w 10000"/>
                <a:gd name="connsiteY8" fmla="*/ 122 h 10000"/>
                <a:gd name="connsiteX9" fmla="*/ 8004 w 10000"/>
                <a:gd name="connsiteY9" fmla="*/ 10000 h 10000"/>
                <a:gd name="connsiteX10" fmla="*/ 9224 w 10000"/>
                <a:gd name="connsiteY10" fmla="*/ 10000 h 10000"/>
                <a:gd name="connsiteX11" fmla="*/ 9224 w 10000"/>
                <a:gd name="connsiteY11" fmla="*/ 0 h 10000"/>
                <a:gd name="connsiteX12" fmla="*/ 9601 w 10000"/>
                <a:gd name="connsiteY12" fmla="*/ 0 h 10000"/>
                <a:gd name="connsiteX13" fmla="*/ 9601 w 10000"/>
                <a:gd name="connsiteY13" fmla="*/ 10000 h 10000"/>
                <a:gd name="connsiteX14" fmla="*/ 10000 w 10000"/>
                <a:gd name="connsiteY14" fmla="*/ 10000 h 10000"/>
                <a:gd name="connsiteX0" fmla="*/ 0 w 10000"/>
                <a:gd name="connsiteY0" fmla="*/ 10000 h 10000"/>
                <a:gd name="connsiteX1" fmla="*/ 4989 w 10000"/>
                <a:gd name="connsiteY1" fmla="*/ 10000 h 10000"/>
                <a:gd name="connsiteX2" fmla="*/ 4989 w 10000"/>
                <a:gd name="connsiteY2" fmla="*/ 0 h 10000"/>
                <a:gd name="connsiteX3" fmla="*/ 5654 w 10000"/>
                <a:gd name="connsiteY3" fmla="*/ 0 h 10000"/>
                <a:gd name="connsiteX4" fmla="*/ 5654 w 10000"/>
                <a:gd name="connsiteY4" fmla="*/ 10000 h 10000"/>
                <a:gd name="connsiteX5" fmla="*/ 6541 w 10000"/>
                <a:gd name="connsiteY5" fmla="*/ 10000 h 10000"/>
                <a:gd name="connsiteX6" fmla="*/ 6541 w 10000"/>
                <a:gd name="connsiteY6" fmla="*/ 122 h 10000"/>
                <a:gd name="connsiteX7" fmla="*/ 8004 w 10000"/>
                <a:gd name="connsiteY7" fmla="*/ 122 h 10000"/>
                <a:gd name="connsiteX8" fmla="*/ 8004 w 10000"/>
                <a:gd name="connsiteY8" fmla="*/ 10000 h 10000"/>
                <a:gd name="connsiteX9" fmla="*/ 9224 w 10000"/>
                <a:gd name="connsiteY9" fmla="*/ 10000 h 10000"/>
                <a:gd name="connsiteX10" fmla="*/ 9224 w 10000"/>
                <a:gd name="connsiteY10" fmla="*/ 0 h 10000"/>
                <a:gd name="connsiteX11" fmla="*/ 9601 w 10000"/>
                <a:gd name="connsiteY11" fmla="*/ 0 h 10000"/>
                <a:gd name="connsiteX12" fmla="*/ 9601 w 10000"/>
                <a:gd name="connsiteY12" fmla="*/ 10000 h 10000"/>
                <a:gd name="connsiteX13" fmla="*/ 10000 w 10000"/>
                <a:gd name="connsiteY13" fmla="*/ 10000 h 10000"/>
                <a:gd name="connsiteX0" fmla="*/ 0 w 10000"/>
                <a:gd name="connsiteY0" fmla="*/ 10000 h 10000"/>
                <a:gd name="connsiteX1" fmla="*/ 4989 w 10000"/>
                <a:gd name="connsiteY1" fmla="*/ 10000 h 10000"/>
                <a:gd name="connsiteX2" fmla="*/ 4989 w 10000"/>
                <a:gd name="connsiteY2" fmla="*/ 0 h 10000"/>
                <a:gd name="connsiteX3" fmla="*/ 5654 w 10000"/>
                <a:gd name="connsiteY3" fmla="*/ 0 h 10000"/>
                <a:gd name="connsiteX4" fmla="*/ 6541 w 10000"/>
                <a:gd name="connsiteY4" fmla="*/ 10000 h 10000"/>
                <a:gd name="connsiteX5" fmla="*/ 6541 w 10000"/>
                <a:gd name="connsiteY5" fmla="*/ 122 h 10000"/>
                <a:gd name="connsiteX6" fmla="*/ 8004 w 10000"/>
                <a:gd name="connsiteY6" fmla="*/ 122 h 10000"/>
                <a:gd name="connsiteX7" fmla="*/ 8004 w 10000"/>
                <a:gd name="connsiteY7" fmla="*/ 10000 h 10000"/>
                <a:gd name="connsiteX8" fmla="*/ 9224 w 10000"/>
                <a:gd name="connsiteY8" fmla="*/ 10000 h 10000"/>
                <a:gd name="connsiteX9" fmla="*/ 9224 w 10000"/>
                <a:gd name="connsiteY9" fmla="*/ 0 h 10000"/>
                <a:gd name="connsiteX10" fmla="*/ 9601 w 10000"/>
                <a:gd name="connsiteY10" fmla="*/ 0 h 10000"/>
                <a:gd name="connsiteX11" fmla="*/ 9601 w 10000"/>
                <a:gd name="connsiteY11" fmla="*/ 10000 h 10000"/>
                <a:gd name="connsiteX12" fmla="*/ 10000 w 10000"/>
                <a:gd name="connsiteY12" fmla="*/ 10000 h 10000"/>
                <a:gd name="connsiteX0" fmla="*/ 0 w 10000"/>
                <a:gd name="connsiteY0" fmla="*/ 10000 h 10000"/>
                <a:gd name="connsiteX1" fmla="*/ 4989 w 10000"/>
                <a:gd name="connsiteY1" fmla="*/ 10000 h 10000"/>
                <a:gd name="connsiteX2" fmla="*/ 4989 w 10000"/>
                <a:gd name="connsiteY2" fmla="*/ 0 h 10000"/>
                <a:gd name="connsiteX3" fmla="*/ 6541 w 10000"/>
                <a:gd name="connsiteY3" fmla="*/ 10000 h 10000"/>
                <a:gd name="connsiteX4" fmla="*/ 6541 w 10000"/>
                <a:gd name="connsiteY4" fmla="*/ 122 h 10000"/>
                <a:gd name="connsiteX5" fmla="*/ 8004 w 10000"/>
                <a:gd name="connsiteY5" fmla="*/ 122 h 10000"/>
                <a:gd name="connsiteX6" fmla="*/ 8004 w 10000"/>
                <a:gd name="connsiteY6" fmla="*/ 10000 h 10000"/>
                <a:gd name="connsiteX7" fmla="*/ 9224 w 10000"/>
                <a:gd name="connsiteY7" fmla="*/ 10000 h 10000"/>
                <a:gd name="connsiteX8" fmla="*/ 9224 w 10000"/>
                <a:gd name="connsiteY8" fmla="*/ 0 h 10000"/>
                <a:gd name="connsiteX9" fmla="*/ 9601 w 10000"/>
                <a:gd name="connsiteY9" fmla="*/ 0 h 10000"/>
                <a:gd name="connsiteX10" fmla="*/ 9601 w 10000"/>
                <a:gd name="connsiteY10" fmla="*/ 10000 h 10000"/>
                <a:gd name="connsiteX11" fmla="*/ 10000 w 10000"/>
                <a:gd name="connsiteY11" fmla="*/ 10000 h 10000"/>
                <a:gd name="connsiteX0" fmla="*/ 0 w 10000"/>
                <a:gd name="connsiteY0" fmla="*/ 10000 h 10000"/>
                <a:gd name="connsiteX1" fmla="*/ 4989 w 10000"/>
                <a:gd name="connsiteY1" fmla="*/ 10000 h 10000"/>
                <a:gd name="connsiteX2" fmla="*/ 4989 w 10000"/>
                <a:gd name="connsiteY2" fmla="*/ 0 h 10000"/>
                <a:gd name="connsiteX3" fmla="*/ 6541 w 10000"/>
                <a:gd name="connsiteY3" fmla="*/ 122 h 10000"/>
                <a:gd name="connsiteX4" fmla="*/ 8004 w 10000"/>
                <a:gd name="connsiteY4" fmla="*/ 122 h 10000"/>
                <a:gd name="connsiteX5" fmla="*/ 8004 w 10000"/>
                <a:gd name="connsiteY5" fmla="*/ 10000 h 10000"/>
                <a:gd name="connsiteX6" fmla="*/ 9224 w 10000"/>
                <a:gd name="connsiteY6" fmla="*/ 10000 h 10000"/>
                <a:gd name="connsiteX7" fmla="*/ 9224 w 10000"/>
                <a:gd name="connsiteY7" fmla="*/ 0 h 10000"/>
                <a:gd name="connsiteX8" fmla="*/ 9601 w 10000"/>
                <a:gd name="connsiteY8" fmla="*/ 0 h 10000"/>
                <a:gd name="connsiteX9" fmla="*/ 9601 w 10000"/>
                <a:gd name="connsiteY9" fmla="*/ 10000 h 10000"/>
                <a:gd name="connsiteX10" fmla="*/ 10000 w 10000"/>
                <a:gd name="connsiteY10" fmla="*/ 10000 h 10000"/>
                <a:gd name="connsiteX0" fmla="*/ 0 w 10000"/>
                <a:gd name="connsiteY0" fmla="*/ 10000 h 10000"/>
                <a:gd name="connsiteX1" fmla="*/ 4989 w 10000"/>
                <a:gd name="connsiteY1" fmla="*/ 10000 h 10000"/>
                <a:gd name="connsiteX2" fmla="*/ 4989 w 10000"/>
                <a:gd name="connsiteY2" fmla="*/ 0 h 10000"/>
                <a:gd name="connsiteX3" fmla="*/ 8004 w 10000"/>
                <a:gd name="connsiteY3" fmla="*/ 122 h 10000"/>
                <a:gd name="connsiteX4" fmla="*/ 8004 w 10000"/>
                <a:gd name="connsiteY4" fmla="*/ 10000 h 10000"/>
                <a:gd name="connsiteX5" fmla="*/ 9224 w 10000"/>
                <a:gd name="connsiteY5" fmla="*/ 10000 h 10000"/>
                <a:gd name="connsiteX6" fmla="*/ 9224 w 10000"/>
                <a:gd name="connsiteY6" fmla="*/ 0 h 10000"/>
                <a:gd name="connsiteX7" fmla="*/ 9601 w 10000"/>
                <a:gd name="connsiteY7" fmla="*/ 0 h 10000"/>
                <a:gd name="connsiteX8" fmla="*/ 9601 w 10000"/>
                <a:gd name="connsiteY8" fmla="*/ 10000 h 10000"/>
                <a:gd name="connsiteX9" fmla="*/ 10000 w 10000"/>
                <a:gd name="connsiteY9" fmla="*/ 10000 h 10000"/>
                <a:gd name="connsiteX0" fmla="*/ 0 w 10000"/>
                <a:gd name="connsiteY0" fmla="*/ 10000 h 10000"/>
                <a:gd name="connsiteX1" fmla="*/ 4989 w 10000"/>
                <a:gd name="connsiteY1" fmla="*/ 10000 h 10000"/>
                <a:gd name="connsiteX2" fmla="*/ 4989 w 10000"/>
                <a:gd name="connsiteY2" fmla="*/ 0 h 10000"/>
                <a:gd name="connsiteX3" fmla="*/ 8004 w 10000"/>
                <a:gd name="connsiteY3" fmla="*/ 122 h 10000"/>
                <a:gd name="connsiteX4" fmla="*/ 8004 w 10000"/>
                <a:gd name="connsiteY4" fmla="*/ 10000 h 10000"/>
                <a:gd name="connsiteX5" fmla="*/ 9224 w 10000"/>
                <a:gd name="connsiteY5" fmla="*/ 0 h 10000"/>
                <a:gd name="connsiteX6" fmla="*/ 9601 w 10000"/>
                <a:gd name="connsiteY6" fmla="*/ 0 h 10000"/>
                <a:gd name="connsiteX7" fmla="*/ 9601 w 10000"/>
                <a:gd name="connsiteY7" fmla="*/ 10000 h 10000"/>
                <a:gd name="connsiteX8" fmla="*/ 10000 w 10000"/>
                <a:gd name="connsiteY8" fmla="*/ 10000 h 10000"/>
                <a:gd name="connsiteX0" fmla="*/ 0 w 10000"/>
                <a:gd name="connsiteY0" fmla="*/ 10000 h 10000"/>
                <a:gd name="connsiteX1" fmla="*/ 4989 w 10000"/>
                <a:gd name="connsiteY1" fmla="*/ 10000 h 10000"/>
                <a:gd name="connsiteX2" fmla="*/ 4989 w 10000"/>
                <a:gd name="connsiteY2" fmla="*/ 0 h 10000"/>
                <a:gd name="connsiteX3" fmla="*/ 8004 w 10000"/>
                <a:gd name="connsiteY3" fmla="*/ 122 h 10000"/>
                <a:gd name="connsiteX4" fmla="*/ 8004 w 10000"/>
                <a:gd name="connsiteY4" fmla="*/ 10000 h 10000"/>
                <a:gd name="connsiteX5" fmla="*/ 9601 w 10000"/>
                <a:gd name="connsiteY5" fmla="*/ 0 h 10000"/>
                <a:gd name="connsiteX6" fmla="*/ 9601 w 10000"/>
                <a:gd name="connsiteY6" fmla="*/ 10000 h 10000"/>
                <a:gd name="connsiteX7" fmla="*/ 10000 w 10000"/>
                <a:gd name="connsiteY7" fmla="*/ 10000 h 10000"/>
                <a:gd name="connsiteX0" fmla="*/ 0 w 10000"/>
                <a:gd name="connsiteY0" fmla="*/ 10000 h 10000"/>
                <a:gd name="connsiteX1" fmla="*/ 4989 w 10000"/>
                <a:gd name="connsiteY1" fmla="*/ 10000 h 10000"/>
                <a:gd name="connsiteX2" fmla="*/ 4989 w 10000"/>
                <a:gd name="connsiteY2" fmla="*/ 0 h 10000"/>
                <a:gd name="connsiteX3" fmla="*/ 8004 w 10000"/>
                <a:gd name="connsiteY3" fmla="*/ 122 h 10000"/>
                <a:gd name="connsiteX4" fmla="*/ 8004 w 10000"/>
                <a:gd name="connsiteY4" fmla="*/ 10000 h 10000"/>
                <a:gd name="connsiteX5" fmla="*/ 9601 w 10000"/>
                <a:gd name="connsiteY5" fmla="*/ 10000 h 10000"/>
                <a:gd name="connsiteX6" fmla="*/ 10000 w 10000"/>
                <a:gd name="connsiteY6" fmla="*/ 10000 h 10000"/>
                <a:gd name="connsiteX0" fmla="*/ 0 w 10000"/>
                <a:gd name="connsiteY0" fmla="*/ 10000 h 10000"/>
                <a:gd name="connsiteX1" fmla="*/ 4989 w 10000"/>
                <a:gd name="connsiteY1" fmla="*/ 10000 h 10000"/>
                <a:gd name="connsiteX2" fmla="*/ 4989 w 10000"/>
                <a:gd name="connsiteY2" fmla="*/ 0 h 10000"/>
                <a:gd name="connsiteX3" fmla="*/ 8004 w 10000"/>
                <a:gd name="connsiteY3" fmla="*/ 122 h 10000"/>
                <a:gd name="connsiteX4" fmla="*/ 8004 w 10000"/>
                <a:gd name="connsiteY4" fmla="*/ 10000 h 10000"/>
                <a:gd name="connsiteX5" fmla="*/ 10000 w 10000"/>
                <a:gd name="connsiteY5" fmla="*/ 10000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00" h="10000">
                  <a:moveTo>
                    <a:pt x="0" y="10000"/>
                  </a:moveTo>
                  <a:lnTo>
                    <a:pt x="4989" y="10000"/>
                  </a:lnTo>
                  <a:lnTo>
                    <a:pt x="4989" y="0"/>
                  </a:lnTo>
                  <a:lnTo>
                    <a:pt x="8004" y="122"/>
                  </a:lnTo>
                  <a:lnTo>
                    <a:pt x="8004" y="10000"/>
                  </a:lnTo>
                  <a:lnTo>
                    <a:pt x="10000" y="10000"/>
                  </a:ln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0" tIns="45720" rIns="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2" name="Freeform 221"/>
            <p:cNvSpPr>
              <a:spLocks/>
            </p:cNvSpPr>
            <p:nvPr/>
          </p:nvSpPr>
          <p:spPr bwMode="auto">
            <a:xfrm>
              <a:off x="389255" y="661035"/>
              <a:ext cx="5664835" cy="227330"/>
            </a:xfrm>
            <a:custGeom>
              <a:avLst/>
              <a:gdLst>
                <a:gd name="T0" fmla="*/ 0 w 4510"/>
                <a:gd name="T1" fmla="*/ 830 h 830"/>
                <a:gd name="T2" fmla="*/ 240 w 4510"/>
                <a:gd name="T3" fmla="*/ 830 h 830"/>
                <a:gd name="T4" fmla="*/ 240 w 4510"/>
                <a:gd name="T5" fmla="*/ 0 h 830"/>
                <a:gd name="T6" fmla="*/ 510 w 4510"/>
                <a:gd name="T7" fmla="*/ 0 h 830"/>
                <a:gd name="T8" fmla="*/ 510 w 4510"/>
                <a:gd name="T9" fmla="*/ 830 h 830"/>
                <a:gd name="T10" fmla="*/ 960 w 4510"/>
                <a:gd name="T11" fmla="*/ 830 h 830"/>
                <a:gd name="T12" fmla="*/ 960 w 4510"/>
                <a:gd name="T13" fmla="*/ 10 h 830"/>
                <a:gd name="T14" fmla="*/ 1460 w 4510"/>
                <a:gd name="T15" fmla="*/ 10 h 830"/>
                <a:gd name="T16" fmla="*/ 1460 w 4510"/>
                <a:gd name="T17" fmla="*/ 830 h 830"/>
                <a:gd name="T18" fmla="*/ 1680 w 4510"/>
                <a:gd name="T19" fmla="*/ 830 h 830"/>
                <a:gd name="T20" fmla="*/ 1680 w 4510"/>
                <a:gd name="T21" fmla="*/ 10 h 830"/>
                <a:gd name="T22" fmla="*/ 1780 w 4510"/>
                <a:gd name="T23" fmla="*/ 10 h 830"/>
                <a:gd name="T24" fmla="*/ 1780 w 4510"/>
                <a:gd name="T25" fmla="*/ 830 h 830"/>
                <a:gd name="T26" fmla="*/ 1890 w 4510"/>
                <a:gd name="T27" fmla="*/ 830 h 830"/>
                <a:gd name="T28" fmla="*/ 1890 w 4510"/>
                <a:gd name="T29" fmla="*/ 10 h 830"/>
                <a:gd name="T30" fmla="*/ 1990 w 4510"/>
                <a:gd name="T31" fmla="*/ 10 h 830"/>
                <a:gd name="T32" fmla="*/ 1990 w 4510"/>
                <a:gd name="T33" fmla="*/ 830 h 830"/>
                <a:gd name="T34" fmla="*/ 2250 w 4510"/>
                <a:gd name="T35" fmla="*/ 830 h 830"/>
                <a:gd name="T36" fmla="*/ 2250 w 4510"/>
                <a:gd name="T37" fmla="*/ 10 h 830"/>
                <a:gd name="T38" fmla="*/ 2550 w 4510"/>
                <a:gd name="T39" fmla="*/ 10 h 830"/>
                <a:gd name="T40" fmla="*/ 2550 w 4510"/>
                <a:gd name="T41" fmla="*/ 830 h 830"/>
                <a:gd name="T42" fmla="*/ 2950 w 4510"/>
                <a:gd name="T43" fmla="*/ 830 h 830"/>
                <a:gd name="T44" fmla="*/ 2950 w 4510"/>
                <a:gd name="T45" fmla="*/ 20 h 830"/>
                <a:gd name="T46" fmla="*/ 3610 w 4510"/>
                <a:gd name="T47" fmla="*/ 20 h 830"/>
                <a:gd name="T48" fmla="*/ 3610 w 4510"/>
                <a:gd name="T49" fmla="*/ 830 h 830"/>
                <a:gd name="T50" fmla="*/ 4160 w 4510"/>
                <a:gd name="T51" fmla="*/ 830 h 830"/>
                <a:gd name="T52" fmla="*/ 4160 w 4510"/>
                <a:gd name="T53" fmla="*/ 10 h 830"/>
                <a:gd name="T54" fmla="*/ 4330 w 4510"/>
                <a:gd name="T55" fmla="*/ 10 h 830"/>
                <a:gd name="T56" fmla="*/ 4330 w 4510"/>
                <a:gd name="T57" fmla="*/ 830 h 830"/>
                <a:gd name="T58" fmla="*/ 4510 w 4510"/>
                <a:gd name="T59" fmla="*/ 830 h 830"/>
                <a:gd name="connsiteX0" fmla="*/ 0 w 10000"/>
                <a:gd name="connsiteY0" fmla="*/ 10000 h 10000"/>
                <a:gd name="connsiteX1" fmla="*/ 532 w 10000"/>
                <a:gd name="connsiteY1" fmla="*/ 10000 h 10000"/>
                <a:gd name="connsiteX2" fmla="*/ 1131 w 10000"/>
                <a:gd name="connsiteY2" fmla="*/ 0 h 10000"/>
                <a:gd name="connsiteX3" fmla="*/ 1131 w 10000"/>
                <a:gd name="connsiteY3" fmla="*/ 10000 h 10000"/>
                <a:gd name="connsiteX4" fmla="*/ 2129 w 10000"/>
                <a:gd name="connsiteY4" fmla="*/ 10000 h 10000"/>
                <a:gd name="connsiteX5" fmla="*/ 2129 w 10000"/>
                <a:gd name="connsiteY5" fmla="*/ 120 h 10000"/>
                <a:gd name="connsiteX6" fmla="*/ 3237 w 10000"/>
                <a:gd name="connsiteY6" fmla="*/ 120 h 10000"/>
                <a:gd name="connsiteX7" fmla="*/ 3237 w 10000"/>
                <a:gd name="connsiteY7" fmla="*/ 10000 h 10000"/>
                <a:gd name="connsiteX8" fmla="*/ 3725 w 10000"/>
                <a:gd name="connsiteY8" fmla="*/ 10000 h 10000"/>
                <a:gd name="connsiteX9" fmla="*/ 3725 w 10000"/>
                <a:gd name="connsiteY9" fmla="*/ 120 h 10000"/>
                <a:gd name="connsiteX10" fmla="*/ 3947 w 10000"/>
                <a:gd name="connsiteY10" fmla="*/ 120 h 10000"/>
                <a:gd name="connsiteX11" fmla="*/ 3947 w 10000"/>
                <a:gd name="connsiteY11" fmla="*/ 10000 h 10000"/>
                <a:gd name="connsiteX12" fmla="*/ 4191 w 10000"/>
                <a:gd name="connsiteY12" fmla="*/ 10000 h 10000"/>
                <a:gd name="connsiteX13" fmla="*/ 4191 w 10000"/>
                <a:gd name="connsiteY13" fmla="*/ 120 h 10000"/>
                <a:gd name="connsiteX14" fmla="*/ 4412 w 10000"/>
                <a:gd name="connsiteY14" fmla="*/ 120 h 10000"/>
                <a:gd name="connsiteX15" fmla="*/ 4412 w 10000"/>
                <a:gd name="connsiteY15" fmla="*/ 10000 h 10000"/>
                <a:gd name="connsiteX16" fmla="*/ 4989 w 10000"/>
                <a:gd name="connsiteY16" fmla="*/ 10000 h 10000"/>
                <a:gd name="connsiteX17" fmla="*/ 4989 w 10000"/>
                <a:gd name="connsiteY17" fmla="*/ 120 h 10000"/>
                <a:gd name="connsiteX18" fmla="*/ 5654 w 10000"/>
                <a:gd name="connsiteY18" fmla="*/ 120 h 10000"/>
                <a:gd name="connsiteX19" fmla="*/ 5654 w 10000"/>
                <a:gd name="connsiteY19" fmla="*/ 10000 h 10000"/>
                <a:gd name="connsiteX20" fmla="*/ 6541 w 10000"/>
                <a:gd name="connsiteY20" fmla="*/ 10000 h 10000"/>
                <a:gd name="connsiteX21" fmla="*/ 6541 w 10000"/>
                <a:gd name="connsiteY21" fmla="*/ 241 h 10000"/>
                <a:gd name="connsiteX22" fmla="*/ 8004 w 10000"/>
                <a:gd name="connsiteY22" fmla="*/ 241 h 10000"/>
                <a:gd name="connsiteX23" fmla="*/ 8004 w 10000"/>
                <a:gd name="connsiteY23" fmla="*/ 10000 h 10000"/>
                <a:gd name="connsiteX24" fmla="*/ 9224 w 10000"/>
                <a:gd name="connsiteY24" fmla="*/ 10000 h 10000"/>
                <a:gd name="connsiteX25" fmla="*/ 9224 w 10000"/>
                <a:gd name="connsiteY25" fmla="*/ 120 h 10000"/>
                <a:gd name="connsiteX26" fmla="*/ 9601 w 10000"/>
                <a:gd name="connsiteY26" fmla="*/ 120 h 10000"/>
                <a:gd name="connsiteX27" fmla="*/ 9601 w 10000"/>
                <a:gd name="connsiteY27" fmla="*/ 10000 h 10000"/>
                <a:gd name="connsiteX28" fmla="*/ 10000 w 10000"/>
                <a:gd name="connsiteY28" fmla="*/ 10000 h 10000"/>
                <a:gd name="connsiteX0" fmla="*/ 0 w 10000"/>
                <a:gd name="connsiteY0" fmla="*/ 9880 h 9880"/>
                <a:gd name="connsiteX1" fmla="*/ 532 w 10000"/>
                <a:gd name="connsiteY1" fmla="*/ 9880 h 9880"/>
                <a:gd name="connsiteX2" fmla="*/ 1131 w 10000"/>
                <a:gd name="connsiteY2" fmla="*/ 9880 h 9880"/>
                <a:gd name="connsiteX3" fmla="*/ 2129 w 10000"/>
                <a:gd name="connsiteY3" fmla="*/ 9880 h 9880"/>
                <a:gd name="connsiteX4" fmla="*/ 2129 w 10000"/>
                <a:gd name="connsiteY4" fmla="*/ 0 h 9880"/>
                <a:gd name="connsiteX5" fmla="*/ 3237 w 10000"/>
                <a:gd name="connsiteY5" fmla="*/ 0 h 9880"/>
                <a:gd name="connsiteX6" fmla="*/ 3237 w 10000"/>
                <a:gd name="connsiteY6" fmla="*/ 9880 h 9880"/>
                <a:gd name="connsiteX7" fmla="*/ 3725 w 10000"/>
                <a:gd name="connsiteY7" fmla="*/ 9880 h 9880"/>
                <a:gd name="connsiteX8" fmla="*/ 3725 w 10000"/>
                <a:gd name="connsiteY8" fmla="*/ 0 h 9880"/>
                <a:gd name="connsiteX9" fmla="*/ 3947 w 10000"/>
                <a:gd name="connsiteY9" fmla="*/ 0 h 9880"/>
                <a:gd name="connsiteX10" fmla="*/ 3947 w 10000"/>
                <a:gd name="connsiteY10" fmla="*/ 9880 h 9880"/>
                <a:gd name="connsiteX11" fmla="*/ 4191 w 10000"/>
                <a:gd name="connsiteY11" fmla="*/ 9880 h 9880"/>
                <a:gd name="connsiteX12" fmla="*/ 4191 w 10000"/>
                <a:gd name="connsiteY12" fmla="*/ 0 h 9880"/>
                <a:gd name="connsiteX13" fmla="*/ 4412 w 10000"/>
                <a:gd name="connsiteY13" fmla="*/ 0 h 9880"/>
                <a:gd name="connsiteX14" fmla="*/ 4412 w 10000"/>
                <a:gd name="connsiteY14" fmla="*/ 9880 h 9880"/>
                <a:gd name="connsiteX15" fmla="*/ 4989 w 10000"/>
                <a:gd name="connsiteY15" fmla="*/ 9880 h 9880"/>
                <a:gd name="connsiteX16" fmla="*/ 4989 w 10000"/>
                <a:gd name="connsiteY16" fmla="*/ 0 h 9880"/>
                <a:gd name="connsiteX17" fmla="*/ 5654 w 10000"/>
                <a:gd name="connsiteY17" fmla="*/ 0 h 9880"/>
                <a:gd name="connsiteX18" fmla="*/ 5654 w 10000"/>
                <a:gd name="connsiteY18" fmla="*/ 9880 h 9880"/>
                <a:gd name="connsiteX19" fmla="*/ 6541 w 10000"/>
                <a:gd name="connsiteY19" fmla="*/ 9880 h 9880"/>
                <a:gd name="connsiteX20" fmla="*/ 6541 w 10000"/>
                <a:gd name="connsiteY20" fmla="*/ 121 h 9880"/>
                <a:gd name="connsiteX21" fmla="*/ 8004 w 10000"/>
                <a:gd name="connsiteY21" fmla="*/ 121 h 9880"/>
                <a:gd name="connsiteX22" fmla="*/ 8004 w 10000"/>
                <a:gd name="connsiteY22" fmla="*/ 9880 h 9880"/>
                <a:gd name="connsiteX23" fmla="*/ 9224 w 10000"/>
                <a:gd name="connsiteY23" fmla="*/ 9880 h 9880"/>
                <a:gd name="connsiteX24" fmla="*/ 9224 w 10000"/>
                <a:gd name="connsiteY24" fmla="*/ 0 h 9880"/>
                <a:gd name="connsiteX25" fmla="*/ 9601 w 10000"/>
                <a:gd name="connsiteY25" fmla="*/ 0 h 9880"/>
                <a:gd name="connsiteX26" fmla="*/ 9601 w 10000"/>
                <a:gd name="connsiteY26" fmla="*/ 9880 h 9880"/>
                <a:gd name="connsiteX27" fmla="*/ 10000 w 10000"/>
                <a:gd name="connsiteY27" fmla="*/ 9880 h 9880"/>
                <a:gd name="connsiteX0" fmla="*/ 0 w 10000"/>
                <a:gd name="connsiteY0" fmla="*/ 10000 h 10000"/>
                <a:gd name="connsiteX1" fmla="*/ 532 w 10000"/>
                <a:gd name="connsiteY1" fmla="*/ 10000 h 10000"/>
                <a:gd name="connsiteX2" fmla="*/ 1131 w 10000"/>
                <a:gd name="connsiteY2" fmla="*/ 10000 h 10000"/>
                <a:gd name="connsiteX3" fmla="*/ 2129 w 10000"/>
                <a:gd name="connsiteY3" fmla="*/ 10000 h 10000"/>
                <a:gd name="connsiteX4" fmla="*/ 3237 w 10000"/>
                <a:gd name="connsiteY4" fmla="*/ 0 h 10000"/>
                <a:gd name="connsiteX5" fmla="*/ 3237 w 10000"/>
                <a:gd name="connsiteY5" fmla="*/ 10000 h 10000"/>
                <a:gd name="connsiteX6" fmla="*/ 3725 w 10000"/>
                <a:gd name="connsiteY6" fmla="*/ 10000 h 10000"/>
                <a:gd name="connsiteX7" fmla="*/ 3725 w 10000"/>
                <a:gd name="connsiteY7" fmla="*/ 0 h 10000"/>
                <a:gd name="connsiteX8" fmla="*/ 3947 w 10000"/>
                <a:gd name="connsiteY8" fmla="*/ 0 h 10000"/>
                <a:gd name="connsiteX9" fmla="*/ 3947 w 10000"/>
                <a:gd name="connsiteY9" fmla="*/ 10000 h 10000"/>
                <a:gd name="connsiteX10" fmla="*/ 4191 w 10000"/>
                <a:gd name="connsiteY10" fmla="*/ 10000 h 10000"/>
                <a:gd name="connsiteX11" fmla="*/ 4191 w 10000"/>
                <a:gd name="connsiteY11" fmla="*/ 0 h 10000"/>
                <a:gd name="connsiteX12" fmla="*/ 4412 w 10000"/>
                <a:gd name="connsiteY12" fmla="*/ 0 h 10000"/>
                <a:gd name="connsiteX13" fmla="*/ 4412 w 10000"/>
                <a:gd name="connsiteY13" fmla="*/ 10000 h 10000"/>
                <a:gd name="connsiteX14" fmla="*/ 4989 w 10000"/>
                <a:gd name="connsiteY14" fmla="*/ 10000 h 10000"/>
                <a:gd name="connsiteX15" fmla="*/ 4989 w 10000"/>
                <a:gd name="connsiteY15" fmla="*/ 0 h 10000"/>
                <a:gd name="connsiteX16" fmla="*/ 5654 w 10000"/>
                <a:gd name="connsiteY16" fmla="*/ 0 h 10000"/>
                <a:gd name="connsiteX17" fmla="*/ 5654 w 10000"/>
                <a:gd name="connsiteY17" fmla="*/ 10000 h 10000"/>
                <a:gd name="connsiteX18" fmla="*/ 6541 w 10000"/>
                <a:gd name="connsiteY18" fmla="*/ 10000 h 10000"/>
                <a:gd name="connsiteX19" fmla="*/ 6541 w 10000"/>
                <a:gd name="connsiteY19" fmla="*/ 122 h 10000"/>
                <a:gd name="connsiteX20" fmla="*/ 8004 w 10000"/>
                <a:gd name="connsiteY20" fmla="*/ 122 h 10000"/>
                <a:gd name="connsiteX21" fmla="*/ 8004 w 10000"/>
                <a:gd name="connsiteY21" fmla="*/ 10000 h 10000"/>
                <a:gd name="connsiteX22" fmla="*/ 9224 w 10000"/>
                <a:gd name="connsiteY22" fmla="*/ 10000 h 10000"/>
                <a:gd name="connsiteX23" fmla="*/ 9224 w 10000"/>
                <a:gd name="connsiteY23" fmla="*/ 0 h 10000"/>
                <a:gd name="connsiteX24" fmla="*/ 9601 w 10000"/>
                <a:gd name="connsiteY24" fmla="*/ 0 h 10000"/>
                <a:gd name="connsiteX25" fmla="*/ 9601 w 10000"/>
                <a:gd name="connsiteY25" fmla="*/ 10000 h 10000"/>
                <a:gd name="connsiteX26" fmla="*/ 10000 w 10000"/>
                <a:gd name="connsiteY26" fmla="*/ 10000 h 10000"/>
                <a:gd name="connsiteX0" fmla="*/ 0 w 10000"/>
                <a:gd name="connsiteY0" fmla="*/ 10000 h 10000"/>
                <a:gd name="connsiteX1" fmla="*/ 532 w 10000"/>
                <a:gd name="connsiteY1" fmla="*/ 10000 h 10000"/>
                <a:gd name="connsiteX2" fmla="*/ 1131 w 10000"/>
                <a:gd name="connsiteY2" fmla="*/ 10000 h 10000"/>
                <a:gd name="connsiteX3" fmla="*/ 2129 w 10000"/>
                <a:gd name="connsiteY3" fmla="*/ 10000 h 10000"/>
                <a:gd name="connsiteX4" fmla="*/ 3237 w 10000"/>
                <a:gd name="connsiteY4" fmla="*/ 10000 h 10000"/>
                <a:gd name="connsiteX5" fmla="*/ 3725 w 10000"/>
                <a:gd name="connsiteY5" fmla="*/ 10000 h 10000"/>
                <a:gd name="connsiteX6" fmla="*/ 3725 w 10000"/>
                <a:gd name="connsiteY6" fmla="*/ 0 h 10000"/>
                <a:gd name="connsiteX7" fmla="*/ 3947 w 10000"/>
                <a:gd name="connsiteY7" fmla="*/ 0 h 10000"/>
                <a:gd name="connsiteX8" fmla="*/ 3947 w 10000"/>
                <a:gd name="connsiteY8" fmla="*/ 10000 h 10000"/>
                <a:gd name="connsiteX9" fmla="*/ 4191 w 10000"/>
                <a:gd name="connsiteY9" fmla="*/ 10000 h 10000"/>
                <a:gd name="connsiteX10" fmla="*/ 4191 w 10000"/>
                <a:gd name="connsiteY10" fmla="*/ 0 h 10000"/>
                <a:gd name="connsiteX11" fmla="*/ 4412 w 10000"/>
                <a:gd name="connsiteY11" fmla="*/ 0 h 10000"/>
                <a:gd name="connsiteX12" fmla="*/ 4412 w 10000"/>
                <a:gd name="connsiteY12" fmla="*/ 10000 h 10000"/>
                <a:gd name="connsiteX13" fmla="*/ 4989 w 10000"/>
                <a:gd name="connsiteY13" fmla="*/ 10000 h 10000"/>
                <a:gd name="connsiteX14" fmla="*/ 4989 w 10000"/>
                <a:gd name="connsiteY14" fmla="*/ 0 h 10000"/>
                <a:gd name="connsiteX15" fmla="*/ 5654 w 10000"/>
                <a:gd name="connsiteY15" fmla="*/ 0 h 10000"/>
                <a:gd name="connsiteX16" fmla="*/ 5654 w 10000"/>
                <a:gd name="connsiteY16" fmla="*/ 10000 h 10000"/>
                <a:gd name="connsiteX17" fmla="*/ 6541 w 10000"/>
                <a:gd name="connsiteY17" fmla="*/ 10000 h 10000"/>
                <a:gd name="connsiteX18" fmla="*/ 6541 w 10000"/>
                <a:gd name="connsiteY18" fmla="*/ 122 h 10000"/>
                <a:gd name="connsiteX19" fmla="*/ 8004 w 10000"/>
                <a:gd name="connsiteY19" fmla="*/ 122 h 10000"/>
                <a:gd name="connsiteX20" fmla="*/ 8004 w 10000"/>
                <a:gd name="connsiteY20" fmla="*/ 10000 h 10000"/>
                <a:gd name="connsiteX21" fmla="*/ 9224 w 10000"/>
                <a:gd name="connsiteY21" fmla="*/ 10000 h 10000"/>
                <a:gd name="connsiteX22" fmla="*/ 9224 w 10000"/>
                <a:gd name="connsiteY22" fmla="*/ 0 h 10000"/>
                <a:gd name="connsiteX23" fmla="*/ 9601 w 10000"/>
                <a:gd name="connsiteY23" fmla="*/ 0 h 10000"/>
                <a:gd name="connsiteX24" fmla="*/ 9601 w 10000"/>
                <a:gd name="connsiteY24" fmla="*/ 10000 h 10000"/>
                <a:gd name="connsiteX25" fmla="*/ 10000 w 10000"/>
                <a:gd name="connsiteY25" fmla="*/ 10000 h 10000"/>
                <a:gd name="connsiteX0" fmla="*/ 0 w 10000"/>
                <a:gd name="connsiteY0" fmla="*/ 10000 h 10000"/>
                <a:gd name="connsiteX1" fmla="*/ 1131 w 10000"/>
                <a:gd name="connsiteY1" fmla="*/ 10000 h 10000"/>
                <a:gd name="connsiteX2" fmla="*/ 2129 w 10000"/>
                <a:gd name="connsiteY2" fmla="*/ 10000 h 10000"/>
                <a:gd name="connsiteX3" fmla="*/ 3237 w 10000"/>
                <a:gd name="connsiteY3" fmla="*/ 10000 h 10000"/>
                <a:gd name="connsiteX4" fmla="*/ 3725 w 10000"/>
                <a:gd name="connsiteY4" fmla="*/ 10000 h 10000"/>
                <a:gd name="connsiteX5" fmla="*/ 3725 w 10000"/>
                <a:gd name="connsiteY5" fmla="*/ 0 h 10000"/>
                <a:gd name="connsiteX6" fmla="*/ 3947 w 10000"/>
                <a:gd name="connsiteY6" fmla="*/ 0 h 10000"/>
                <a:gd name="connsiteX7" fmla="*/ 3947 w 10000"/>
                <a:gd name="connsiteY7" fmla="*/ 10000 h 10000"/>
                <a:gd name="connsiteX8" fmla="*/ 4191 w 10000"/>
                <a:gd name="connsiteY8" fmla="*/ 10000 h 10000"/>
                <a:gd name="connsiteX9" fmla="*/ 4191 w 10000"/>
                <a:gd name="connsiteY9" fmla="*/ 0 h 10000"/>
                <a:gd name="connsiteX10" fmla="*/ 4412 w 10000"/>
                <a:gd name="connsiteY10" fmla="*/ 0 h 10000"/>
                <a:gd name="connsiteX11" fmla="*/ 4412 w 10000"/>
                <a:gd name="connsiteY11" fmla="*/ 10000 h 10000"/>
                <a:gd name="connsiteX12" fmla="*/ 4989 w 10000"/>
                <a:gd name="connsiteY12" fmla="*/ 10000 h 10000"/>
                <a:gd name="connsiteX13" fmla="*/ 4989 w 10000"/>
                <a:gd name="connsiteY13" fmla="*/ 0 h 10000"/>
                <a:gd name="connsiteX14" fmla="*/ 5654 w 10000"/>
                <a:gd name="connsiteY14" fmla="*/ 0 h 10000"/>
                <a:gd name="connsiteX15" fmla="*/ 5654 w 10000"/>
                <a:gd name="connsiteY15" fmla="*/ 10000 h 10000"/>
                <a:gd name="connsiteX16" fmla="*/ 6541 w 10000"/>
                <a:gd name="connsiteY16" fmla="*/ 10000 h 10000"/>
                <a:gd name="connsiteX17" fmla="*/ 6541 w 10000"/>
                <a:gd name="connsiteY17" fmla="*/ 122 h 10000"/>
                <a:gd name="connsiteX18" fmla="*/ 8004 w 10000"/>
                <a:gd name="connsiteY18" fmla="*/ 122 h 10000"/>
                <a:gd name="connsiteX19" fmla="*/ 8004 w 10000"/>
                <a:gd name="connsiteY19" fmla="*/ 10000 h 10000"/>
                <a:gd name="connsiteX20" fmla="*/ 9224 w 10000"/>
                <a:gd name="connsiteY20" fmla="*/ 10000 h 10000"/>
                <a:gd name="connsiteX21" fmla="*/ 9224 w 10000"/>
                <a:gd name="connsiteY21" fmla="*/ 0 h 10000"/>
                <a:gd name="connsiteX22" fmla="*/ 9601 w 10000"/>
                <a:gd name="connsiteY22" fmla="*/ 0 h 10000"/>
                <a:gd name="connsiteX23" fmla="*/ 9601 w 10000"/>
                <a:gd name="connsiteY23" fmla="*/ 10000 h 10000"/>
                <a:gd name="connsiteX24" fmla="*/ 10000 w 10000"/>
                <a:gd name="connsiteY24" fmla="*/ 10000 h 10000"/>
                <a:gd name="connsiteX0" fmla="*/ 0 w 10000"/>
                <a:gd name="connsiteY0" fmla="*/ 10000 h 10000"/>
                <a:gd name="connsiteX1" fmla="*/ 2129 w 10000"/>
                <a:gd name="connsiteY1" fmla="*/ 10000 h 10000"/>
                <a:gd name="connsiteX2" fmla="*/ 3237 w 10000"/>
                <a:gd name="connsiteY2" fmla="*/ 10000 h 10000"/>
                <a:gd name="connsiteX3" fmla="*/ 3725 w 10000"/>
                <a:gd name="connsiteY3" fmla="*/ 10000 h 10000"/>
                <a:gd name="connsiteX4" fmla="*/ 3725 w 10000"/>
                <a:gd name="connsiteY4" fmla="*/ 0 h 10000"/>
                <a:gd name="connsiteX5" fmla="*/ 3947 w 10000"/>
                <a:gd name="connsiteY5" fmla="*/ 0 h 10000"/>
                <a:gd name="connsiteX6" fmla="*/ 3947 w 10000"/>
                <a:gd name="connsiteY6" fmla="*/ 10000 h 10000"/>
                <a:gd name="connsiteX7" fmla="*/ 4191 w 10000"/>
                <a:gd name="connsiteY7" fmla="*/ 10000 h 10000"/>
                <a:gd name="connsiteX8" fmla="*/ 4191 w 10000"/>
                <a:gd name="connsiteY8" fmla="*/ 0 h 10000"/>
                <a:gd name="connsiteX9" fmla="*/ 4412 w 10000"/>
                <a:gd name="connsiteY9" fmla="*/ 0 h 10000"/>
                <a:gd name="connsiteX10" fmla="*/ 4412 w 10000"/>
                <a:gd name="connsiteY10" fmla="*/ 10000 h 10000"/>
                <a:gd name="connsiteX11" fmla="*/ 4989 w 10000"/>
                <a:gd name="connsiteY11" fmla="*/ 10000 h 10000"/>
                <a:gd name="connsiteX12" fmla="*/ 4989 w 10000"/>
                <a:gd name="connsiteY12" fmla="*/ 0 h 10000"/>
                <a:gd name="connsiteX13" fmla="*/ 5654 w 10000"/>
                <a:gd name="connsiteY13" fmla="*/ 0 h 10000"/>
                <a:gd name="connsiteX14" fmla="*/ 5654 w 10000"/>
                <a:gd name="connsiteY14" fmla="*/ 10000 h 10000"/>
                <a:gd name="connsiteX15" fmla="*/ 6541 w 10000"/>
                <a:gd name="connsiteY15" fmla="*/ 10000 h 10000"/>
                <a:gd name="connsiteX16" fmla="*/ 6541 w 10000"/>
                <a:gd name="connsiteY16" fmla="*/ 122 h 10000"/>
                <a:gd name="connsiteX17" fmla="*/ 8004 w 10000"/>
                <a:gd name="connsiteY17" fmla="*/ 122 h 10000"/>
                <a:gd name="connsiteX18" fmla="*/ 8004 w 10000"/>
                <a:gd name="connsiteY18" fmla="*/ 10000 h 10000"/>
                <a:gd name="connsiteX19" fmla="*/ 9224 w 10000"/>
                <a:gd name="connsiteY19" fmla="*/ 10000 h 10000"/>
                <a:gd name="connsiteX20" fmla="*/ 9224 w 10000"/>
                <a:gd name="connsiteY20" fmla="*/ 0 h 10000"/>
                <a:gd name="connsiteX21" fmla="*/ 9601 w 10000"/>
                <a:gd name="connsiteY21" fmla="*/ 0 h 10000"/>
                <a:gd name="connsiteX22" fmla="*/ 9601 w 10000"/>
                <a:gd name="connsiteY22" fmla="*/ 10000 h 10000"/>
                <a:gd name="connsiteX23" fmla="*/ 10000 w 10000"/>
                <a:gd name="connsiteY23" fmla="*/ 10000 h 10000"/>
                <a:gd name="connsiteX0" fmla="*/ 0 w 10000"/>
                <a:gd name="connsiteY0" fmla="*/ 10000 h 10000"/>
                <a:gd name="connsiteX1" fmla="*/ 3237 w 10000"/>
                <a:gd name="connsiteY1" fmla="*/ 10000 h 10000"/>
                <a:gd name="connsiteX2" fmla="*/ 3725 w 10000"/>
                <a:gd name="connsiteY2" fmla="*/ 10000 h 10000"/>
                <a:gd name="connsiteX3" fmla="*/ 3725 w 10000"/>
                <a:gd name="connsiteY3" fmla="*/ 0 h 10000"/>
                <a:gd name="connsiteX4" fmla="*/ 3947 w 10000"/>
                <a:gd name="connsiteY4" fmla="*/ 0 h 10000"/>
                <a:gd name="connsiteX5" fmla="*/ 3947 w 10000"/>
                <a:gd name="connsiteY5" fmla="*/ 10000 h 10000"/>
                <a:gd name="connsiteX6" fmla="*/ 4191 w 10000"/>
                <a:gd name="connsiteY6" fmla="*/ 10000 h 10000"/>
                <a:gd name="connsiteX7" fmla="*/ 4191 w 10000"/>
                <a:gd name="connsiteY7" fmla="*/ 0 h 10000"/>
                <a:gd name="connsiteX8" fmla="*/ 4412 w 10000"/>
                <a:gd name="connsiteY8" fmla="*/ 0 h 10000"/>
                <a:gd name="connsiteX9" fmla="*/ 4412 w 10000"/>
                <a:gd name="connsiteY9" fmla="*/ 10000 h 10000"/>
                <a:gd name="connsiteX10" fmla="*/ 4989 w 10000"/>
                <a:gd name="connsiteY10" fmla="*/ 10000 h 10000"/>
                <a:gd name="connsiteX11" fmla="*/ 4989 w 10000"/>
                <a:gd name="connsiteY11" fmla="*/ 0 h 10000"/>
                <a:gd name="connsiteX12" fmla="*/ 5654 w 10000"/>
                <a:gd name="connsiteY12" fmla="*/ 0 h 10000"/>
                <a:gd name="connsiteX13" fmla="*/ 5654 w 10000"/>
                <a:gd name="connsiteY13" fmla="*/ 10000 h 10000"/>
                <a:gd name="connsiteX14" fmla="*/ 6541 w 10000"/>
                <a:gd name="connsiteY14" fmla="*/ 10000 h 10000"/>
                <a:gd name="connsiteX15" fmla="*/ 6541 w 10000"/>
                <a:gd name="connsiteY15" fmla="*/ 122 h 10000"/>
                <a:gd name="connsiteX16" fmla="*/ 8004 w 10000"/>
                <a:gd name="connsiteY16" fmla="*/ 122 h 10000"/>
                <a:gd name="connsiteX17" fmla="*/ 8004 w 10000"/>
                <a:gd name="connsiteY17" fmla="*/ 10000 h 10000"/>
                <a:gd name="connsiteX18" fmla="*/ 9224 w 10000"/>
                <a:gd name="connsiteY18" fmla="*/ 10000 h 10000"/>
                <a:gd name="connsiteX19" fmla="*/ 9224 w 10000"/>
                <a:gd name="connsiteY19" fmla="*/ 0 h 10000"/>
                <a:gd name="connsiteX20" fmla="*/ 9601 w 10000"/>
                <a:gd name="connsiteY20" fmla="*/ 0 h 10000"/>
                <a:gd name="connsiteX21" fmla="*/ 9601 w 10000"/>
                <a:gd name="connsiteY21" fmla="*/ 10000 h 10000"/>
                <a:gd name="connsiteX22" fmla="*/ 10000 w 10000"/>
                <a:gd name="connsiteY22" fmla="*/ 10000 h 10000"/>
                <a:gd name="connsiteX0" fmla="*/ 0 w 10000"/>
                <a:gd name="connsiteY0" fmla="*/ 10000 h 10000"/>
                <a:gd name="connsiteX1" fmla="*/ 3725 w 10000"/>
                <a:gd name="connsiteY1" fmla="*/ 10000 h 10000"/>
                <a:gd name="connsiteX2" fmla="*/ 3725 w 10000"/>
                <a:gd name="connsiteY2" fmla="*/ 0 h 10000"/>
                <a:gd name="connsiteX3" fmla="*/ 3947 w 10000"/>
                <a:gd name="connsiteY3" fmla="*/ 0 h 10000"/>
                <a:gd name="connsiteX4" fmla="*/ 3947 w 10000"/>
                <a:gd name="connsiteY4" fmla="*/ 10000 h 10000"/>
                <a:gd name="connsiteX5" fmla="*/ 4191 w 10000"/>
                <a:gd name="connsiteY5" fmla="*/ 10000 h 10000"/>
                <a:gd name="connsiteX6" fmla="*/ 4191 w 10000"/>
                <a:gd name="connsiteY6" fmla="*/ 0 h 10000"/>
                <a:gd name="connsiteX7" fmla="*/ 4412 w 10000"/>
                <a:gd name="connsiteY7" fmla="*/ 0 h 10000"/>
                <a:gd name="connsiteX8" fmla="*/ 4412 w 10000"/>
                <a:gd name="connsiteY8" fmla="*/ 10000 h 10000"/>
                <a:gd name="connsiteX9" fmla="*/ 4989 w 10000"/>
                <a:gd name="connsiteY9" fmla="*/ 10000 h 10000"/>
                <a:gd name="connsiteX10" fmla="*/ 4989 w 10000"/>
                <a:gd name="connsiteY10" fmla="*/ 0 h 10000"/>
                <a:gd name="connsiteX11" fmla="*/ 5654 w 10000"/>
                <a:gd name="connsiteY11" fmla="*/ 0 h 10000"/>
                <a:gd name="connsiteX12" fmla="*/ 5654 w 10000"/>
                <a:gd name="connsiteY12" fmla="*/ 10000 h 10000"/>
                <a:gd name="connsiteX13" fmla="*/ 6541 w 10000"/>
                <a:gd name="connsiteY13" fmla="*/ 10000 h 10000"/>
                <a:gd name="connsiteX14" fmla="*/ 6541 w 10000"/>
                <a:gd name="connsiteY14" fmla="*/ 122 h 10000"/>
                <a:gd name="connsiteX15" fmla="*/ 8004 w 10000"/>
                <a:gd name="connsiteY15" fmla="*/ 122 h 10000"/>
                <a:gd name="connsiteX16" fmla="*/ 8004 w 10000"/>
                <a:gd name="connsiteY16" fmla="*/ 10000 h 10000"/>
                <a:gd name="connsiteX17" fmla="*/ 9224 w 10000"/>
                <a:gd name="connsiteY17" fmla="*/ 10000 h 10000"/>
                <a:gd name="connsiteX18" fmla="*/ 9224 w 10000"/>
                <a:gd name="connsiteY18" fmla="*/ 0 h 10000"/>
                <a:gd name="connsiteX19" fmla="*/ 9601 w 10000"/>
                <a:gd name="connsiteY19" fmla="*/ 0 h 10000"/>
                <a:gd name="connsiteX20" fmla="*/ 9601 w 10000"/>
                <a:gd name="connsiteY20" fmla="*/ 10000 h 10000"/>
                <a:gd name="connsiteX21" fmla="*/ 10000 w 10000"/>
                <a:gd name="connsiteY21" fmla="*/ 10000 h 10000"/>
                <a:gd name="connsiteX0" fmla="*/ 0 w 10000"/>
                <a:gd name="connsiteY0" fmla="*/ 10000 h 10000"/>
                <a:gd name="connsiteX1" fmla="*/ 3725 w 10000"/>
                <a:gd name="connsiteY1" fmla="*/ 10000 h 10000"/>
                <a:gd name="connsiteX2" fmla="*/ 3947 w 10000"/>
                <a:gd name="connsiteY2" fmla="*/ 0 h 10000"/>
                <a:gd name="connsiteX3" fmla="*/ 3947 w 10000"/>
                <a:gd name="connsiteY3" fmla="*/ 10000 h 10000"/>
                <a:gd name="connsiteX4" fmla="*/ 4191 w 10000"/>
                <a:gd name="connsiteY4" fmla="*/ 10000 h 10000"/>
                <a:gd name="connsiteX5" fmla="*/ 4191 w 10000"/>
                <a:gd name="connsiteY5" fmla="*/ 0 h 10000"/>
                <a:gd name="connsiteX6" fmla="*/ 4412 w 10000"/>
                <a:gd name="connsiteY6" fmla="*/ 0 h 10000"/>
                <a:gd name="connsiteX7" fmla="*/ 4412 w 10000"/>
                <a:gd name="connsiteY7" fmla="*/ 10000 h 10000"/>
                <a:gd name="connsiteX8" fmla="*/ 4989 w 10000"/>
                <a:gd name="connsiteY8" fmla="*/ 10000 h 10000"/>
                <a:gd name="connsiteX9" fmla="*/ 4989 w 10000"/>
                <a:gd name="connsiteY9" fmla="*/ 0 h 10000"/>
                <a:gd name="connsiteX10" fmla="*/ 5654 w 10000"/>
                <a:gd name="connsiteY10" fmla="*/ 0 h 10000"/>
                <a:gd name="connsiteX11" fmla="*/ 5654 w 10000"/>
                <a:gd name="connsiteY11" fmla="*/ 10000 h 10000"/>
                <a:gd name="connsiteX12" fmla="*/ 6541 w 10000"/>
                <a:gd name="connsiteY12" fmla="*/ 10000 h 10000"/>
                <a:gd name="connsiteX13" fmla="*/ 6541 w 10000"/>
                <a:gd name="connsiteY13" fmla="*/ 122 h 10000"/>
                <a:gd name="connsiteX14" fmla="*/ 8004 w 10000"/>
                <a:gd name="connsiteY14" fmla="*/ 122 h 10000"/>
                <a:gd name="connsiteX15" fmla="*/ 8004 w 10000"/>
                <a:gd name="connsiteY15" fmla="*/ 10000 h 10000"/>
                <a:gd name="connsiteX16" fmla="*/ 9224 w 10000"/>
                <a:gd name="connsiteY16" fmla="*/ 10000 h 10000"/>
                <a:gd name="connsiteX17" fmla="*/ 9224 w 10000"/>
                <a:gd name="connsiteY17" fmla="*/ 0 h 10000"/>
                <a:gd name="connsiteX18" fmla="*/ 9601 w 10000"/>
                <a:gd name="connsiteY18" fmla="*/ 0 h 10000"/>
                <a:gd name="connsiteX19" fmla="*/ 9601 w 10000"/>
                <a:gd name="connsiteY19" fmla="*/ 10000 h 10000"/>
                <a:gd name="connsiteX20" fmla="*/ 10000 w 10000"/>
                <a:gd name="connsiteY20" fmla="*/ 10000 h 10000"/>
                <a:gd name="connsiteX0" fmla="*/ 0 w 10000"/>
                <a:gd name="connsiteY0" fmla="*/ 10000 h 10000"/>
                <a:gd name="connsiteX1" fmla="*/ 3725 w 10000"/>
                <a:gd name="connsiteY1" fmla="*/ 10000 h 10000"/>
                <a:gd name="connsiteX2" fmla="*/ 3947 w 10000"/>
                <a:gd name="connsiteY2" fmla="*/ 10000 h 10000"/>
                <a:gd name="connsiteX3" fmla="*/ 4191 w 10000"/>
                <a:gd name="connsiteY3" fmla="*/ 10000 h 10000"/>
                <a:gd name="connsiteX4" fmla="*/ 4191 w 10000"/>
                <a:gd name="connsiteY4" fmla="*/ 0 h 10000"/>
                <a:gd name="connsiteX5" fmla="*/ 4412 w 10000"/>
                <a:gd name="connsiteY5" fmla="*/ 0 h 10000"/>
                <a:gd name="connsiteX6" fmla="*/ 4412 w 10000"/>
                <a:gd name="connsiteY6" fmla="*/ 10000 h 10000"/>
                <a:gd name="connsiteX7" fmla="*/ 4989 w 10000"/>
                <a:gd name="connsiteY7" fmla="*/ 10000 h 10000"/>
                <a:gd name="connsiteX8" fmla="*/ 4989 w 10000"/>
                <a:gd name="connsiteY8" fmla="*/ 0 h 10000"/>
                <a:gd name="connsiteX9" fmla="*/ 5654 w 10000"/>
                <a:gd name="connsiteY9" fmla="*/ 0 h 10000"/>
                <a:gd name="connsiteX10" fmla="*/ 5654 w 10000"/>
                <a:gd name="connsiteY10" fmla="*/ 10000 h 10000"/>
                <a:gd name="connsiteX11" fmla="*/ 6541 w 10000"/>
                <a:gd name="connsiteY11" fmla="*/ 10000 h 10000"/>
                <a:gd name="connsiteX12" fmla="*/ 6541 w 10000"/>
                <a:gd name="connsiteY12" fmla="*/ 122 h 10000"/>
                <a:gd name="connsiteX13" fmla="*/ 8004 w 10000"/>
                <a:gd name="connsiteY13" fmla="*/ 122 h 10000"/>
                <a:gd name="connsiteX14" fmla="*/ 8004 w 10000"/>
                <a:gd name="connsiteY14" fmla="*/ 10000 h 10000"/>
                <a:gd name="connsiteX15" fmla="*/ 9224 w 10000"/>
                <a:gd name="connsiteY15" fmla="*/ 10000 h 10000"/>
                <a:gd name="connsiteX16" fmla="*/ 9224 w 10000"/>
                <a:gd name="connsiteY16" fmla="*/ 0 h 10000"/>
                <a:gd name="connsiteX17" fmla="*/ 9601 w 10000"/>
                <a:gd name="connsiteY17" fmla="*/ 0 h 10000"/>
                <a:gd name="connsiteX18" fmla="*/ 9601 w 10000"/>
                <a:gd name="connsiteY18" fmla="*/ 10000 h 10000"/>
                <a:gd name="connsiteX19" fmla="*/ 10000 w 10000"/>
                <a:gd name="connsiteY19" fmla="*/ 10000 h 10000"/>
                <a:gd name="connsiteX0" fmla="*/ 0 w 10000"/>
                <a:gd name="connsiteY0" fmla="*/ 10000 h 10000"/>
                <a:gd name="connsiteX1" fmla="*/ 3725 w 10000"/>
                <a:gd name="connsiteY1" fmla="*/ 10000 h 10000"/>
                <a:gd name="connsiteX2" fmla="*/ 3947 w 10000"/>
                <a:gd name="connsiteY2" fmla="*/ 10000 h 10000"/>
                <a:gd name="connsiteX3" fmla="*/ 4191 w 10000"/>
                <a:gd name="connsiteY3" fmla="*/ 10000 h 10000"/>
                <a:gd name="connsiteX4" fmla="*/ 4191 w 10000"/>
                <a:gd name="connsiteY4" fmla="*/ 0 h 10000"/>
                <a:gd name="connsiteX5" fmla="*/ 4412 w 10000"/>
                <a:gd name="connsiteY5" fmla="*/ 10000 h 10000"/>
                <a:gd name="connsiteX6" fmla="*/ 4989 w 10000"/>
                <a:gd name="connsiteY6" fmla="*/ 10000 h 10000"/>
                <a:gd name="connsiteX7" fmla="*/ 4989 w 10000"/>
                <a:gd name="connsiteY7" fmla="*/ 0 h 10000"/>
                <a:gd name="connsiteX8" fmla="*/ 5654 w 10000"/>
                <a:gd name="connsiteY8" fmla="*/ 0 h 10000"/>
                <a:gd name="connsiteX9" fmla="*/ 5654 w 10000"/>
                <a:gd name="connsiteY9" fmla="*/ 10000 h 10000"/>
                <a:gd name="connsiteX10" fmla="*/ 6541 w 10000"/>
                <a:gd name="connsiteY10" fmla="*/ 10000 h 10000"/>
                <a:gd name="connsiteX11" fmla="*/ 6541 w 10000"/>
                <a:gd name="connsiteY11" fmla="*/ 122 h 10000"/>
                <a:gd name="connsiteX12" fmla="*/ 8004 w 10000"/>
                <a:gd name="connsiteY12" fmla="*/ 122 h 10000"/>
                <a:gd name="connsiteX13" fmla="*/ 8004 w 10000"/>
                <a:gd name="connsiteY13" fmla="*/ 10000 h 10000"/>
                <a:gd name="connsiteX14" fmla="*/ 9224 w 10000"/>
                <a:gd name="connsiteY14" fmla="*/ 10000 h 10000"/>
                <a:gd name="connsiteX15" fmla="*/ 9224 w 10000"/>
                <a:gd name="connsiteY15" fmla="*/ 0 h 10000"/>
                <a:gd name="connsiteX16" fmla="*/ 9601 w 10000"/>
                <a:gd name="connsiteY16" fmla="*/ 0 h 10000"/>
                <a:gd name="connsiteX17" fmla="*/ 9601 w 10000"/>
                <a:gd name="connsiteY17" fmla="*/ 10000 h 10000"/>
                <a:gd name="connsiteX18" fmla="*/ 10000 w 10000"/>
                <a:gd name="connsiteY18" fmla="*/ 10000 h 10000"/>
                <a:gd name="connsiteX0" fmla="*/ 0 w 10000"/>
                <a:gd name="connsiteY0" fmla="*/ 10000 h 10000"/>
                <a:gd name="connsiteX1" fmla="*/ 3725 w 10000"/>
                <a:gd name="connsiteY1" fmla="*/ 10000 h 10000"/>
                <a:gd name="connsiteX2" fmla="*/ 3947 w 10000"/>
                <a:gd name="connsiteY2" fmla="*/ 10000 h 10000"/>
                <a:gd name="connsiteX3" fmla="*/ 4191 w 10000"/>
                <a:gd name="connsiteY3" fmla="*/ 10000 h 10000"/>
                <a:gd name="connsiteX4" fmla="*/ 4412 w 10000"/>
                <a:gd name="connsiteY4" fmla="*/ 10000 h 10000"/>
                <a:gd name="connsiteX5" fmla="*/ 4989 w 10000"/>
                <a:gd name="connsiteY5" fmla="*/ 10000 h 10000"/>
                <a:gd name="connsiteX6" fmla="*/ 4989 w 10000"/>
                <a:gd name="connsiteY6" fmla="*/ 0 h 10000"/>
                <a:gd name="connsiteX7" fmla="*/ 5654 w 10000"/>
                <a:gd name="connsiteY7" fmla="*/ 0 h 10000"/>
                <a:gd name="connsiteX8" fmla="*/ 5654 w 10000"/>
                <a:gd name="connsiteY8" fmla="*/ 10000 h 10000"/>
                <a:gd name="connsiteX9" fmla="*/ 6541 w 10000"/>
                <a:gd name="connsiteY9" fmla="*/ 10000 h 10000"/>
                <a:gd name="connsiteX10" fmla="*/ 6541 w 10000"/>
                <a:gd name="connsiteY10" fmla="*/ 122 h 10000"/>
                <a:gd name="connsiteX11" fmla="*/ 8004 w 10000"/>
                <a:gd name="connsiteY11" fmla="*/ 122 h 10000"/>
                <a:gd name="connsiteX12" fmla="*/ 8004 w 10000"/>
                <a:gd name="connsiteY12" fmla="*/ 10000 h 10000"/>
                <a:gd name="connsiteX13" fmla="*/ 9224 w 10000"/>
                <a:gd name="connsiteY13" fmla="*/ 10000 h 10000"/>
                <a:gd name="connsiteX14" fmla="*/ 9224 w 10000"/>
                <a:gd name="connsiteY14" fmla="*/ 0 h 10000"/>
                <a:gd name="connsiteX15" fmla="*/ 9601 w 10000"/>
                <a:gd name="connsiteY15" fmla="*/ 0 h 10000"/>
                <a:gd name="connsiteX16" fmla="*/ 9601 w 10000"/>
                <a:gd name="connsiteY16" fmla="*/ 10000 h 10000"/>
                <a:gd name="connsiteX17" fmla="*/ 10000 w 10000"/>
                <a:gd name="connsiteY17" fmla="*/ 10000 h 10000"/>
                <a:gd name="connsiteX0" fmla="*/ 0 w 10000"/>
                <a:gd name="connsiteY0" fmla="*/ 10000 h 10000"/>
                <a:gd name="connsiteX1" fmla="*/ 3947 w 10000"/>
                <a:gd name="connsiteY1" fmla="*/ 10000 h 10000"/>
                <a:gd name="connsiteX2" fmla="*/ 4191 w 10000"/>
                <a:gd name="connsiteY2" fmla="*/ 10000 h 10000"/>
                <a:gd name="connsiteX3" fmla="*/ 4412 w 10000"/>
                <a:gd name="connsiteY3" fmla="*/ 10000 h 10000"/>
                <a:gd name="connsiteX4" fmla="*/ 4989 w 10000"/>
                <a:gd name="connsiteY4" fmla="*/ 10000 h 10000"/>
                <a:gd name="connsiteX5" fmla="*/ 4989 w 10000"/>
                <a:gd name="connsiteY5" fmla="*/ 0 h 10000"/>
                <a:gd name="connsiteX6" fmla="*/ 5654 w 10000"/>
                <a:gd name="connsiteY6" fmla="*/ 0 h 10000"/>
                <a:gd name="connsiteX7" fmla="*/ 5654 w 10000"/>
                <a:gd name="connsiteY7" fmla="*/ 10000 h 10000"/>
                <a:gd name="connsiteX8" fmla="*/ 6541 w 10000"/>
                <a:gd name="connsiteY8" fmla="*/ 10000 h 10000"/>
                <a:gd name="connsiteX9" fmla="*/ 6541 w 10000"/>
                <a:gd name="connsiteY9" fmla="*/ 122 h 10000"/>
                <a:gd name="connsiteX10" fmla="*/ 8004 w 10000"/>
                <a:gd name="connsiteY10" fmla="*/ 122 h 10000"/>
                <a:gd name="connsiteX11" fmla="*/ 8004 w 10000"/>
                <a:gd name="connsiteY11" fmla="*/ 10000 h 10000"/>
                <a:gd name="connsiteX12" fmla="*/ 9224 w 10000"/>
                <a:gd name="connsiteY12" fmla="*/ 10000 h 10000"/>
                <a:gd name="connsiteX13" fmla="*/ 9224 w 10000"/>
                <a:gd name="connsiteY13" fmla="*/ 0 h 10000"/>
                <a:gd name="connsiteX14" fmla="*/ 9601 w 10000"/>
                <a:gd name="connsiteY14" fmla="*/ 0 h 10000"/>
                <a:gd name="connsiteX15" fmla="*/ 9601 w 10000"/>
                <a:gd name="connsiteY15" fmla="*/ 10000 h 10000"/>
                <a:gd name="connsiteX16" fmla="*/ 10000 w 10000"/>
                <a:gd name="connsiteY16" fmla="*/ 10000 h 10000"/>
                <a:gd name="connsiteX0" fmla="*/ 0 w 10000"/>
                <a:gd name="connsiteY0" fmla="*/ 10000 h 10000"/>
                <a:gd name="connsiteX1" fmla="*/ 4191 w 10000"/>
                <a:gd name="connsiteY1" fmla="*/ 10000 h 10000"/>
                <a:gd name="connsiteX2" fmla="*/ 4412 w 10000"/>
                <a:gd name="connsiteY2" fmla="*/ 10000 h 10000"/>
                <a:gd name="connsiteX3" fmla="*/ 4989 w 10000"/>
                <a:gd name="connsiteY3" fmla="*/ 10000 h 10000"/>
                <a:gd name="connsiteX4" fmla="*/ 4989 w 10000"/>
                <a:gd name="connsiteY4" fmla="*/ 0 h 10000"/>
                <a:gd name="connsiteX5" fmla="*/ 5654 w 10000"/>
                <a:gd name="connsiteY5" fmla="*/ 0 h 10000"/>
                <a:gd name="connsiteX6" fmla="*/ 5654 w 10000"/>
                <a:gd name="connsiteY6" fmla="*/ 10000 h 10000"/>
                <a:gd name="connsiteX7" fmla="*/ 6541 w 10000"/>
                <a:gd name="connsiteY7" fmla="*/ 10000 h 10000"/>
                <a:gd name="connsiteX8" fmla="*/ 6541 w 10000"/>
                <a:gd name="connsiteY8" fmla="*/ 122 h 10000"/>
                <a:gd name="connsiteX9" fmla="*/ 8004 w 10000"/>
                <a:gd name="connsiteY9" fmla="*/ 122 h 10000"/>
                <a:gd name="connsiteX10" fmla="*/ 8004 w 10000"/>
                <a:gd name="connsiteY10" fmla="*/ 10000 h 10000"/>
                <a:gd name="connsiteX11" fmla="*/ 9224 w 10000"/>
                <a:gd name="connsiteY11" fmla="*/ 10000 h 10000"/>
                <a:gd name="connsiteX12" fmla="*/ 9224 w 10000"/>
                <a:gd name="connsiteY12" fmla="*/ 0 h 10000"/>
                <a:gd name="connsiteX13" fmla="*/ 9601 w 10000"/>
                <a:gd name="connsiteY13" fmla="*/ 0 h 10000"/>
                <a:gd name="connsiteX14" fmla="*/ 9601 w 10000"/>
                <a:gd name="connsiteY14" fmla="*/ 10000 h 10000"/>
                <a:gd name="connsiteX15" fmla="*/ 10000 w 10000"/>
                <a:gd name="connsiteY15" fmla="*/ 10000 h 10000"/>
                <a:gd name="connsiteX0" fmla="*/ 0 w 10000"/>
                <a:gd name="connsiteY0" fmla="*/ 10000 h 10000"/>
                <a:gd name="connsiteX1" fmla="*/ 4412 w 10000"/>
                <a:gd name="connsiteY1" fmla="*/ 10000 h 10000"/>
                <a:gd name="connsiteX2" fmla="*/ 4989 w 10000"/>
                <a:gd name="connsiteY2" fmla="*/ 10000 h 10000"/>
                <a:gd name="connsiteX3" fmla="*/ 4989 w 10000"/>
                <a:gd name="connsiteY3" fmla="*/ 0 h 10000"/>
                <a:gd name="connsiteX4" fmla="*/ 5654 w 10000"/>
                <a:gd name="connsiteY4" fmla="*/ 0 h 10000"/>
                <a:gd name="connsiteX5" fmla="*/ 5654 w 10000"/>
                <a:gd name="connsiteY5" fmla="*/ 10000 h 10000"/>
                <a:gd name="connsiteX6" fmla="*/ 6541 w 10000"/>
                <a:gd name="connsiteY6" fmla="*/ 10000 h 10000"/>
                <a:gd name="connsiteX7" fmla="*/ 6541 w 10000"/>
                <a:gd name="connsiteY7" fmla="*/ 122 h 10000"/>
                <a:gd name="connsiteX8" fmla="*/ 8004 w 10000"/>
                <a:gd name="connsiteY8" fmla="*/ 122 h 10000"/>
                <a:gd name="connsiteX9" fmla="*/ 8004 w 10000"/>
                <a:gd name="connsiteY9" fmla="*/ 10000 h 10000"/>
                <a:gd name="connsiteX10" fmla="*/ 9224 w 10000"/>
                <a:gd name="connsiteY10" fmla="*/ 10000 h 10000"/>
                <a:gd name="connsiteX11" fmla="*/ 9224 w 10000"/>
                <a:gd name="connsiteY11" fmla="*/ 0 h 10000"/>
                <a:gd name="connsiteX12" fmla="*/ 9601 w 10000"/>
                <a:gd name="connsiteY12" fmla="*/ 0 h 10000"/>
                <a:gd name="connsiteX13" fmla="*/ 9601 w 10000"/>
                <a:gd name="connsiteY13" fmla="*/ 10000 h 10000"/>
                <a:gd name="connsiteX14" fmla="*/ 10000 w 10000"/>
                <a:gd name="connsiteY14" fmla="*/ 10000 h 10000"/>
                <a:gd name="connsiteX0" fmla="*/ 0 w 10000"/>
                <a:gd name="connsiteY0" fmla="*/ 10000 h 10000"/>
                <a:gd name="connsiteX1" fmla="*/ 4989 w 10000"/>
                <a:gd name="connsiteY1" fmla="*/ 10000 h 10000"/>
                <a:gd name="connsiteX2" fmla="*/ 4989 w 10000"/>
                <a:gd name="connsiteY2" fmla="*/ 0 h 10000"/>
                <a:gd name="connsiteX3" fmla="*/ 5654 w 10000"/>
                <a:gd name="connsiteY3" fmla="*/ 0 h 10000"/>
                <a:gd name="connsiteX4" fmla="*/ 5654 w 10000"/>
                <a:gd name="connsiteY4" fmla="*/ 10000 h 10000"/>
                <a:gd name="connsiteX5" fmla="*/ 6541 w 10000"/>
                <a:gd name="connsiteY5" fmla="*/ 10000 h 10000"/>
                <a:gd name="connsiteX6" fmla="*/ 6541 w 10000"/>
                <a:gd name="connsiteY6" fmla="*/ 122 h 10000"/>
                <a:gd name="connsiteX7" fmla="*/ 8004 w 10000"/>
                <a:gd name="connsiteY7" fmla="*/ 122 h 10000"/>
                <a:gd name="connsiteX8" fmla="*/ 8004 w 10000"/>
                <a:gd name="connsiteY8" fmla="*/ 10000 h 10000"/>
                <a:gd name="connsiteX9" fmla="*/ 9224 w 10000"/>
                <a:gd name="connsiteY9" fmla="*/ 10000 h 10000"/>
                <a:gd name="connsiteX10" fmla="*/ 9224 w 10000"/>
                <a:gd name="connsiteY10" fmla="*/ 0 h 10000"/>
                <a:gd name="connsiteX11" fmla="*/ 9601 w 10000"/>
                <a:gd name="connsiteY11" fmla="*/ 0 h 10000"/>
                <a:gd name="connsiteX12" fmla="*/ 9601 w 10000"/>
                <a:gd name="connsiteY12" fmla="*/ 10000 h 10000"/>
                <a:gd name="connsiteX13" fmla="*/ 10000 w 10000"/>
                <a:gd name="connsiteY13" fmla="*/ 10000 h 10000"/>
                <a:gd name="connsiteX0" fmla="*/ 0 w 10000"/>
                <a:gd name="connsiteY0" fmla="*/ 10000 h 10000"/>
                <a:gd name="connsiteX1" fmla="*/ 4989 w 10000"/>
                <a:gd name="connsiteY1" fmla="*/ 10000 h 10000"/>
                <a:gd name="connsiteX2" fmla="*/ 4989 w 10000"/>
                <a:gd name="connsiteY2" fmla="*/ 0 h 10000"/>
                <a:gd name="connsiteX3" fmla="*/ 5654 w 10000"/>
                <a:gd name="connsiteY3" fmla="*/ 0 h 10000"/>
                <a:gd name="connsiteX4" fmla="*/ 6541 w 10000"/>
                <a:gd name="connsiteY4" fmla="*/ 10000 h 10000"/>
                <a:gd name="connsiteX5" fmla="*/ 6541 w 10000"/>
                <a:gd name="connsiteY5" fmla="*/ 122 h 10000"/>
                <a:gd name="connsiteX6" fmla="*/ 8004 w 10000"/>
                <a:gd name="connsiteY6" fmla="*/ 122 h 10000"/>
                <a:gd name="connsiteX7" fmla="*/ 8004 w 10000"/>
                <a:gd name="connsiteY7" fmla="*/ 10000 h 10000"/>
                <a:gd name="connsiteX8" fmla="*/ 9224 w 10000"/>
                <a:gd name="connsiteY8" fmla="*/ 10000 h 10000"/>
                <a:gd name="connsiteX9" fmla="*/ 9224 w 10000"/>
                <a:gd name="connsiteY9" fmla="*/ 0 h 10000"/>
                <a:gd name="connsiteX10" fmla="*/ 9601 w 10000"/>
                <a:gd name="connsiteY10" fmla="*/ 0 h 10000"/>
                <a:gd name="connsiteX11" fmla="*/ 9601 w 10000"/>
                <a:gd name="connsiteY11" fmla="*/ 10000 h 10000"/>
                <a:gd name="connsiteX12" fmla="*/ 10000 w 10000"/>
                <a:gd name="connsiteY12" fmla="*/ 10000 h 10000"/>
                <a:gd name="connsiteX0" fmla="*/ 0 w 10000"/>
                <a:gd name="connsiteY0" fmla="*/ 10000 h 10000"/>
                <a:gd name="connsiteX1" fmla="*/ 4989 w 10000"/>
                <a:gd name="connsiteY1" fmla="*/ 10000 h 10000"/>
                <a:gd name="connsiteX2" fmla="*/ 4989 w 10000"/>
                <a:gd name="connsiteY2" fmla="*/ 0 h 10000"/>
                <a:gd name="connsiteX3" fmla="*/ 6541 w 10000"/>
                <a:gd name="connsiteY3" fmla="*/ 10000 h 10000"/>
                <a:gd name="connsiteX4" fmla="*/ 6541 w 10000"/>
                <a:gd name="connsiteY4" fmla="*/ 122 h 10000"/>
                <a:gd name="connsiteX5" fmla="*/ 8004 w 10000"/>
                <a:gd name="connsiteY5" fmla="*/ 122 h 10000"/>
                <a:gd name="connsiteX6" fmla="*/ 8004 w 10000"/>
                <a:gd name="connsiteY6" fmla="*/ 10000 h 10000"/>
                <a:gd name="connsiteX7" fmla="*/ 9224 w 10000"/>
                <a:gd name="connsiteY7" fmla="*/ 10000 h 10000"/>
                <a:gd name="connsiteX8" fmla="*/ 9224 w 10000"/>
                <a:gd name="connsiteY8" fmla="*/ 0 h 10000"/>
                <a:gd name="connsiteX9" fmla="*/ 9601 w 10000"/>
                <a:gd name="connsiteY9" fmla="*/ 0 h 10000"/>
                <a:gd name="connsiteX10" fmla="*/ 9601 w 10000"/>
                <a:gd name="connsiteY10" fmla="*/ 10000 h 10000"/>
                <a:gd name="connsiteX11" fmla="*/ 10000 w 10000"/>
                <a:gd name="connsiteY11" fmla="*/ 10000 h 10000"/>
                <a:gd name="connsiteX0" fmla="*/ 0 w 10000"/>
                <a:gd name="connsiteY0" fmla="*/ 10000 h 10000"/>
                <a:gd name="connsiteX1" fmla="*/ 4989 w 10000"/>
                <a:gd name="connsiteY1" fmla="*/ 10000 h 10000"/>
                <a:gd name="connsiteX2" fmla="*/ 4989 w 10000"/>
                <a:gd name="connsiteY2" fmla="*/ 0 h 10000"/>
                <a:gd name="connsiteX3" fmla="*/ 6541 w 10000"/>
                <a:gd name="connsiteY3" fmla="*/ 122 h 10000"/>
                <a:gd name="connsiteX4" fmla="*/ 8004 w 10000"/>
                <a:gd name="connsiteY4" fmla="*/ 122 h 10000"/>
                <a:gd name="connsiteX5" fmla="*/ 8004 w 10000"/>
                <a:gd name="connsiteY5" fmla="*/ 10000 h 10000"/>
                <a:gd name="connsiteX6" fmla="*/ 9224 w 10000"/>
                <a:gd name="connsiteY6" fmla="*/ 10000 h 10000"/>
                <a:gd name="connsiteX7" fmla="*/ 9224 w 10000"/>
                <a:gd name="connsiteY7" fmla="*/ 0 h 10000"/>
                <a:gd name="connsiteX8" fmla="*/ 9601 w 10000"/>
                <a:gd name="connsiteY8" fmla="*/ 0 h 10000"/>
                <a:gd name="connsiteX9" fmla="*/ 9601 w 10000"/>
                <a:gd name="connsiteY9" fmla="*/ 10000 h 10000"/>
                <a:gd name="connsiteX10" fmla="*/ 10000 w 10000"/>
                <a:gd name="connsiteY10" fmla="*/ 10000 h 10000"/>
                <a:gd name="connsiteX0" fmla="*/ 0 w 10000"/>
                <a:gd name="connsiteY0" fmla="*/ 10000 h 10000"/>
                <a:gd name="connsiteX1" fmla="*/ 4989 w 10000"/>
                <a:gd name="connsiteY1" fmla="*/ 10000 h 10000"/>
                <a:gd name="connsiteX2" fmla="*/ 4989 w 10000"/>
                <a:gd name="connsiteY2" fmla="*/ 0 h 10000"/>
                <a:gd name="connsiteX3" fmla="*/ 8004 w 10000"/>
                <a:gd name="connsiteY3" fmla="*/ 122 h 10000"/>
                <a:gd name="connsiteX4" fmla="*/ 8004 w 10000"/>
                <a:gd name="connsiteY4" fmla="*/ 10000 h 10000"/>
                <a:gd name="connsiteX5" fmla="*/ 9224 w 10000"/>
                <a:gd name="connsiteY5" fmla="*/ 10000 h 10000"/>
                <a:gd name="connsiteX6" fmla="*/ 9224 w 10000"/>
                <a:gd name="connsiteY6" fmla="*/ 0 h 10000"/>
                <a:gd name="connsiteX7" fmla="*/ 9601 w 10000"/>
                <a:gd name="connsiteY7" fmla="*/ 0 h 10000"/>
                <a:gd name="connsiteX8" fmla="*/ 9601 w 10000"/>
                <a:gd name="connsiteY8" fmla="*/ 10000 h 10000"/>
                <a:gd name="connsiteX9" fmla="*/ 10000 w 10000"/>
                <a:gd name="connsiteY9" fmla="*/ 10000 h 10000"/>
                <a:gd name="connsiteX0" fmla="*/ 0 w 10000"/>
                <a:gd name="connsiteY0" fmla="*/ 10000 h 10000"/>
                <a:gd name="connsiteX1" fmla="*/ 4989 w 10000"/>
                <a:gd name="connsiteY1" fmla="*/ 10000 h 10000"/>
                <a:gd name="connsiteX2" fmla="*/ 4989 w 10000"/>
                <a:gd name="connsiteY2" fmla="*/ 0 h 10000"/>
                <a:gd name="connsiteX3" fmla="*/ 8004 w 10000"/>
                <a:gd name="connsiteY3" fmla="*/ 122 h 10000"/>
                <a:gd name="connsiteX4" fmla="*/ 8004 w 10000"/>
                <a:gd name="connsiteY4" fmla="*/ 10000 h 10000"/>
                <a:gd name="connsiteX5" fmla="*/ 9224 w 10000"/>
                <a:gd name="connsiteY5" fmla="*/ 0 h 10000"/>
                <a:gd name="connsiteX6" fmla="*/ 9601 w 10000"/>
                <a:gd name="connsiteY6" fmla="*/ 0 h 10000"/>
                <a:gd name="connsiteX7" fmla="*/ 9601 w 10000"/>
                <a:gd name="connsiteY7" fmla="*/ 10000 h 10000"/>
                <a:gd name="connsiteX8" fmla="*/ 10000 w 10000"/>
                <a:gd name="connsiteY8" fmla="*/ 10000 h 10000"/>
                <a:gd name="connsiteX0" fmla="*/ 0 w 10000"/>
                <a:gd name="connsiteY0" fmla="*/ 10000 h 10000"/>
                <a:gd name="connsiteX1" fmla="*/ 4989 w 10000"/>
                <a:gd name="connsiteY1" fmla="*/ 10000 h 10000"/>
                <a:gd name="connsiteX2" fmla="*/ 4989 w 10000"/>
                <a:gd name="connsiteY2" fmla="*/ 0 h 10000"/>
                <a:gd name="connsiteX3" fmla="*/ 8004 w 10000"/>
                <a:gd name="connsiteY3" fmla="*/ 122 h 10000"/>
                <a:gd name="connsiteX4" fmla="*/ 8004 w 10000"/>
                <a:gd name="connsiteY4" fmla="*/ 10000 h 10000"/>
                <a:gd name="connsiteX5" fmla="*/ 9601 w 10000"/>
                <a:gd name="connsiteY5" fmla="*/ 0 h 10000"/>
                <a:gd name="connsiteX6" fmla="*/ 9601 w 10000"/>
                <a:gd name="connsiteY6" fmla="*/ 10000 h 10000"/>
                <a:gd name="connsiteX7" fmla="*/ 10000 w 10000"/>
                <a:gd name="connsiteY7" fmla="*/ 10000 h 10000"/>
                <a:gd name="connsiteX0" fmla="*/ 0 w 10000"/>
                <a:gd name="connsiteY0" fmla="*/ 10000 h 10000"/>
                <a:gd name="connsiteX1" fmla="*/ 4989 w 10000"/>
                <a:gd name="connsiteY1" fmla="*/ 10000 h 10000"/>
                <a:gd name="connsiteX2" fmla="*/ 4989 w 10000"/>
                <a:gd name="connsiteY2" fmla="*/ 0 h 10000"/>
                <a:gd name="connsiteX3" fmla="*/ 8004 w 10000"/>
                <a:gd name="connsiteY3" fmla="*/ 122 h 10000"/>
                <a:gd name="connsiteX4" fmla="*/ 8004 w 10000"/>
                <a:gd name="connsiteY4" fmla="*/ 10000 h 10000"/>
                <a:gd name="connsiteX5" fmla="*/ 9601 w 10000"/>
                <a:gd name="connsiteY5" fmla="*/ 10000 h 10000"/>
                <a:gd name="connsiteX6" fmla="*/ 10000 w 10000"/>
                <a:gd name="connsiteY6" fmla="*/ 10000 h 10000"/>
                <a:gd name="connsiteX0" fmla="*/ 0 w 10000"/>
                <a:gd name="connsiteY0" fmla="*/ 10000 h 10000"/>
                <a:gd name="connsiteX1" fmla="*/ 4989 w 10000"/>
                <a:gd name="connsiteY1" fmla="*/ 10000 h 10000"/>
                <a:gd name="connsiteX2" fmla="*/ 4989 w 10000"/>
                <a:gd name="connsiteY2" fmla="*/ 0 h 10000"/>
                <a:gd name="connsiteX3" fmla="*/ 8004 w 10000"/>
                <a:gd name="connsiteY3" fmla="*/ 122 h 10000"/>
                <a:gd name="connsiteX4" fmla="*/ 8004 w 10000"/>
                <a:gd name="connsiteY4" fmla="*/ 10000 h 10000"/>
                <a:gd name="connsiteX5" fmla="*/ 10000 w 10000"/>
                <a:gd name="connsiteY5" fmla="*/ 10000 h 10000"/>
                <a:gd name="connsiteX0" fmla="*/ 0 w 9672"/>
                <a:gd name="connsiteY0" fmla="*/ 10000 h 10000"/>
                <a:gd name="connsiteX1" fmla="*/ 4661 w 9672"/>
                <a:gd name="connsiteY1" fmla="*/ 10000 h 10000"/>
                <a:gd name="connsiteX2" fmla="*/ 4661 w 9672"/>
                <a:gd name="connsiteY2" fmla="*/ 0 h 10000"/>
                <a:gd name="connsiteX3" fmla="*/ 7676 w 9672"/>
                <a:gd name="connsiteY3" fmla="*/ 122 h 10000"/>
                <a:gd name="connsiteX4" fmla="*/ 7676 w 9672"/>
                <a:gd name="connsiteY4" fmla="*/ 10000 h 10000"/>
                <a:gd name="connsiteX5" fmla="*/ 9672 w 9672"/>
                <a:gd name="connsiteY5" fmla="*/ 10000 h 10000"/>
                <a:gd name="connsiteX0" fmla="*/ 0 w 5734"/>
                <a:gd name="connsiteY0" fmla="*/ 9916 h 10000"/>
                <a:gd name="connsiteX1" fmla="*/ 553 w 5734"/>
                <a:gd name="connsiteY1" fmla="*/ 10000 h 10000"/>
                <a:gd name="connsiteX2" fmla="*/ 553 w 5734"/>
                <a:gd name="connsiteY2" fmla="*/ 0 h 10000"/>
                <a:gd name="connsiteX3" fmla="*/ 3670 w 5734"/>
                <a:gd name="connsiteY3" fmla="*/ 122 h 10000"/>
                <a:gd name="connsiteX4" fmla="*/ 3670 w 5734"/>
                <a:gd name="connsiteY4" fmla="*/ 10000 h 10000"/>
                <a:gd name="connsiteX5" fmla="*/ 5734 w 5734"/>
                <a:gd name="connsiteY5" fmla="*/ 10000 h 10000"/>
                <a:gd name="connsiteX0" fmla="*/ 0 w 9150"/>
                <a:gd name="connsiteY0" fmla="*/ 9916 h 10000"/>
                <a:gd name="connsiteX1" fmla="*/ 964 w 9150"/>
                <a:gd name="connsiteY1" fmla="*/ 10000 h 10000"/>
                <a:gd name="connsiteX2" fmla="*/ 964 w 9150"/>
                <a:gd name="connsiteY2" fmla="*/ 0 h 10000"/>
                <a:gd name="connsiteX3" fmla="*/ 6400 w 9150"/>
                <a:gd name="connsiteY3" fmla="*/ 122 h 10000"/>
                <a:gd name="connsiteX4" fmla="*/ 6400 w 9150"/>
                <a:gd name="connsiteY4" fmla="*/ 10000 h 10000"/>
                <a:gd name="connsiteX5" fmla="*/ 9150 w 9150"/>
                <a:gd name="connsiteY5" fmla="*/ 10000 h 10000"/>
                <a:gd name="connsiteX0" fmla="*/ 0 w 9628"/>
                <a:gd name="connsiteY0" fmla="*/ 9916 h 10000"/>
                <a:gd name="connsiteX1" fmla="*/ 1054 w 9628"/>
                <a:gd name="connsiteY1" fmla="*/ 10000 h 10000"/>
                <a:gd name="connsiteX2" fmla="*/ 1054 w 9628"/>
                <a:gd name="connsiteY2" fmla="*/ 0 h 10000"/>
                <a:gd name="connsiteX3" fmla="*/ 6995 w 9628"/>
                <a:gd name="connsiteY3" fmla="*/ 122 h 10000"/>
                <a:gd name="connsiteX4" fmla="*/ 6995 w 9628"/>
                <a:gd name="connsiteY4" fmla="*/ 10000 h 10000"/>
                <a:gd name="connsiteX5" fmla="*/ 9628 w 9628"/>
                <a:gd name="connsiteY5" fmla="*/ 10000 h 10000"/>
                <a:gd name="connsiteX0" fmla="*/ 0 w 10514"/>
                <a:gd name="connsiteY0" fmla="*/ 9916 h 10000"/>
                <a:gd name="connsiteX1" fmla="*/ 1095 w 10514"/>
                <a:gd name="connsiteY1" fmla="*/ 10000 h 10000"/>
                <a:gd name="connsiteX2" fmla="*/ 1095 w 10514"/>
                <a:gd name="connsiteY2" fmla="*/ 0 h 10000"/>
                <a:gd name="connsiteX3" fmla="*/ 7265 w 10514"/>
                <a:gd name="connsiteY3" fmla="*/ 122 h 10000"/>
                <a:gd name="connsiteX4" fmla="*/ 7265 w 10514"/>
                <a:gd name="connsiteY4" fmla="*/ 10000 h 10000"/>
                <a:gd name="connsiteX5" fmla="*/ 10514 w 10514"/>
                <a:gd name="connsiteY5" fmla="*/ 10000 h 10000"/>
                <a:gd name="connsiteX0" fmla="*/ 0 w 12303"/>
                <a:gd name="connsiteY0" fmla="*/ 9916 h 10000"/>
                <a:gd name="connsiteX1" fmla="*/ 2884 w 12303"/>
                <a:gd name="connsiteY1" fmla="*/ 10000 h 10000"/>
                <a:gd name="connsiteX2" fmla="*/ 2884 w 12303"/>
                <a:gd name="connsiteY2" fmla="*/ 0 h 10000"/>
                <a:gd name="connsiteX3" fmla="*/ 9054 w 12303"/>
                <a:gd name="connsiteY3" fmla="*/ 122 h 10000"/>
                <a:gd name="connsiteX4" fmla="*/ 9054 w 12303"/>
                <a:gd name="connsiteY4" fmla="*/ 10000 h 10000"/>
                <a:gd name="connsiteX5" fmla="*/ 12303 w 12303"/>
                <a:gd name="connsiteY5" fmla="*/ 10000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303" h="10000">
                  <a:moveTo>
                    <a:pt x="0" y="9916"/>
                  </a:moveTo>
                  <a:lnTo>
                    <a:pt x="2884" y="10000"/>
                  </a:lnTo>
                  <a:lnTo>
                    <a:pt x="2884" y="0"/>
                  </a:lnTo>
                  <a:lnTo>
                    <a:pt x="9054" y="122"/>
                  </a:lnTo>
                  <a:lnTo>
                    <a:pt x="9054" y="10000"/>
                  </a:lnTo>
                  <a:lnTo>
                    <a:pt x="12303" y="10000"/>
                  </a:ln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0" tIns="45720" rIns="0" bIns="45720" anchor="t" anchorCtr="0" upright="1">
              <a:noAutofit/>
            </a:bodyPr>
            <a:lstStyle/>
            <a:p>
              <a:endParaRPr lang="en-US"/>
            </a:p>
          </p:txBody>
        </p:sp>
      </p:grpSp>
      <p:grpSp>
        <p:nvGrpSpPr>
          <p:cNvPr id="48" name="Group 47"/>
          <p:cNvGrpSpPr>
            <a:grpSpLocks/>
          </p:cNvGrpSpPr>
          <p:nvPr/>
        </p:nvGrpSpPr>
        <p:grpSpPr bwMode="auto">
          <a:xfrm>
            <a:off x="5364516" y="1844648"/>
            <a:ext cx="3124770" cy="1940695"/>
            <a:chOff x="6798" y="2205"/>
            <a:chExt cx="4290" cy="2355"/>
          </a:xfrm>
        </p:grpSpPr>
        <p:cxnSp>
          <p:nvCxnSpPr>
            <p:cNvPr id="49" name="Line 3647"/>
            <p:cNvCxnSpPr/>
            <p:nvPr/>
          </p:nvCxnSpPr>
          <p:spPr bwMode="auto">
            <a:xfrm>
              <a:off x="7053" y="2850"/>
              <a:ext cx="79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0" name="Text Box 3646"/>
            <p:cNvSpPr txBox="1">
              <a:spLocks noChangeArrowheads="1"/>
            </p:cNvSpPr>
            <p:nvPr/>
          </p:nvSpPr>
          <p:spPr bwMode="auto">
            <a:xfrm>
              <a:off x="7818" y="4170"/>
              <a:ext cx="360" cy="3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" tIns="9144" rIns="9144" bIns="9144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400">
                  <a:effectLst/>
                  <a:latin typeface="Times New Roman"/>
                  <a:ea typeface="Times New Roman"/>
                  <a:cs typeface="Times New Roman"/>
                </a:rPr>
                <a:t>A</a:t>
              </a:r>
            </a:p>
          </p:txBody>
        </p:sp>
        <p:sp>
          <p:nvSpPr>
            <p:cNvPr id="51" name="Freeform 50"/>
            <p:cNvSpPr>
              <a:spLocks/>
            </p:cNvSpPr>
            <p:nvPr/>
          </p:nvSpPr>
          <p:spPr bwMode="auto">
            <a:xfrm>
              <a:off x="8088" y="2625"/>
              <a:ext cx="1560" cy="1680"/>
            </a:xfrm>
            <a:custGeom>
              <a:avLst/>
              <a:gdLst>
                <a:gd name="T0" fmla="*/ 0 w 1560"/>
                <a:gd name="T1" fmla="*/ 1680 h 1680"/>
                <a:gd name="T2" fmla="*/ 1140 w 1560"/>
                <a:gd name="T3" fmla="*/ 1680 h 1680"/>
                <a:gd name="T4" fmla="*/ 1140 w 1560"/>
                <a:gd name="T5" fmla="*/ 0 h 1680"/>
                <a:gd name="T6" fmla="*/ 1560 w 1560"/>
                <a:gd name="T7" fmla="*/ 0 h 16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560" h="1680">
                  <a:moveTo>
                    <a:pt x="0" y="1680"/>
                  </a:moveTo>
                  <a:lnTo>
                    <a:pt x="1140" y="1680"/>
                  </a:lnTo>
                  <a:lnTo>
                    <a:pt x="1140" y="0"/>
                  </a:lnTo>
                  <a:lnTo>
                    <a:pt x="1560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400"/>
            </a:p>
          </p:txBody>
        </p:sp>
        <p:cxnSp>
          <p:nvCxnSpPr>
            <p:cNvPr id="52" name="Line 3644"/>
            <p:cNvCxnSpPr/>
            <p:nvPr/>
          </p:nvCxnSpPr>
          <p:spPr bwMode="auto">
            <a:xfrm flipH="1">
              <a:off x="9235" y="3615"/>
              <a:ext cx="42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3" name="Line 3643"/>
            <p:cNvCxnSpPr/>
            <p:nvPr/>
          </p:nvCxnSpPr>
          <p:spPr bwMode="auto">
            <a:xfrm flipH="1">
              <a:off x="8733" y="2400"/>
              <a:ext cx="91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4" name="Line 3642"/>
            <p:cNvCxnSpPr/>
            <p:nvPr/>
          </p:nvCxnSpPr>
          <p:spPr bwMode="auto">
            <a:xfrm>
              <a:off x="8733" y="3345"/>
              <a:ext cx="93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5" name="Line 3641"/>
            <p:cNvCxnSpPr/>
            <p:nvPr/>
          </p:nvCxnSpPr>
          <p:spPr bwMode="auto">
            <a:xfrm>
              <a:off x="10225" y="2512"/>
              <a:ext cx="58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7" name="Line 3640"/>
            <p:cNvCxnSpPr/>
            <p:nvPr/>
          </p:nvCxnSpPr>
          <p:spPr bwMode="auto">
            <a:xfrm>
              <a:off x="10248" y="3473"/>
              <a:ext cx="57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grpSp>
          <p:nvGrpSpPr>
            <p:cNvPr id="58" name="Group 57"/>
            <p:cNvGrpSpPr>
              <a:grpSpLocks/>
            </p:cNvGrpSpPr>
            <p:nvPr/>
          </p:nvGrpSpPr>
          <p:grpSpPr bwMode="auto">
            <a:xfrm>
              <a:off x="7307" y="2235"/>
              <a:ext cx="1426" cy="1230"/>
              <a:chOff x="7307" y="8579"/>
              <a:chExt cx="1426" cy="1230"/>
            </a:xfrm>
          </p:grpSpPr>
          <p:sp>
            <p:nvSpPr>
              <p:cNvPr id="70" name="Text Box 3639"/>
              <p:cNvSpPr txBox="1">
                <a:spLocks noChangeArrowheads="1"/>
              </p:cNvSpPr>
              <p:nvPr/>
            </p:nvSpPr>
            <p:spPr bwMode="auto">
              <a:xfrm>
                <a:off x="7848" y="8579"/>
                <a:ext cx="885" cy="1230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" tIns="9144" rIns="9144" bIns="9144" anchor="t" anchorCtr="0" upright="1">
                <a:noAutofit/>
              </a:bodyPr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Times New Roman"/>
                    <a:ea typeface="Times New Roman"/>
                    <a:cs typeface="Times New Roman"/>
                  </a:rPr>
                  <a:t>J        Q</a:t>
                </a:r>
              </a:p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endParaRPr lang="en-US" sz="1000" dirty="0">
                  <a:effectLst/>
                  <a:latin typeface="Times New Roman"/>
                  <a:ea typeface="Times New Roman"/>
                  <a:cs typeface="Times New Roman"/>
                </a:endParaRPr>
              </a:p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Times New Roman"/>
                    <a:ea typeface="Times New Roman"/>
                    <a:cs typeface="Times New Roman"/>
                  </a:rPr>
                  <a:t>   </a:t>
                </a:r>
                <a:r>
                  <a:rPr lang="en-US" sz="1400" dirty="0" smtClean="0">
                    <a:effectLst/>
                    <a:latin typeface="Times New Roman"/>
                    <a:ea typeface="Times New Roman"/>
                    <a:cs typeface="Times New Roman"/>
                  </a:rPr>
                  <a:t>CLK</a:t>
                </a:r>
              </a:p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endParaRPr lang="en-US" sz="1000" dirty="0">
                  <a:effectLst/>
                  <a:latin typeface="Times New Roman"/>
                  <a:ea typeface="Times New Roman"/>
                  <a:cs typeface="Times New Roman"/>
                </a:endParaRPr>
              </a:p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Times New Roman"/>
                    <a:ea typeface="Times New Roman"/>
                    <a:cs typeface="Times New Roman"/>
                  </a:rPr>
                  <a:t> </a:t>
                </a:r>
                <a:r>
                  <a:rPr lang="en-US" sz="1400" dirty="0" smtClean="0">
                    <a:effectLst/>
                    <a:latin typeface="Times New Roman"/>
                    <a:ea typeface="Times New Roman"/>
                    <a:cs typeface="Times New Roman"/>
                  </a:rPr>
                  <a:t>K       </a:t>
                </a:r>
                <a:r>
                  <a:rPr lang="en-US" sz="1400" dirty="0">
                    <a:effectLst/>
                    <a:latin typeface="Times New Roman"/>
                    <a:ea typeface="Times New Roman"/>
                    <a:cs typeface="Times New Roman"/>
                  </a:rPr>
                  <a:t>Q</a:t>
                </a:r>
              </a:p>
            </p:txBody>
          </p:sp>
          <p:cxnSp>
            <p:nvCxnSpPr>
              <p:cNvPr id="71" name="Line 3638"/>
              <p:cNvCxnSpPr/>
              <p:nvPr/>
            </p:nvCxnSpPr>
            <p:spPr bwMode="auto">
              <a:xfrm>
                <a:off x="8537" y="9488"/>
                <a:ext cx="135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72" name="Text Box 3637"/>
              <p:cNvSpPr txBox="1">
                <a:spLocks noChangeArrowheads="1"/>
              </p:cNvSpPr>
              <p:nvPr/>
            </p:nvSpPr>
            <p:spPr bwMode="auto">
              <a:xfrm>
                <a:off x="7339" y="8588"/>
                <a:ext cx="510" cy="3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" tIns="9144" rIns="9144" bIns="9144" anchor="t" anchorCtr="0" upright="1">
                <a:noAutofit/>
              </a:bodyPr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>
                    <a:effectLst/>
                    <a:latin typeface="Times New Roman"/>
                    <a:ea typeface="Times New Roman"/>
                    <a:cs typeface="Times New Roman"/>
                  </a:rPr>
                  <a:t>+5V</a:t>
                </a:r>
              </a:p>
            </p:txBody>
          </p:sp>
          <p:sp>
            <p:nvSpPr>
              <p:cNvPr id="73" name="Text Box 3636"/>
              <p:cNvSpPr txBox="1">
                <a:spLocks noChangeArrowheads="1"/>
              </p:cNvSpPr>
              <p:nvPr/>
            </p:nvSpPr>
            <p:spPr bwMode="auto">
              <a:xfrm>
                <a:off x="7307" y="9419"/>
                <a:ext cx="510" cy="3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" tIns="9144" rIns="9144" bIns="9144" anchor="t" anchorCtr="0" upright="1">
                <a:noAutofit/>
              </a:bodyPr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>
                    <a:effectLst/>
                    <a:latin typeface="Times New Roman"/>
                    <a:ea typeface="Times New Roman"/>
                    <a:cs typeface="Times New Roman"/>
                  </a:rPr>
                  <a:t>+5V</a:t>
                </a:r>
              </a:p>
            </p:txBody>
          </p:sp>
          <p:sp>
            <p:nvSpPr>
              <p:cNvPr id="74" name="AutoShape 3635"/>
              <p:cNvSpPr>
                <a:spLocks noChangeArrowheads="1"/>
              </p:cNvSpPr>
              <p:nvPr/>
            </p:nvSpPr>
            <p:spPr bwMode="auto">
              <a:xfrm rot="5400000">
                <a:off x="7832" y="9090"/>
                <a:ext cx="243" cy="210"/>
              </a:xfrm>
              <a:prstGeom prst="triangle">
                <a:avLst>
                  <a:gd name="adj" fmla="val 50000"/>
                </a:avLst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400"/>
              </a:p>
            </p:txBody>
          </p:sp>
        </p:grpSp>
        <p:sp>
          <p:nvSpPr>
            <p:cNvPr id="59" name="Text Box 3633"/>
            <p:cNvSpPr txBox="1">
              <a:spLocks noChangeArrowheads="1"/>
            </p:cNvSpPr>
            <p:nvPr/>
          </p:nvSpPr>
          <p:spPr bwMode="auto">
            <a:xfrm>
              <a:off x="6798" y="2685"/>
              <a:ext cx="465" cy="3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" tIns="9144" rIns="9144" bIns="9144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400">
                  <a:effectLst/>
                  <a:latin typeface="Times New Roman"/>
                  <a:ea typeface="Times New Roman"/>
                  <a:cs typeface="Times New Roman"/>
                </a:rPr>
                <a:t>B</a:t>
              </a:r>
            </a:p>
          </p:txBody>
        </p:sp>
        <p:sp>
          <p:nvSpPr>
            <p:cNvPr id="60" name="Text Box 3632"/>
            <p:cNvSpPr txBox="1">
              <a:spLocks noChangeArrowheads="1"/>
            </p:cNvSpPr>
            <p:nvPr/>
          </p:nvSpPr>
          <p:spPr bwMode="auto">
            <a:xfrm>
              <a:off x="10413" y="3165"/>
              <a:ext cx="675" cy="3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" tIns="9144" rIns="9144" bIns="9144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400">
                  <a:effectLst/>
                  <a:latin typeface="Times New Roman"/>
                  <a:ea typeface="Times New Roman"/>
                  <a:cs typeface="Times New Roman"/>
                </a:rPr>
                <a:t>Y2</a:t>
              </a:r>
            </a:p>
          </p:txBody>
        </p:sp>
        <p:sp>
          <p:nvSpPr>
            <p:cNvPr id="61" name="Text Box 3631"/>
            <p:cNvSpPr txBox="1">
              <a:spLocks noChangeArrowheads="1"/>
            </p:cNvSpPr>
            <p:nvPr/>
          </p:nvSpPr>
          <p:spPr bwMode="auto">
            <a:xfrm>
              <a:off x="10443" y="2205"/>
              <a:ext cx="600" cy="3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" tIns="9144" rIns="9144" bIns="9144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400">
                  <a:effectLst/>
                  <a:latin typeface="Times New Roman"/>
                  <a:ea typeface="Times New Roman"/>
                  <a:cs typeface="Times New Roman"/>
                </a:rPr>
                <a:t>Y1</a:t>
              </a:r>
            </a:p>
          </p:txBody>
        </p:sp>
        <p:grpSp>
          <p:nvGrpSpPr>
            <p:cNvPr id="62" name="Group 61"/>
            <p:cNvGrpSpPr>
              <a:grpSpLocks/>
            </p:cNvGrpSpPr>
            <p:nvPr/>
          </p:nvGrpSpPr>
          <p:grpSpPr bwMode="auto">
            <a:xfrm>
              <a:off x="9611" y="3203"/>
              <a:ext cx="640" cy="539"/>
              <a:chOff x="2880" y="10642"/>
              <a:chExt cx="886" cy="809"/>
            </a:xfrm>
          </p:grpSpPr>
          <p:sp>
            <p:nvSpPr>
              <p:cNvPr id="67" name="Freeform 66"/>
              <p:cNvSpPr>
                <a:spLocks/>
              </p:cNvSpPr>
              <p:nvPr/>
            </p:nvSpPr>
            <p:spPr bwMode="auto">
              <a:xfrm>
                <a:off x="2880" y="10642"/>
                <a:ext cx="885" cy="405"/>
              </a:xfrm>
              <a:custGeom>
                <a:avLst/>
                <a:gdLst>
                  <a:gd name="T0" fmla="*/ 0 w 885"/>
                  <a:gd name="T1" fmla="*/ 38 h 405"/>
                  <a:gd name="T2" fmla="*/ 885 w 885"/>
                  <a:gd name="T3" fmla="*/ 405 h 4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885" h="405">
                    <a:moveTo>
                      <a:pt x="0" y="38"/>
                    </a:moveTo>
                    <a:cubicBezTo>
                      <a:pt x="0" y="38"/>
                      <a:pt x="450" y="0"/>
                      <a:pt x="885" y="405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400"/>
              </a:p>
            </p:txBody>
          </p:sp>
          <p:sp>
            <p:nvSpPr>
              <p:cNvPr id="68" name="Freeform 67"/>
              <p:cNvSpPr>
                <a:spLocks/>
              </p:cNvSpPr>
              <p:nvPr/>
            </p:nvSpPr>
            <p:spPr bwMode="auto">
              <a:xfrm>
                <a:off x="2880" y="10680"/>
                <a:ext cx="128" cy="735"/>
              </a:xfrm>
              <a:custGeom>
                <a:avLst/>
                <a:gdLst>
                  <a:gd name="T0" fmla="*/ 0 w 128"/>
                  <a:gd name="T1" fmla="*/ 0 h 735"/>
                  <a:gd name="T2" fmla="*/ 128 w 128"/>
                  <a:gd name="T3" fmla="*/ 368 h 735"/>
                  <a:gd name="T4" fmla="*/ 0 w 128"/>
                  <a:gd name="T5" fmla="*/ 735 h 7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28" h="735">
                    <a:moveTo>
                      <a:pt x="0" y="0"/>
                    </a:moveTo>
                    <a:cubicBezTo>
                      <a:pt x="48" y="120"/>
                      <a:pt x="128" y="245"/>
                      <a:pt x="128" y="368"/>
                    </a:cubicBezTo>
                    <a:cubicBezTo>
                      <a:pt x="128" y="490"/>
                      <a:pt x="57" y="615"/>
                      <a:pt x="0" y="735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400"/>
              </a:p>
            </p:txBody>
          </p:sp>
          <p:sp>
            <p:nvSpPr>
              <p:cNvPr id="69" name="Freeform 68"/>
              <p:cNvSpPr>
                <a:spLocks/>
              </p:cNvSpPr>
              <p:nvPr/>
            </p:nvSpPr>
            <p:spPr bwMode="auto">
              <a:xfrm flipV="1">
                <a:off x="2881" y="11046"/>
                <a:ext cx="885" cy="405"/>
              </a:xfrm>
              <a:custGeom>
                <a:avLst/>
                <a:gdLst>
                  <a:gd name="T0" fmla="*/ 0 w 885"/>
                  <a:gd name="T1" fmla="*/ 38 h 405"/>
                  <a:gd name="T2" fmla="*/ 885 w 885"/>
                  <a:gd name="T3" fmla="*/ 405 h 4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885" h="405">
                    <a:moveTo>
                      <a:pt x="0" y="38"/>
                    </a:moveTo>
                    <a:cubicBezTo>
                      <a:pt x="0" y="38"/>
                      <a:pt x="450" y="0"/>
                      <a:pt x="885" y="405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400"/>
              </a:p>
            </p:txBody>
          </p:sp>
        </p:grpSp>
        <p:sp>
          <p:nvSpPr>
            <p:cNvPr id="63" name="AutoShape 3518"/>
            <p:cNvSpPr>
              <a:spLocks noChangeArrowheads="1"/>
            </p:cNvSpPr>
            <p:nvPr/>
          </p:nvSpPr>
          <p:spPr bwMode="auto">
            <a:xfrm>
              <a:off x="9598" y="2244"/>
              <a:ext cx="600" cy="510"/>
            </a:xfrm>
            <a:prstGeom prst="flowChartDelay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400"/>
            </a:p>
          </p:txBody>
        </p:sp>
        <p:sp>
          <p:nvSpPr>
            <p:cNvPr id="64" name="Oval 63"/>
            <p:cNvSpPr>
              <a:spLocks noChangeArrowheads="1"/>
            </p:cNvSpPr>
            <p:nvPr/>
          </p:nvSpPr>
          <p:spPr bwMode="auto">
            <a:xfrm>
              <a:off x="9483" y="2340"/>
              <a:ext cx="115" cy="11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endParaRPr lang="en-US" sz="1400"/>
            </a:p>
          </p:txBody>
        </p:sp>
        <p:sp>
          <p:nvSpPr>
            <p:cNvPr id="65" name="Oval 64"/>
            <p:cNvSpPr>
              <a:spLocks noChangeArrowheads="1"/>
            </p:cNvSpPr>
            <p:nvPr/>
          </p:nvSpPr>
          <p:spPr bwMode="auto">
            <a:xfrm>
              <a:off x="9483" y="2570"/>
              <a:ext cx="115" cy="11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endParaRPr lang="en-US" sz="1400"/>
            </a:p>
          </p:txBody>
        </p:sp>
        <p:sp>
          <p:nvSpPr>
            <p:cNvPr id="66" name="Oval 65"/>
            <p:cNvSpPr>
              <a:spLocks noChangeArrowheads="1"/>
            </p:cNvSpPr>
            <p:nvPr/>
          </p:nvSpPr>
          <p:spPr bwMode="auto">
            <a:xfrm>
              <a:off x="10204" y="2455"/>
              <a:ext cx="115" cy="11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endParaRPr lang="en-US" sz="1400"/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5686425" y="1287328"/>
            <a:ext cx="26171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Active LOW version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298100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Box 55"/>
          <p:cNvSpPr txBox="1"/>
          <p:nvPr/>
        </p:nvSpPr>
        <p:spPr>
          <a:xfrm>
            <a:off x="1269936" y="443047"/>
            <a:ext cx="67722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Registers</a:t>
            </a:r>
          </a:p>
        </p:txBody>
      </p:sp>
      <p:grpSp>
        <p:nvGrpSpPr>
          <p:cNvPr id="48" name="Group 47"/>
          <p:cNvGrpSpPr>
            <a:grpSpLocks/>
          </p:cNvGrpSpPr>
          <p:nvPr/>
        </p:nvGrpSpPr>
        <p:grpSpPr bwMode="auto">
          <a:xfrm>
            <a:off x="72111" y="2021850"/>
            <a:ext cx="4691928" cy="2178683"/>
            <a:chOff x="4419" y="11367"/>
            <a:chExt cx="6381" cy="2963"/>
          </a:xfrm>
        </p:grpSpPr>
        <p:sp>
          <p:nvSpPr>
            <p:cNvPr id="49" name="Rectangle 48"/>
            <p:cNvSpPr>
              <a:spLocks noChangeArrowheads="1"/>
            </p:cNvSpPr>
            <p:nvPr/>
          </p:nvSpPr>
          <p:spPr bwMode="auto">
            <a:xfrm>
              <a:off x="5933" y="13017"/>
              <a:ext cx="939" cy="109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0" name="AutoShape 2000"/>
            <p:cNvSpPr>
              <a:spLocks noChangeArrowheads="1"/>
            </p:cNvSpPr>
            <p:nvPr/>
          </p:nvSpPr>
          <p:spPr bwMode="auto">
            <a:xfrm rot="27000000">
              <a:off x="5914" y="13603"/>
              <a:ext cx="260" cy="225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1" name="Text Box 2001"/>
            <p:cNvSpPr txBox="1">
              <a:spLocks noChangeArrowheads="1"/>
            </p:cNvSpPr>
            <p:nvPr/>
          </p:nvSpPr>
          <p:spPr bwMode="auto">
            <a:xfrm>
              <a:off x="5904" y="13154"/>
              <a:ext cx="612" cy="5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  <a:tabLst>
                  <a:tab pos="5937250" algn="r"/>
                </a:tabLst>
              </a:pPr>
              <a:r>
                <a:rPr lang="en-US">
                  <a:effectLst/>
                  <a:latin typeface="Times New Roman"/>
                  <a:ea typeface="Times New Roman"/>
                  <a:cs typeface="Times New Roman"/>
                </a:rPr>
                <a:t>D</a:t>
              </a:r>
            </a:p>
          </p:txBody>
        </p:sp>
        <p:sp>
          <p:nvSpPr>
            <p:cNvPr id="52" name="Text Box 2002"/>
            <p:cNvSpPr txBox="1">
              <a:spLocks noChangeArrowheads="1"/>
            </p:cNvSpPr>
            <p:nvPr/>
          </p:nvSpPr>
          <p:spPr bwMode="auto">
            <a:xfrm>
              <a:off x="6399" y="13125"/>
              <a:ext cx="709" cy="5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  <a:tabLst>
                  <a:tab pos="5937250" algn="r"/>
                </a:tabLst>
              </a:pPr>
              <a:r>
                <a:rPr lang="en-US">
                  <a:effectLst/>
                  <a:latin typeface="Times New Roman"/>
                  <a:ea typeface="Times New Roman"/>
                  <a:cs typeface="Times New Roman"/>
                </a:rPr>
                <a:t>B</a:t>
              </a:r>
              <a:r>
                <a:rPr lang="en-US" baseline="-25000">
                  <a:effectLst/>
                  <a:latin typeface="Times New Roman"/>
                  <a:ea typeface="Times New Roman"/>
                  <a:cs typeface="Times New Roman"/>
                </a:rPr>
                <a:t>3</a:t>
              </a:r>
              <a:endParaRPr lang="en-US">
                <a:effectLst/>
                <a:latin typeface="Times New Roman"/>
                <a:ea typeface="Times New Roman"/>
                <a:cs typeface="Times New Roman"/>
              </a:endParaRPr>
            </a:p>
          </p:txBody>
        </p:sp>
        <p:sp>
          <p:nvSpPr>
            <p:cNvPr id="53" name="Rectangle 52"/>
            <p:cNvSpPr>
              <a:spLocks noChangeArrowheads="1"/>
            </p:cNvSpPr>
            <p:nvPr/>
          </p:nvSpPr>
          <p:spPr bwMode="auto">
            <a:xfrm>
              <a:off x="7239" y="13017"/>
              <a:ext cx="939" cy="109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4" name="AutoShape 2004"/>
            <p:cNvSpPr>
              <a:spLocks noChangeArrowheads="1"/>
            </p:cNvSpPr>
            <p:nvPr/>
          </p:nvSpPr>
          <p:spPr bwMode="auto">
            <a:xfrm rot="27000000">
              <a:off x="7220" y="13603"/>
              <a:ext cx="260" cy="225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5" name="Text Box 2005"/>
            <p:cNvSpPr txBox="1">
              <a:spLocks noChangeArrowheads="1"/>
            </p:cNvSpPr>
            <p:nvPr/>
          </p:nvSpPr>
          <p:spPr bwMode="auto">
            <a:xfrm>
              <a:off x="7210" y="13154"/>
              <a:ext cx="612" cy="5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  <a:tabLst>
                  <a:tab pos="5937250" algn="r"/>
                </a:tabLst>
              </a:pPr>
              <a:r>
                <a:rPr lang="en-US">
                  <a:effectLst/>
                  <a:latin typeface="Times New Roman"/>
                  <a:ea typeface="Times New Roman"/>
                  <a:cs typeface="Times New Roman"/>
                </a:rPr>
                <a:t>D</a:t>
              </a:r>
            </a:p>
          </p:txBody>
        </p:sp>
        <p:sp>
          <p:nvSpPr>
            <p:cNvPr id="57" name="Text Box 2006"/>
            <p:cNvSpPr txBox="1">
              <a:spLocks noChangeArrowheads="1"/>
            </p:cNvSpPr>
            <p:nvPr/>
          </p:nvSpPr>
          <p:spPr bwMode="auto">
            <a:xfrm>
              <a:off x="7689" y="13125"/>
              <a:ext cx="709" cy="5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  <a:tabLst>
                  <a:tab pos="5937250" algn="r"/>
                </a:tabLst>
              </a:pPr>
              <a:r>
                <a:rPr lang="en-US">
                  <a:effectLst/>
                  <a:latin typeface="Times New Roman"/>
                  <a:ea typeface="Times New Roman"/>
                  <a:cs typeface="Times New Roman"/>
                </a:rPr>
                <a:t>B</a:t>
              </a:r>
              <a:r>
                <a:rPr lang="en-US" baseline="-25000">
                  <a:effectLst/>
                  <a:latin typeface="Times New Roman"/>
                  <a:ea typeface="Times New Roman"/>
                  <a:cs typeface="Times New Roman"/>
                </a:rPr>
                <a:t>2</a:t>
              </a:r>
              <a:endParaRPr lang="en-US">
                <a:effectLst/>
                <a:latin typeface="Times New Roman"/>
                <a:ea typeface="Times New Roman"/>
                <a:cs typeface="Times New Roman"/>
              </a:endParaRPr>
            </a:p>
          </p:txBody>
        </p:sp>
        <p:sp>
          <p:nvSpPr>
            <p:cNvPr id="58" name="Rectangle 57"/>
            <p:cNvSpPr>
              <a:spLocks noChangeArrowheads="1"/>
            </p:cNvSpPr>
            <p:nvPr/>
          </p:nvSpPr>
          <p:spPr bwMode="auto">
            <a:xfrm>
              <a:off x="8439" y="13017"/>
              <a:ext cx="939" cy="109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9" name="AutoShape 2008"/>
            <p:cNvSpPr>
              <a:spLocks noChangeArrowheads="1"/>
            </p:cNvSpPr>
            <p:nvPr/>
          </p:nvSpPr>
          <p:spPr bwMode="auto">
            <a:xfrm rot="27000000">
              <a:off x="8420" y="13603"/>
              <a:ext cx="260" cy="225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0" name="Text Box 2009"/>
            <p:cNvSpPr txBox="1">
              <a:spLocks noChangeArrowheads="1"/>
            </p:cNvSpPr>
            <p:nvPr/>
          </p:nvSpPr>
          <p:spPr bwMode="auto">
            <a:xfrm>
              <a:off x="8410" y="13154"/>
              <a:ext cx="612" cy="5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  <a:tabLst>
                  <a:tab pos="5937250" algn="r"/>
                </a:tabLst>
              </a:pPr>
              <a:r>
                <a:rPr lang="en-US">
                  <a:effectLst/>
                  <a:latin typeface="Times New Roman"/>
                  <a:ea typeface="Times New Roman"/>
                  <a:cs typeface="Times New Roman"/>
                </a:rPr>
                <a:t>D</a:t>
              </a:r>
            </a:p>
          </p:txBody>
        </p:sp>
        <p:sp>
          <p:nvSpPr>
            <p:cNvPr id="61" name="Text Box 2010"/>
            <p:cNvSpPr txBox="1">
              <a:spLocks noChangeArrowheads="1"/>
            </p:cNvSpPr>
            <p:nvPr/>
          </p:nvSpPr>
          <p:spPr bwMode="auto">
            <a:xfrm>
              <a:off x="8889" y="13125"/>
              <a:ext cx="709" cy="5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  <a:tabLst>
                  <a:tab pos="5937250" algn="r"/>
                </a:tabLst>
              </a:pPr>
              <a:r>
                <a:rPr lang="en-US">
                  <a:effectLst/>
                  <a:latin typeface="Times New Roman"/>
                  <a:ea typeface="Times New Roman"/>
                  <a:cs typeface="Times New Roman"/>
                </a:rPr>
                <a:t>B</a:t>
              </a:r>
              <a:r>
                <a:rPr lang="en-US" baseline="-25000">
                  <a:effectLst/>
                  <a:latin typeface="Times New Roman"/>
                  <a:ea typeface="Times New Roman"/>
                  <a:cs typeface="Times New Roman"/>
                </a:rPr>
                <a:t>1</a:t>
              </a:r>
              <a:endParaRPr lang="en-US">
                <a:effectLst/>
                <a:latin typeface="Times New Roman"/>
                <a:ea typeface="Times New Roman"/>
                <a:cs typeface="Times New Roman"/>
              </a:endParaRPr>
            </a:p>
          </p:txBody>
        </p:sp>
        <p:sp>
          <p:nvSpPr>
            <p:cNvPr id="62" name="Rectangle 61"/>
            <p:cNvSpPr>
              <a:spLocks noChangeArrowheads="1"/>
            </p:cNvSpPr>
            <p:nvPr/>
          </p:nvSpPr>
          <p:spPr bwMode="auto">
            <a:xfrm>
              <a:off x="9639" y="13017"/>
              <a:ext cx="939" cy="109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3" name="AutoShape 2012"/>
            <p:cNvSpPr>
              <a:spLocks noChangeArrowheads="1"/>
            </p:cNvSpPr>
            <p:nvPr/>
          </p:nvSpPr>
          <p:spPr bwMode="auto">
            <a:xfrm rot="27000000">
              <a:off x="9620" y="13603"/>
              <a:ext cx="260" cy="225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4" name="Text Box 2013"/>
            <p:cNvSpPr txBox="1">
              <a:spLocks noChangeArrowheads="1"/>
            </p:cNvSpPr>
            <p:nvPr/>
          </p:nvSpPr>
          <p:spPr bwMode="auto">
            <a:xfrm>
              <a:off x="9610" y="13154"/>
              <a:ext cx="612" cy="5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  <a:tabLst>
                  <a:tab pos="5937250" algn="r"/>
                </a:tabLst>
              </a:pPr>
              <a:r>
                <a:rPr lang="en-US">
                  <a:effectLst/>
                  <a:latin typeface="Times New Roman"/>
                  <a:ea typeface="Times New Roman"/>
                  <a:cs typeface="Times New Roman"/>
                </a:rPr>
                <a:t>D</a:t>
              </a:r>
            </a:p>
          </p:txBody>
        </p:sp>
        <p:sp>
          <p:nvSpPr>
            <p:cNvPr id="65" name="Text Box 2014"/>
            <p:cNvSpPr txBox="1">
              <a:spLocks noChangeArrowheads="1"/>
            </p:cNvSpPr>
            <p:nvPr/>
          </p:nvSpPr>
          <p:spPr bwMode="auto">
            <a:xfrm>
              <a:off x="10091" y="13125"/>
              <a:ext cx="709" cy="5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  <a:tabLst>
                  <a:tab pos="5937250" algn="r"/>
                </a:tabLst>
              </a:pPr>
              <a:r>
                <a:rPr lang="en-US" dirty="0">
                  <a:effectLst/>
                  <a:latin typeface="Times New Roman"/>
                  <a:ea typeface="Times New Roman"/>
                  <a:cs typeface="Times New Roman"/>
                </a:rPr>
                <a:t>B</a:t>
              </a:r>
              <a:r>
                <a:rPr lang="en-US" baseline="-25000" dirty="0">
                  <a:effectLst/>
                  <a:latin typeface="Times New Roman"/>
                  <a:ea typeface="Times New Roman"/>
                  <a:cs typeface="Times New Roman"/>
                </a:rPr>
                <a:t>0</a:t>
              </a:r>
              <a:endParaRPr lang="en-US" dirty="0">
                <a:effectLst/>
                <a:latin typeface="Times New Roman"/>
                <a:ea typeface="Times New Roman"/>
                <a:cs typeface="Times New Roman"/>
              </a:endParaRPr>
            </a:p>
          </p:txBody>
        </p:sp>
        <p:sp>
          <p:nvSpPr>
            <p:cNvPr id="66" name="Rectangle 65"/>
            <p:cNvSpPr>
              <a:spLocks noChangeArrowheads="1"/>
            </p:cNvSpPr>
            <p:nvPr/>
          </p:nvSpPr>
          <p:spPr bwMode="auto">
            <a:xfrm>
              <a:off x="5873" y="11367"/>
              <a:ext cx="939" cy="109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7" name="AutoShape 2016"/>
            <p:cNvSpPr>
              <a:spLocks noChangeArrowheads="1"/>
            </p:cNvSpPr>
            <p:nvPr/>
          </p:nvSpPr>
          <p:spPr bwMode="auto">
            <a:xfrm rot="27000000">
              <a:off x="5854" y="11953"/>
              <a:ext cx="260" cy="225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8" name="Text Box 2017"/>
            <p:cNvSpPr txBox="1">
              <a:spLocks noChangeArrowheads="1"/>
            </p:cNvSpPr>
            <p:nvPr/>
          </p:nvSpPr>
          <p:spPr bwMode="auto">
            <a:xfrm>
              <a:off x="5844" y="11504"/>
              <a:ext cx="612" cy="5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  <a:tabLst>
                  <a:tab pos="5937250" algn="r"/>
                </a:tabLst>
              </a:pPr>
              <a:r>
                <a:rPr lang="en-US">
                  <a:effectLst/>
                  <a:latin typeface="Times New Roman"/>
                  <a:ea typeface="Times New Roman"/>
                  <a:cs typeface="Times New Roman"/>
                </a:rPr>
                <a:t>D</a:t>
              </a:r>
            </a:p>
          </p:txBody>
        </p:sp>
        <p:sp>
          <p:nvSpPr>
            <p:cNvPr id="69" name="Text Box 2018"/>
            <p:cNvSpPr txBox="1">
              <a:spLocks noChangeArrowheads="1"/>
            </p:cNvSpPr>
            <p:nvPr/>
          </p:nvSpPr>
          <p:spPr bwMode="auto">
            <a:xfrm>
              <a:off x="6323" y="11475"/>
              <a:ext cx="709" cy="5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  <a:tabLst>
                  <a:tab pos="5937250" algn="r"/>
                </a:tabLst>
              </a:pPr>
              <a:r>
                <a:rPr lang="en-US">
                  <a:effectLst/>
                  <a:latin typeface="Times New Roman"/>
                  <a:ea typeface="Times New Roman"/>
                  <a:cs typeface="Times New Roman"/>
                </a:rPr>
                <a:t>A</a:t>
              </a:r>
              <a:r>
                <a:rPr lang="en-US" baseline="-25000">
                  <a:effectLst/>
                  <a:latin typeface="Times New Roman"/>
                  <a:ea typeface="Times New Roman"/>
                  <a:cs typeface="Times New Roman"/>
                </a:rPr>
                <a:t>3</a:t>
              </a:r>
              <a:endParaRPr lang="en-US">
                <a:effectLst/>
                <a:latin typeface="Times New Roman"/>
                <a:ea typeface="Times New Roman"/>
                <a:cs typeface="Times New Roman"/>
              </a:endParaRPr>
            </a:p>
          </p:txBody>
        </p:sp>
        <p:sp>
          <p:nvSpPr>
            <p:cNvPr id="70" name="Rectangle 69"/>
            <p:cNvSpPr>
              <a:spLocks noChangeArrowheads="1"/>
            </p:cNvSpPr>
            <p:nvPr/>
          </p:nvSpPr>
          <p:spPr bwMode="auto">
            <a:xfrm>
              <a:off x="7148" y="11367"/>
              <a:ext cx="939" cy="109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1" name="AutoShape 2020"/>
            <p:cNvSpPr>
              <a:spLocks noChangeArrowheads="1"/>
            </p:cNvSpPr>
            <p:nvPr/>
          </p:nvSpPr>
          <p:spPr bwMode="auto">
            <a:xfrm rot="27000000">
              <a:off x="7129" y="11953"/>
              <a:ext cx="260" cy="225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2" name="Text Box 2021"/>
            <p:cNvSpPr txBox="1">
              <a:spLocks noChangeArrowheads="1"/>
            </p:cNvSpPr>
            <p:nvPr/>
          </p:nvSpPr>
          <p:spPr bwMode="auto">
            <a:xfrm>
              <a:off x="7119" y="11504"/>
              <a:ext cx="612" cy="5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  <a:tabLst>
                  <a:tab pos="5937250" algn="r"/>
                </a:tabLst>
              </a:pPr>
              <a:r>
                <a:rPr lang="en-US">
                  <a:effectLst/>
                  <a:latin typeface="Times New Roman"/>
                  <a:ea typeface="Times New Roman"/>
                  <a:cs typeface="Times New Roman"/>
                </a:rPr>
                <a:t>D</a:t>
              </a:r>
            </a:p>
          </p:txBody>
        </p:sp>
        <p:sp>
          <p:nvSpPr>
            <p:cNvPr id="73" name="Text Box 2022"/>
            <p:cNvSpPr txBox="1">
              <a:spLocks noChangeArrowheads="1"/>
            </p:cNvSpPr>
            <p:nvPr/>
          </p:nvSpPr>
          <p:spPr bwMode="auto">
            <a:xfrm>
              <a:off x="7582" y="11475"/>
              <a:ext cx="709" cy="5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  <a:tabLst>
                  <a:tab pos="5937250" algn="r"/>
                </a:tabLst>
              </a:pPr>
              <a:r>
                <a:rPr lang="en-US">
                  <a:effectLst/>
                  <a:latin typeface="Times New Roman"/>
                  <a:ea typeface="Times New Roman"/>
                  <a:cs typeface="Times New Roman"/>
                </a:rPr>
                <a:t>A</a:t>
              </a:r>
              <a:r>
                <a:rPr lang="en-US" baseline="-25000">
                  <a:effectLst/>
                  <a:latin typeface="Times New Roman"/>
                  <a:ea typeface="Times New Roman"/>
                  <a:cs typeface="Times New Roman"/>
                </a:rPr>
                <a:t>2</a:t>
              </a:r>
              <a:endParaRPr lang="en-US">
                <a:effectLst/>
                <a:latin typeface="Times New Roman"/>
                <a:ea typeface="Times New Roman"/>
                <a:cs typeface="Times New Roman"/>
              </a:endParaRPr>
            </a:p>
          </p:txBody>
        </p:sp>
        <p:sp>
          <p:nvSpPr>
            <p:cNvPr id="74" name="Rectangle 73"/>
            <p:cNvSpPr>
              <a:spLocks noChangeArrowheads="1"/>
            </p:cNvSpPr>
            <p:nvPr/>
          </p:nvSpPr>
          <p:spPr bwMode="auto">
            <a:xfrm>
              <a:off x="8363" y="11367"/>
              <a:ext cx="939" cy="109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5" name="AutoShape 2024"/>
            <p:cNvSpPr>
              <a:spLocks noChangeArrowheads="1"/>
            </p:cNvSpPr>
            <p:nvPr/>
          </p:nvSpPr>
          <p:spPr bwMode="auto">
            <a:xfrm rot="27000000">
              <a:off x="8344" y="11953"/>
              <a:ext cx="260" cy="225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6" name="Text Box 2025"/>
            <p:cNvSpPr txBox="1">
              <a:spLocks noChangeArrowheads="1"/>
            </p:cNvSpPr>
            <p:nvPr/>
          </p:nvSpPr>
          <p:spPr bwMode="auto">
            <a:xfrm>
              <a:off x="8334" y="11504"/>
              <a:ext cx="612" cy="5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  <a:tabLst>
                  <a:tab pos="5937250" algn="r"/>
                </a:tabLst>
              </a:pPr>
              <a:r>
                <a:rPr lang="en-US">
                  <a:effectLst/>
                  <a:latin typeface="Times New Roman"/>
                  <a:ea typeface="Times New Roman"/>
                  <a:cs typeface="Times New Roman"/>
                </a:rPr>
                <a:t>D</a:t>
              </a:r>
            </a:p>
          </p:txBody>
        </p:sp>
        <p:sp>
          <p:nvSpPr>
            <p:cNvPr id="77" name="Text Box 2026"/>
            <p:cNvSpPr txBox="1">
              <a:spLocks noChangeArrowheads="1"/>
            </p:cNvSpPr>
            <p:nvPr/>
          </p:nvSpPr>
          <p:spPr bwMode="auto">
            <a:xfrm>
              <a:off x="8797" y="11475"/>
              <a:ext cx="709" cy="5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  <a:tabLst>
                  <a:tab pos="5937250" algn="r"/>
                </a:tabLst>
              </a:pPr>
              <a:r>
                <a:rPr lang="en-US">
                  <a:effectLst/>
                  <a:latin typeface="Times New Roman"/>
                  <a:ea typeface="Times New Roman"/>
                  <a:cs typeface="Times New Roman"/>
                </a:rPr>
                <a:t>A</a:t>
              </a:r>
              <a:r>
                <a:rPr lang="en-US" baseline="-25000">
                  <a:effectLst/>
                  <a:latin typeface="Times New Roman"/>
                  <a:ea typeface="Times New Roman"/>
                  <a:cs typeface="Times New Roman"/>
                </a:rPr>
                <a:t>1</a:t>
              </a:r>
              <a:endParaRPr lang="en-US">
                <a:effectLst/>
                <a:latin typeface="Times New Roman"/>
                <a:ea typeface="Times New Roman"/>
                <a:cs typeface="Times New Roman"/>
              </a:endParaRPr>
            </a:p>
          </p:txBody>
        </p:sp>
        <p:sp>
          <p:nvSpPr>
            <p:cNvPr id="78" name="Rectangle 77"/>
            <p:cNvSpPr>
              <a:spLocks noChangeArrowheads="1"/>
            </p:cNvSpPr>
            <p:nvPr/>
          </p:nvSpPr>
          <p:spPr bwMode="auto">
            <a:xfrm>
              <a:off x="9563" y="11367"/>
              <a:ext cx="939" cy="109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9" name="AutoShape 2028"/>
            <p:cNvSpPr>
              <a:spLocks noChangeArrowheads="1"/>
            </p:cNvSpPr>
            <p:nvPr/>
          </p:nvSpPr>
          <p:spPr bwMode="auto">
            <a:xfrm rot="27000000">
              <a:off x="9544" y="11953"/>
              <a:ext cx="260" cy="225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0" name="Text Box 2029"/>
            <p:cNvSpPr txBox="1">
              <a:spLocks noChangeArrowheads="1"/>
            </p:cNvSpPr>
            <p:nvPr/>
          </p:nvSpPr>
          <p:spPr bwMode="auto">
            <a:xfrm>
              <a:off x="9534" y="11504"/>
              <a:ext cx="612" cy="5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  <a:tabLst>
                  <a:tab pos="5937250" algn="r"/>
                </a:tabLst>
              </a:pPr>
              <a:r>
                <a:rPr lang="en-US">
                  <a:effectLst/>
                  <a:latin typeface="Times New Roman"/>
                  <a:ea typeface="Times New Roman"/>
                  <a:cs typeface="Times New Roman"/>
                </a:rPr>
                <a:t>D</a:t>
              </a:r>
            </a:p>
          </p:txBody>
        </p:sp>
        <p:sp>
          <p:nvSpPr>
            <p:cNvPr id="81" name="Text Box 2030"/>
            <p:cNvSpPr txBox="1">
              <a:spLocks noChangeArrowheads="1"/>
            </p:cNvSpPr>
            <p:nvPr/>
          </p:nvSpPr>
          <p:spPr bwMode="auto">
            <a:xfrm>
              <a:off x="10005" y="11475"/>
              <a:ext cx="709" cy="5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  <a:tabLst>
                  <a:tab pos="5937250" algn="r"/>
                </a:tabLst>
              </a:pPr>
              <a:r>
                <a:rPr lang="en-US">
                  <a:effectLst/>
                  <a:latin typeface="Times New Roman"/>
                  <a:ea typeface="Times New Roman"/>
                  <a:cs typeface="Times New Roman"/>
                </a:rPr>
                <a:t>A</a:t>
              </a:r>
              <a:r>
                <a:rPr lang="en-US" baseline="-25000">
                  <a:effectLst/>
                  <a:latin typeface="Times New Roman"/>
                  <a:ea typeface="Times New Roman"/>
                  <a:cs typeface="Times New Roman"/>
                </a:rPr>
                <a:t>0</a:t>
              </a:r>
              <a:endParaRPr lang="en-US">
                <a:effectLst/>
                <a:latin typeface="Times New Roman"/>
                <a:ea typeface="Times New Roman"/>
                <a:cs typeface="Times New Roman"/>
              </a:endParaRPr>
            </a:p>
          </p:txBody>
        </p:sp>
        <p:sp>
          <p:nvSpPr>
            <p:cNvPr id="82" name="Freeform 81"/>
            <p:cNvSpPr>
              <a:spLocks/>
            </p:cNvSpPr>
            <p:nvPr/>
          </p:nvSpPr>
          <p:spPr bwMode="auto">
            <a:xfrm>
              <a:off x="5754" y="11682"/>
              <a:ext cx="1170" cy="1635"/>
            </a:xfrm>
            <a:custGeom>
              <a:avLst/>
              <a:gdLst>
                <a:gd name="T0" fmla="*/ 1065 w 1170"/>
                <a:gd name="T1" fmla="*/ 0 h 1635"/>
                <a:gd name="T2" fmla="*/ 1170 w 1170"/>
                <a:gd name="T3" fmla="*/ 0 h 1635"/>
                <a:gd name="T4" fmla="*/ 1170 w 1170"/>
                <a:gd name="T5" fmla="*/ 1035 h 1635"/>
                <a:gd name="T6" fmla="*/ 0 w 1170"/>
                <a:gd name="T7" fmla="*/ 1035 h 1635"/>
                <a:gd name="T8" fmla="*/ 0 w 1170"/>
                <a:gd name="T9" fmla="*/ 1635 h 1635"/>
                <a:gd name="T10" fmla="*/ 195 w 1170"/>
                <a:gd name="T11" fmla="*/ 1635 h 16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70" h="1635">
                  <a:moveTo>
                    <a:pt x="1065" y="0"/>
                  </a:moveTo>
                  <a:lnTo>
                    <a:pt x="1170" y="0"/>
                  </a:lnTo>
                  <a:lnTo>
                    <a:pt x="1170" y="1035"/>
                  </a:lnTo>
                  <a:lnTo>
                    <a:pt x="0" y="1035"/>
                  </a:lnTo>
                  <a:lnTo>
                    <a:pt x="0" y="1635"/>
                  </a:lnTo>
                  <a:lnTo>
                    <a:pt x="195" y="1635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3" name="Freeform 82"/>
            <p:cNvSpPr>
              <a:spLocks/>
            </p:cNvSpPr>
            <p:nvPr/>
          </p:nvSpPr>
          <p:spPr bwMode="auto">
            <a:xfrm>
              <a:off x="7036" y="11682"/>
              <a:ext cx="1170" cy="1635"/>
            </a:xfrm>
            <a:custGeom>
              <a:avLst/>
              <a:gdLst>
                <a:gd name="T0" fmla="*/ 1065 w 1170"/>
                <a:gd name="T1" fmla="*/ 0 h 1635"/>
                <a:gd name="T2" fmla="*/ 1170 w 1170"/>
                <a:gd name="T3" fmla="*/ 0 h 1635"/>
                <a:gd name="T4" fmla="*/ 1170 w 1170"/>
                <a:gd name="T5" fmla="*/ 1035 h 1635"/>
                <a:gd name="T6" fmla="*/ 0 w 1170"/>
                <a:gd name="T7" fmla="*/ 1035 h 1635"/>
                <a:gd name="T8" fmla="*/ 0 w 1170"/>
                <a:gd name="T9" fmla="*/ 1635 h 1635"/>
                <a:gd name="T10" fmla="*/ 195 w 1170"/>
                <a:gd name="T11" fmla="*/ 1635 h 16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70" h="1635">
                  <a:moveTo>
                    <a:pt x="1065" y="0"/>
                  </a:moveTo>
                  <a:lnTo>
                    <a:pt x="1170" y="0"/>
                  </a:lnTo>
                  <a:lnTo>
                    <a:pt x="1170" y="1035"/>
                  </a:lnTo>
                  <a:lnTo>
                    <a:pt x="0" y="1035"/>
                  </a:lnTo>
                  <a:lnTo>
                    <a:pt x="0" y="1635"/>
                  </a:lnTo>
                  <a:lnTo>
                    <a:pt x="195" y="1635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4" name="Freeform 83"/>
            <p:cNvSpPr>
              <a:spLocks/>
            </p:cNvSpPr>
            <p:nvPr/>
          </p:nvSpPr>
          <p:spPr bwMode="auto">
            <a:xfrm>
              <a:off x="8244" y="11712"/>
              <a:ext cx="1170" cy="1635"/>
            </a:xfrm>
            <a:custGeom>
              <a:avLst/>
              <a:gdLst>
                <a:gd name="T0" fmla="*/ 1065 w 1170"/>
                <a:gd name="T1" fmla="*/ 0 h 1635"/>
                <a:gd name="T2" fmla="*/ 1170 w 1170"/>
                <a:gd name="T3" fmla="*/ 0 h 1635"/>
                <a:gd name="T4" fmla="*/ 1170 w 1170"/>
                <a:gd name="T5" fmla="*/ 1035 h 1635"/>
                <a:gd name="T6" fmla="*/ 0 w 1170"/>
                <a:gd name="T7" fmla="*/ 1035 h 1635"/>
                <a:gd name="T8" fmla="*/ 0 w 1170"/>
                <a:gd name="T9" fmla="*/ 1635 h 1635"/>
                <a:gd name="T10" fmla="*/ 195 w 1170"/>
                <a:gd name="T11" fmla="*/ 1635 h 16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70" h="1635">
                  <a:moveTo>
                    <a:pt x="1065" y="0"/>
                  </a:moveTo>
                  <a:lnTo>
                    <a:pt x="1170" y="0"/>
                  </a:lnTo>
                  <a:lnTo>
                    <a:pt x="1170" y="1035"/>
                  </a:lnTo>
                  <a:lnTo>
                    <a:pt x="0" y="1035"/>
                  </a:lnTo>
                  <a:lnTo>
                    <a:pt x="0" y="1635"/>
                  </a:lnTo>
                  <a:lnTo>
                    <a:pt x="195" y="1635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5" name="Freeform 84"/>
            <p:cNvSpPr>
              <a:spLocks/>
            </p:cNvSpPr>
            <p:nvPr/>
          </p:nvSpPr>
          <p:spPr bwMode="auto">
            <a:xfrm>
              <a:off x="9444" y="11682"/>
              <a:ext cx="1170" cy="1635"/>
            </a:xfrm>
            <a:custGeom>
              <a:avLst/>
              <a:gdLst>
                <a:gd name="T0" fmla="*/ 1065 w 1170"/>
                <a:gd name="T1" fmla="*/ 0 h 1635"/>
                <a:gd name="T2" fmla="*/ 1170 w 1170"/>
                <a:gd name="T3" fmla="*/ 0 h 1635"/>
                <a:gd name="T4" fmla="*/ 1170 w 1170"/>
                <a:gd name="T5" fmla="*/ 1035 h 1635"/>
                <a:gd name="T6" fmla="*/ 0 w 1170"/>
                <a:gd name="T7" fmla="*/ 1035 h 1635"/>
                <a:gd name="T8" fmla="*/ 0 w 1170"/>
                <a:gd name="T9" fmla="*/ 1635 h 1635"/>
                <a:gd name="T10" fmla="*/ 195 w 1170"/>
                <a:gd name="T11" fmla="*/ 1635 h 16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70" h="1635">
                  <a:moveTo>
                    <a:pt x="1065" y="0"/>
                  </a:moveTo>
                  <a:lnTo>
                    <a:pt x="1170" y="0"/>
                  </a:lnTo>
                  <a:lnTo>
                    <a:pt x="1170" y="1035"/>
                  </a:lnTo>
                  <a:lnTo>
                    <a:pt x="0" y="1035"/>
                  </a:lnTo>
                  <a:lnTo>
                    <a:pt x="0" y="1635"/>
                  </a:lnTo>
                  <a:lnTo>
                    <a:pt x="195" y="1635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6" name="Text Box 2035"/>
            <p:cNvSpPr txBox="1">
              <a:spLocks noChangeArrowheads="1"/>
            </p:cNvSpPr>
            <p:nvPr/>
          </p:nvSpPr>
          <p:spPr bwMode="auto">
            <a:xfrm>
              <a:off x="4419" y="13561"/>
              <a:ext cx="831" cy="285"/>
            </a:xfrm>
            <a:prstGeom prst="rect">
              <a:avLst/>
            </a:prstGeom>
            <a:noFill/>
            <a:ln w="9525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  <a:tabLst>
                  <a:tab pos="5937250" algn="r"/>
                </a:tabLst>
              </a:pPr>
              <a:r>
                <a:rPr lang="en-US">
                  <a:effectLst/>
                  <a:latin typeface="Times New Roman"/>
                  <a:ea typeface="Times New Roman"/>
                  <a:cs typeface="Times New Roman"/>
                </a:rPr>
                <a:t>SAVE</a:t>
              </a:r>
            </a:p>
          </p:txBody>
        </p:sp>
        <p:cxnSp>
          <p:nvCxnSpPr>
            <p:cNvPr id="87" name="Line 2036"/>
            <p:cNvCxnSpPr/>
            <p:nvPr/>
          </p:nvCxnSpPr>
          <p:spPr bwMode="auto">
            <a:xfrm flipH="1">
              <a:off x="5169" y="13715"/>
              <a:ext cx="75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88" name="Freeform 87"/>
            <p:cNvSpPr>
              <a:spLocks/>
            </p:cNvSpPr>
            <p:nvPr/>
          </p:nvSpPr>
          <p:spPr bwMode="auto">
            <a:xfrm>
              <a:off x="5687" y="13707"/>
              <a:ext cx="3945" cy="623"/>
            </a:xfrm>
            <a:custGeom>
              <a:avLst/>
              <a:gdLst>
                <a:gd name="T0" fmla="*/ 0 w 3945"/>
                <a:gd name="T1" fmla="*/ 0 h 623"/>
                <a:gd name="T2" fmla="*/ 0 w 3945"/>
                <a:gd name="T3" fmla="*/ 623 h 623"/>
                <a:gd name="T4" fmla="*/ 3847 w 3945"/>
                <a:gd name="T5" fmla="*/ 623 h 623"/>
                <a:gd name="T6" fmla="*/ 3847 w 3945"/>
                <a:gd name="T7" fmla="*/ 0 h 623"/>
                <a:gd name="T8" fmla="*/ 3945 w 3945"/>
                <a:gd name="T9" fmla="*/ 0 h 6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45" h="623">
                  <a:moveTo>
                    <a:pt x="0" y="0"/>
                  </a:moveTo>
                  <a:lnTo>
                    <a:pt x="0" y="623"/>
                  </a:lnTo>
                  <a:lnTo>
                    <a:pt x="3847" y="623"/>
                  </a:lnTo>
                  <a:lnTo>
                    <a:pt x="3847" y="0"/>
                  </a:lnTo>
                  <a:lnTo>
                    <a:pt x="3945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9" name="Freeform 88"/>
            <p:cNvSpPr>
              <a:spLocks/>
            </p:cNvSpPr>
            <p:nvPr/>
          </p:nvSpPr>
          <p:spPr bwMode="auto">
            <a:xfrm>
              <a:off x="7051" y="13707"/>
              <a:ext cx="188" cy="623"/>
            </a:xfrm>
            <a:custGeom>
              <a:avLst/>
              <a:gdLst>
                <a:gd name="T0" fmla="*/ 188 w 188"/>
                <a:gd name="T1" fmla="*/ 0 h 623"/>
                <a:gd name="T2" fmla="*/ 0 w 188"/>
                <a:gd name="T3" fmla="*/ 0 h 623"/>
                <a:gd name="T4" fmla="*/ 0 w 188"/>
                <a:gd name="T5" fmla="*/ 623 h 6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8" h="623">
                  <a:moveTo>
                    <a:pt x="188" y="0"/>
                  </a:moveTo>
                  <a:lnTo>
                    <a:pt x="0" y="0"/>
                  </a:lnTo>
                  <a:lnTo>
                    <a:pt x="0" y="623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0" name="Freeform 89"/>
            <p:cNvSpPr>
              <a:spLocks/>
            </p:cNvSpPr>
            <p:nvPr/>
          </p:nvSpPr>
          <p:spPr bwMode="auto">
            <a:xfrm>
              <a:off x="8274" y="13707"/>
              <a:ext cx="143" cy="623"/>
            </a:xfrm>
            <a:custGeom>
              <a:avLst/>
              <a:gdLst>
                <a:gd name="T0" fmla="*/ 188 w 188"/>
                <a:gd name="T1" fmla="*/ 0 h 623"/>
                <a:gd name="T2" fmla="*/ 0 w 188"/>
                <a:gd name="T3" fmla="*/ 0 h 623"/>
                <a:gd name="T4" fmla="*/ 0 w 188"/>
                <a:gd name="T5" fmla="*/ 623 h 6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8" h="623">
                  <a:moveTo>
                    <a:pt x="188" y="0"/>
                  </a:moveTo>
                  <a:lnTo>
                    <a:pt x="0" y="0"/>
                  </a:lnTo>
                  <a:lnTo>
                    <a:pt x="0" y="623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821222" y="1417051"/>
            <a:ext cx="39011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Synchronous Parallel </a:t>
            </a:r>
            <a:r>
              <a:rPr lang="en-US" sz="2400" dirty="0" smtClean="0"/>
              <a:t>Transfer</a:t>
            </a:r>
            <a:endParaRPr lang="en-US" sz="2400" dirty="0"/>
          </a:p>
        </p:txBody>
      </p:sp>
      <p:grpSp>
        <p:nvGrpSpPr>
          <p:cNvPr id="46" name="Group 45"/>
          <p:cNvGrpSpPr>
            <a:grpSpLocks/>
          </p:cNvGrpSpPr>
          <p:nvPr/>
        </p:nvGrpSpPr>
        <p:grpSpPr bwMode="auto">
          <a:xfrm>
            <a:off x="4633494" y="4357542"/>
            <a:ext cx="4285661" cy="2239644"/>
            <a:chOff x="4731" y="7553"/>
            <a:chExt cx="6286" cy="3285"/>
          </a:xfrm>
        </p:grpSpPr>
        <p:grpSp>
          <p:nvGrpSpPr>
            <p:cNvPr id="47" name="Group 46"/>
            <p:cNvGrpSpPr>
              <a:grpSpLocks/>
            </p:cNvGrpSpPr>
            <p:nvPr/>
          </p:nvGrpSpPr>
          <p:grpSpPr bwMode="auto">
            <a:xfrm>
              <a:off x="4731" y="7553"/>
              <a:ext cx="6134" cy="3285"/>
              <a:chOff x="4838" y="5880"/>
              <a:chExt cx="6134" cy="3285"/>
            </a:xfrm>
          </p:grpSpPr>
          <p:sp>
            <p:nvSpPr>
              <p:cNvPr id="101" name="Freeform 100"/>
              <p:cNvSpPr>
                <a:spLocks/>
              </p:cNvSpPr>
              <p:nvPr/>
            </p:nvSpPr>
            <p:spPr bwMode="auto">
              <a:xfrm>
                <a:off x="5710" y="6069"/>
                <a:ext cx="1930" cy="860"/>
              </a:xfrm>
              <a:custGeom>
                <a:avLst/>
                <a:gdLst>
                  <a:gd name="T0" fmla="*/ 1930 w 1930"/>
                  <a:gd name="T1" fmla="*/ 0 h 860"/>
                  <a:gd name="T2" fmla="*/ 1110 w 1930"/>
                  <a:gd name="T3" fmla="*/ 0 h 860"/>
                  <a:gd name="T4" fmla="*/ 1110 w 1930"/>
                  <a:gd name="T5" fmla="*/ 860 h 860"/>
                  <a:gd name="T6" fmla="*/ 0 w 1930"/>
                  <a:gd name="T7" fmla="*/ 860 h 8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930" h="860">
                    <a:moveTo>
                      <a:pt x="1930" y="0"/>
                    </a:moveTo>
                    <a:lnTo>
                      <a:pt x="1110" y="0"/>
                    </a:lnTo>
                    <a:lnTo>
                      <a:pt x="1110" y="860"/>
                    </a:lnTo>
                    <a:lnTo>
                      <a:pt x="0" y="860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600"/>
              </a:p>
            </p:txBody>
          </p:sp>
          <p:sp>
            <p:nvSpPr>
              <p:cNvPr id="102" name="Freeform 101"/>
              <p:cNvSpPr>
                <a:spLocks/>
              </p:cNvSpPr>
              <p:nvPr/>
            </p:nvSpPr>
            <p:spPr bwMode="auto">
              <a:xfrm>
                <a:off x="5730" y="8019"/>
                <a:ext cx="2020" cy="960"/>
              </a:xfrm>
              <a:custGeom>
                <a:avLst/>
                <a:gdLst>
                  <a:gd name="T0" fmla="*/ 2020 w 2020"/>
                  <a:gd name="T1" fmla="*/ 960 h 960"/>
                  <a:gd name="T2" fmla="*/ 1320 w 2020"/>
                  <a:gd name="T3" fmla="*/ 960 h 960"/>
                  <a:gd name="T4" fmla="*/ 1320 w 2020"/>
                  <a:gd name="T5" fmla="*/ 0 h 960"/>
                  <a:gd name="T6" fmla="*/ 0 w 2020"/>
                  <a:gd name="T7" fmla="*/ 0 h 9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020" h="960">
                    <a:moveTo>
                      <a:pt x="2020" y="960"/>
                    </a:moveTo>
                    <a:lnTo>
                      <a:pt x="1320" y="960"/>
                    </a:lnTo>
                    <a:lnTo>
                      <a:pt x="1320" y="0"/>
                    </a:lnTo>
                    <a:lnTo>
                      <a:pt x="0" y="0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600"/>
              </a:p>
            </p:txBody>
          </p:sp>
          <p:sp>
            <p:nvSpPr>
              <p:cNvPr id="103" name="Freeform 102"/>
              <p:cNvSpPr>
                <a:spLocks/>
              </p:cNvSpPr>
              <p:nvPr/>
            </p:nvSpPr>
            <p:spPr bwMode="auto">
              <a:xfrm>
                <a:off x="7280" y="6449"/>
                <a:ext cx="600" cy="2140"/>
              </a:xfrm>
              <a:custGeom>
                <a:avLst/>
                <a:gdLst>
                  <a:gd name="T0" fmla="*/ 510 w 600"/>
                  <a:gd name="T1" fmla="*/ 0 h 2140"/>
                  <a:gd name="T2" fmla="*/ 0 w 600"/>
                  <a:gd name="T3" fmla="*/ 0 h 2140"/>
                  <a:gd name="T4" fmla="*/ 0 w 600"/>
                  <a:gd name="T5" fmla="*/ 2140 h 2140"/>
                  <a:gd name="T6" fmla="*/ 600 w 600"/>
                  <a:gd name="T7" fmla="*/ 2140 h 21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00" h="2140">
                    <a:moveTo>
                      <a:pt x="510" y="0"/>
                    </a:moveTo>
                    <a:lnTo>
                      <a:pt x="0" y="0"/>
                    </a:lnTo>
                    <a:lnTo>
                      <a:pt x="0" y="2140"/>
                    </a:lnTo>
                    <a:lnTo>
                      <a:pt x="600" y="2140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600"/>
              </a:p>
            </p:txBody>
          </p:sp>
          <p:sp>
            <p:nvSpPr>
              <p:cNvPr id="104" name="Freeform 103"/>
              <p:cNvSpPr>
                <a:spLocks/>
              </p:cNvSpPr>
              <p:nvPr/>
            </p:nvSpPr>
            <p:spPr bwMode="auto">
              <a:xfrm flipV="1">
                <a:off x="8385" y="8452"/>
                <a:ext cx="1898" cy="359"/>
              </a:xfrm>
              <a:custGeom>
                <a:avLst/>
                <a:gdLst>
                  <a:gd name="T0" fmla="*/ 0 w 2295"/>
                  <a:gd name="T1" fmla="*/ 0 h 1117"/>
                  <a:gd name="T2" fmla="*/ 2295 w 2295"/>
                  <a:gd name="T3" fmla="*/ 0 h 1117"/>
                  <a:gd name="T4" fmla="*/ 2295 w 2295"/>
                  <a:gd name="T5" fmla="*/ 1117 h 1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295" h="1117">
                    <a:moveTo>
                      <a:pt x="0" y="0"/>
                    </a:moveTo>
                    <a:lnTo>
                      <a:pt x="2295" y="0"/>
                    </a:lnTo>
                    <a:lnTo>
                      <a:pt x="2295" y="1117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600"/>
              </a:p>
            </p:txBody>
          </p:sp>
          <p:sp>
            <p:nvSpPr>
              <p:cNvPr id="105" name="Freeform 104"/>
              <p:cNvSpPr>
                <a:spLocks/>
              </p:cNvSpPr>
              <p:nvPr/>
            </p:nvSpPr>
            <p:spPr bwMode="auto">
              <a:xfrm>
                <a:off x="8385" y="6262"/>
                <a:ext cx="1898" cy="494"/>
              </a:xfrm>
              <a:custGeom>
                <a:avLst/>
                <a:gdLst>
                  <a:gd name="T0" fmla="*/ 0 w 2295"/>
                  <a:gd name="T1" fmla="*/ 0 h 1117"/>
                  <a:gd name="T2" fmla="*/ 2295 w 2295"/>
                  <a:gd name="T3" fmla="*/ 0 h 1117"/>
                  <a:gd name="T4" fmla="*/ 2295 w 2295"/>
                  <a:gd name="T5" fmla="*/ 1117 h 1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295" h="1117">
                    <a:moveTo>
                      <a:pt x="0" y="0"/>
                    </a:moveTo>
                    <a:lnTo>
                      <a:pt x="2295" y="0"/>
                    </a:lnTo>
                    <a:lnTo>
                      <a:pt x="2295" y="1117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600"/>
              </a:p>
            </p:txBody>
          </p:sp>
          <p:grpSp>
            <p:nvGrpSpPr>
              <p:cNvPr id="106" name="Group 105"/>
              <p:cNvGrpSpPr>
                <a:grpSpLocks/>
              </p:cNvGrpSpPr>
              <p:nvPr/>
            </p:nvGrpSpPr>
            <p:grpSpPr bwMode="auto">
              <a:xfrm>
                <a:off x="4838" y="6636"/>
                <a:ext cx="1065" cy="1530"/>
                <a:chOff x="4838" y="6636"/>
                <a:chExt cx="1065" cy="1530"/>
              </a:xfrm>
            </p:grpSpPr>
            <p:sp>
              <p:nvSpPr>
                <p:cNvPr id="119" name="Rectangle 118"/>
                <p:cNvSpPr>
                  <a:spLocks noChangeArrowheads="1"/>
                </p:cNvSpPr>
                <p:nvPr/>
              </p:nvSpPr>
              <p:spPr bwMode="auto">
                <a:xfrm>
                  <a:off x="4838" y="6636"/>
                  <a:ext cx="1065" cy="1530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en-US" sz="1600"/>
                </a:p>
              </p:txBody>
            </p:sp>
            <p:sp>
              <p:nvSpPr>
                <p:cNvPr id="120" name="AutoShape 3625"/>
                <p:cNvSpPr>
                  <a:spLocks noChangeArrowheads="1"/>
                </p:cNvSpPr>
                <p:nvPr/>
              </p:nvSpPr>
              <p:spPr bwMode="auto">
                <a:xfrm rot="5400000">
                  <a:off x="4816" y="7251"/>
                  <a:ext cx="347" cy="300"/>
                </a:xfrm>
                <a:prstGeom prst="triangle">
                  <a:avLst>
                    <a:gd name="adj" fmla="val 50000"/>
                  </a:avLst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en-US" sz="1600"/>
                </a:p>
              </p:txBody>
            </p:sp>
          </p:grpSp>
          <p:grpSp>
            <p:nvGrpSpPr>
              <p:cNvPr id="107" name="Group 106"/>
              <p:cNvGrpSpPr>
                <a:grpSpLocks/>
              </p:cNvGrpSpPr>
              <p:nvPr/>
            </p:nvGrpSpPr>
            <p:grpSpPr bwMode="auto">
              <a:xfrm>
                <a:off x="9599" y="6666"/>
                <a:ext cx="1373" cy="1988"/>
                <a:chOff x="9599" y="6666"/>
                <a:chExt cx="1373" cy="1988"/>
              </a:xfrm>
            </p:grpSpPr>
            <p:sp>
              <p:nvSpPr>
                <p:cNvPr id="115" name="Rectangle 114"/>
                <p:cNvSpPr>
                  <a:spLocks noChangeArrowheads="1"/>
                </p:cNvSpPr>
                <p:nvPr/>
              </p:nvSpPr>
              <p:spPr bwMode="auto">
                <a:xfrm>
                  <a:off x="9599" y="6898"/>
                  <a:ext cx="1373" cy="1530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en-US" sz="1600"/>
                </a:p>
              </p:txBody>
            </p:sp>
            <p:sp>
              <p:nvSpPr>
                <p:cNvPr id="116" name="AutoShape 3622"/>
                <p:cNvSpPr>
                  <a:spLocks noChangeArrowheads="1"/>
                </p:cNvSpPr>
                <p:nvPr/>
              </p:nvSpPr>
              <p:spPr bwMode="auto">
                <a:xfrm rot="5400000">
                  <a:off x="9578" y="7513"/>
                  <a:ext cx="347" cy="300"/>
                </a:xfrm>
                <a:prstGeom prst="triangle">
                  <a:avLst>
                    <a:gd name="adj" fmla="val 50000"/>
                  </a:avLst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en-US" sz="1600"/>
                </a:p>
              </p:txBody>
            </p:sp>
            <p:sp>
              <p:nvSpPr>
                <p:cNvPr id="117" name="Oval 116"/>
                <p:cNvSpPr>
                  <a:spLocks noChangeArrowheads="1"/>
                </p:cNvSpPr>
                <p:nvPr/>
              </p:nvSpPr>
              <p:spPr bwMode="auto">
                <a:xfrm>
                  <a:off x="10176" y="6666"/>
                  <a:ext cx="218" cy="218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en-US" sz="1600"/>
                </a:p>
              </p:txBody>
            </p:sp>
            <p:sp>
              <p:nvSpPr>
                <p:cNvPr id="118" name="Oval 117"/>
                <p:cNvSpPr>
                  <a:spLocks noChangeArrowheads="1"/>
                </p:cNvSpPr>
                <p:nvPr/>
              </p:nvSpPr>
              <p:spPr bwMode="auto">
                <a:xfrm>
                  <a:off x="10176" y="8436"/>
                  <a:ext cx="218" cy="218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en-US" sz="1600"/>
                </a:p>
              </p:txBody>
            </p:sp>
          </p:grpSp>
          <p:grpSp>
            <p:nvGrpSpPr>
              <p:cNvPr id="108" name="Group 107"/>
              <p:cNvGrpSpPr>
                <a:grpSpLocks/>
              </p:cNvGrpSpPr>
              <p:nvPr/>
            </p:nvGrpSpPr>
            <p:grpSpPr bwMode="auto">
              <a:xfrm>
                <a:off x="7575" y="5880"/>
                <a:ext cx="959" cy="742"/>
                <a:chOff x="3750" y="6833"/>
                <a:chExt cx="959" cy="742"/>
              </a:xfrm>
            </p:grpSpPr>
            <p:sp>
              <p:nvSpPr>
                <p:cNvPr id="113" name="AutoShape 3618"/>
                <p:cNvSpPr>
                  <a:spLocks noChangeArrowheads="1"/>
                </p:cNvSpPr>
                <p:nvPr/>
              </p:nvSpPr>
              <p:spPr bwMode="auto">
                <a:xfrm>
                  <a:off x="3750" y="6833"/>
                  <a:ext cx="742" cy="742"/>
                </a:xfrm>
                <a:prstGeom prst="flowChartDelay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en-US" sz="1600"/>
                </a:p>
              </p:txBody>
            </p:sp>
            <p:sp>
              <p:nvSpPr>
                <p:cNvPr id="114" name="Oval 113"/>
                <p:cNvSpPr>
                  <a:spLocks noChangeArrowheads="1"/>
                </p:cNvSpPr>
                <p:nvPr/>
              </p:nvSpPr>
              <p:spPr bwMode="auto">
                <a:xfrm>
                  <a:off x="4491" y="7102"/>
                  <a:ext cx="218" cy="218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en-US" sz="1600"/>
                </a:p>
              </p:txBody>
            </p:sp>
          </p:grpSp>
          <p:grpSp>
            <p:nvGrpSpPr>
              <p:cNvPr id="109" name="Group 108"/>
              <p:cNvGrpSpPr>
                <a:grpSpLocks/>
              </p:cNvGrpSpPr>
              <p:nvPr/>
            </p:nvGrpSpPr>
            <p:grpSpPr bwMode="auto">
              <a:xfrm>
                <a:off x="7582" y="8423"/>
                <a:ext cx="959" cy="742"/>
                <a:chOff x="3750" y="6833"/>
                <a:chExt cx="959" cy="742"/>
              </a:xfrm>
            </p:grpSpPr>
            <p:sp>
              <p:nvSpPr>
                <p:cNvPr id="111" name="AutoShape 3615"/>
                <p:cNvSpPr>
                  <a:spLocks noChangeArrowheads="1"/>
                </p:cNvSpPr>
                <p:nvPr/>
              </p:nvSpPr>
              <p:spPr bwMode="auto">
                <a:xfrm>
                  <a:off x="3750" y="6833"/>
                  <a:ext cx="742" cy="742"/>
                </a:xfrm>
                <a:prstGeom prst="flowChartDelay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en-US" sz="1600"/>
                </a:p>
              </p:txBody>
            </p:sp>
            <p:sp>
              <p:nvSpPr>
                <p:cNvPr id="112" name="Oval 111"/>
                <p:cNvSpPr>
                  <a:spLocks noChangeArrowheads="1"/>
                </p:cNvSpPr>
                <p:nvPr/>
              </p:nvSpPr>
              <p:spPr bwMode="auto">
                <a:xfrm>
                  <a:off x="4491" y="7102"/>
                  <a:ext cx="218" cy="218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en-US" sz="1600"/>
                </a:p>
              </p:txBody>
            </p:sp>
          </p:grpSp>
          <p:sp>
            <p:nvSpPr>
              <p:cNvPr id="110" name="Freeform 109"/>
              <p:cNvSpPr>
                <a:spLocks/>
              </p:cNvSpPr>
              <p:nvPr/>
            </p:nvSpPr>
            <p:spPr bwMode="auto">
              <a:xfrm>
                <a:off x="6000" y="7449"/>
                <a:ext cx="1280" cy="1180"/>
              </a:xfrm>
              <a:custGeom>
                <a:avLst/>
                <a:gdLst>
                  <a:gd name="T0" fmla="*/ 1280 w 1280"/>
                  <a:gd name="T1" fmla="*/ 0 h 1180"/>
                  <a:gd name="T2" fmla="*/ 700 w 1280"/>
                  <a:gd name="T3" fmla="*/ 0 h 1180"/>
                  <a:gd name="T4" fmla="*/ 700 w 1280"/>
                  <a:gd name="T5" fmla="*/ 1180 h 1180"/>
                  <a:gd name="T6" fmla="*/ 0 w 1280"/>
                  <a:gd name="T7" fmla="*/ 1180 h 1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280" h="1180">
                    <a:moveTo>
                      <a:pt x="1280" y="0"/>
                    </a:moveTo>
                    <a:lnTo>
                      <a:pt x="700" y="0"/>
                    </a:lnTo>
                    <a:lnTo>
                      <a:pt x="700" y="1180"/>
                    </a:lnTo>
                    <a:lnTo>
                      <a:pt x="0" y="1180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600"/>
              </a:p>
            </p:txBody>
          </p:sp>
        </p:grpSp>
        <p:grpSp>
          <p:nvGrpSpPr>
            <p:cNvPr id="91" name="Group 90"/>
            <p:cNvGrpSpPr>
              <a:grpSpLocks/>
            </p:cNvGrpSpPr>
            <p:nvPr/>
          </p:nvGrpSpPr>
          <p:grpSpPr bwMode="auto">
            <a:xfrm>
              <a:off x="5040" y="8341"/>
              <a:ext cx="5977" cy="2193"/>
              <a:chOff x="5160" y="7941"/>
              <a:chExt cx="5977" cy="2193"/>
            </a:xfrm>
          </p:grpSpPr>
          <p:sp>
            <p:nvSpPr>
              <p:cNvPr id="92" name="Text Box 3610"/>
              <p:cNvSpPr txBox="1">
                <a:spLocks noChangeArrowheads="1"/>
              </p:cNvSpPr>
              <p:nvPr/>
            </p:nvSpPr>
            <p:spPr bwMode="auto">
              <a:xfrm>
                <a:off x="5363" y="7941"/>
                <a:ext cx="705" cy="58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600">
                    <a:effectLst/>
                    <a:latin typeface="Times New Roman"/>
                    <a:ea typeface="Times New Roman"/>
                    <a:cs typeface="Times New Roman"/>
                  </a:rPr>
                  <a:t>Q</a:t>
                </a:r>
                <a:r>
                  <a:rPr lang="en-US" sz="1600" baseline="-25000">
                    <a:effectLst/>
                    <a:latin typeface="Times New Roman"/>
                    <a:ea typeface="Times New Roman"/>
                    <a:cs typeface="Times New Roman"/>
                  </a:rPr>
                  <a:t>A</a:t>
                </a:r>
                <a:endParaRPr lang="en-US" sz="1600">
                  <a:effectLst/>
                  <a:latin typeface="Times New Roman"/>
                  <a:ea typeface="Times New Roman"/>
                  <a:cs typeface="Times New Roman"/>
                </a:endParaRPr>
              </a:p>
            </p:txBody>
          </p:sp>
          <p:sp>
            <p:nvSpPr>
              <p:cNvPr id="93" name="Text Box 3609"/>
              <p:cNvSpPr txBox="1">
                <a:spLocks noChangeArrowheads="1"/>
              </p:cNvSpPr>
              <p:nvPr/>
            </p:nvSpPr>
            <p:spPr bwMode="auto">
              <a:xfrm>
                <a:off x="5363" y="8905"/>
                <a:ext cx="705" cy="58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600">
                    <a:effectLst/>
                    <a:latin typeface="Times New Roman"/>
                    <a:ea typeface="Times New Roman"/>
                    <a:cs typeface="Times New Roman"/>
                  </a:rPr>
                  <a:t>Q</a:t>
                </a:r>
                <a:r>
                  <a:rPr lang="en-US" sz="1600" baseline="-25000">
                    <a:effectLst/>
                    <a:latin typeface="Times New Roman"/>
                    <a:ea typeface="Times New Roman"/>
                    <a:cs typeface="Times New Roman"/>
                  </a:rPr>
                  <a:t>A</a:t>
                </a:r>
                <a:endParaRPr lang="en-US" sz="1600">
                  <a:effectLst/>
                  <a:latin typeface="Times New Roman"/>
                  <a:ea typeface="Times New Roman"/>
                  <a:cs typeface="Times New Roman"/>
                </a:endParaRPr>
              </a:p>
            </p:txBody>
          </p:sp>
          <p:cxnSp>
            <p:nvCxnSpPr>
              <p:cNvPr id="94" name="Line 3608"/>
              <p:cNvCxnSpPr/>
              <p:nvPr/>
            </p:nvCxnSpPr>
            <p:spPr bwMode="auto">
              <a:xfrm>
                <a:off x="5506" y="8985"/>
                <a:ext cx="188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95" name="Text Box 3607"/>
              <p:cNvSpPr txBox="1">
                <a:spLocks noChangeArrowheads="1"/>
              </p:cNvSpPr>
              <p:nvPr/>
            </p:nvSpPr>
            <p:spPr bwMode="auto">
              <a:xfrm>
                <a:off x="10432" y="8203"/>
                <a:ext cx="705" cy="58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600">
                    <a:effectLst/>
                    <a:latin typeface="Times New Roman"/>
                    <a:ea typeface="Times New Roman"/>
                    <a:cs typeface="Times New Roman"/>
                  </a:rPr>
                  <a:t>Q</a:t>
                </a:r>
                <a:r>
                  <a:rPr lang="en-US" sz="1600" baseline="-25000">
                    <a:effectLst/>
                    <a:latin typeface="Times New Roman"/>
                    <a:ea typeface="Times New Roman"/>
                    <a:cs typeface="Times New Roman"/>
                  </a:rPr>
                  <a:t>B</a:t>
                </a:r>
                <a:endParaRPr lang="en-US" sz="1600">
                  <a:effectLst/>
                  <a:latin typeface="Times New Roman"/>
                  <a:ea typeface="Times New Roman"/>
                  <a:cs typeface="Times New Roman"/>
                </a:endParaRPr>
              </a:p>
            </p:txBody>
          </p:sp>
          <p:sp>
            <p:nvSpPr>
              <p:cNvPr id="96" name="Text Box 3606"/>
              <p:cNvSpPr txBox="1">
                <a:spLocks noChangeArrowheads="1"/>
              </p:cNvSpPr>
              <p:nvPr/>
            </p:nvSpPr>
            <p:spPr bwMode="auto">
              <a:xfrm>
                <a:off x="10394" y="9049"/>
                <a:ext cx="705" cy="58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600">
                    <a:effectLst/>
                    <a:latin typeface="Times New Roman"/>
                    <a:ea typeface="Times New Roman"/>
                    <a:cs typeface="Times New Roman"/>
                  </a:rPr>
                  <a:t>Q</a:t>
                </a:r>
                <a:r>
                  <a:rPr lang="en-US" sz="1600" baseline="-25000">
                    <a:effectLst/>
                    <a:latin typeface="Times New Roman"/>
                    <a:ea typeface="Times New Roman"/>
                    <a:cs typeface="Times New Roman"/>
                  </a:rPr>
                  <a:t>B</a:t>
                </a:r>
                <a:endParaRPr lang="en-US" sz="1600">
                  <a:effectLst/>
                  <a:latin typeface="Times New Roman"/>
                  <a:ea typeface="Times New Roman"/>
                  <a:cs typeface="Times New Roman"/>
                </a:endParaRPr>
              </a:p>
            </p:txBody>
          </p:sp>
          <p:cxnSp>
            <p:nvCxnSpPr>
              <p:cNvPr id="97" name="Line 3605"/>
              <p:cNvCxnSpPr/>
              <p:nvPr/>
            </p:nvCxnSpPr>
            <p:spPr bwMode="auto">
              <a:xfrm>
                <a:off x="10597" y="9141"/>
                <a:ext cx="188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98" name="Text Box 3604"/>
              <p:cNvSpPr txBox="1">
                <a:spLocks noChangeArrowheads="1"/>
              </p:cNvSpPr>
              <p:nvPr/>
            </p:nvSpPr>
            <p:spPr bwMode="auto">
              <a:xfrm>
                <a:off x="9899" y="8197"/>
                <a:ext cx="735" cy="44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45720" rIns="0" bIns="45720" anchor="t" anchorCtr="0" upright="1">
                <a:noAutofit/>
              </a:bodyPr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600" dirty="0">
                    <a:effectLst/>
                    <a:latin typeface="Times New Roman"/>
                    <a:ea typeface="Times New Roman"/>
                    <a:cs typeface="Times New Roman"/>
                  </a:rPr>
                  <a:t>PRE</a:t>
                </a:r>
              </a:p>
            </p:txBody>
          </p:sp>
          <p:sp>
            <p:nvSpPr>
              <p:cNvPr id="99" name="Text Box 3603"/>
              <p:cNvSpPr txBox="1">
                <a:spLocks noChangeArrowheads="1"/>
              </p:cNvSpPr>
              <p:nvPr/>
            </p:nvSpPr>
            <p:spPr bwMode="auto">
              <a:xfrm>
                <a:off x="9891" y="9324"/>
                <a:ext cx="974" cy="44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600">
                    <a:effectLst/>
                    <a:latin typeface="Times New Roman"/>
                    <a:ea typeface="Times New Roman"/>
                    <a:cs typeface="Times New Roman"/>
                  </a:rPr>
                  <a:t>CLR</a:t>
                </a:r>
              </a:p>
            </p:txBody>
          </p:sp>
          <p:sp>
            <p:nvSpPr>
              <p:cNvPr id="100" name="Text Box 3602"/>
              <p:cNvSpPr txBox="1">
                <a:spLocks noChangeArrowheads="1"/>
              </p:cNvSpPr>
              <p:nvPr/>
            </p:nvSpPr>
            <p:spPr bwMode="auto">
              <a:xfrm>
                <a:off x="5160" y="9734"/>
                <a:ext cx="950" cy="4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45720" rIns="0" bIns="45720" anchor="t" anchorCtr="0" upright="1">
                <a:noAutofit/>
              </a:bodyPr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600" dirty="0">
                    <a:effectLst/>
                    <a:latin typeface="Times New Roman"/>
                    <a:ea typeface="Times New Roman"/>
                    <a:cs typeface="Times New Roman"/>
                  </a:rPr>
                  <a:t>Enable</a:t>
                </a:r>
              </a:p>
            </p:txBody>
          </p:sp>
        </p:grpSp>
      </p:grpSp>
      <p:sp>
        <p:nvSpPr>
          <p:cNvPr id="121" name="TextBox 120"/>
          <p:cNvSpPr txBox="1"/>
          <p:nvPr/>
        </p:nvSpPr>
        <p:spPr>
          <a:xfrm>
            <a:off x="4722350" y="3895877"/>
            <a:ext cx="44331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Asynchronous Transfer (Jamming)</a:t>
            </a:r>
          </a:p>
        </p:txBody>
      </p:sp>
    </p:spTree>
    <p:extLst>
      <p:ext uri="{BB962C8B-B14F-4D97-AF65-F5344CB8AC3E}">
        <p14:creationId xmlns:p14="http://schemas.microsoft.com/office/powerpoint/2010/main" val="7443634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1556795" y="5419447"/>
            <a:ext cx="673555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</p:cxnSp>
      <p:sp>
        <p:nvSpPr>
          <p:cNvPr id="56" name="TextBox 55"/>
          <p:cNvSpPr txBox="1"/>
          <p:nvPr/>
        </p:nvSpPr>
        <p:spPr>
          <a:xfrm>
            <a:off x="1269936" y="443047"/>
            <a:ext cx="67722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Registers</a:t>
            </a:r>
          </a:p>
        </p:txBody>
      </p:sp>
      <p:grpSp>
        <p:nvGrpSpPr>
          <p:cNvPr id="48" name="Group 47"/>
          <p:cNvGrpSpPr>
            <a:grpSpLocks/>
          </p:cNvGrpSpPr>
          <p:nvPr/>
        </p:nvGrpSpPr>
        <p:grpSpPr bwMode="auto">
          <a:xfrm>
            <a:off x="72111" y="2021850"/>
            <a:ext cx="4691928" cy="2178683"/>
            <a:chOff x="4419" y="11367"/>
            <a:chExt cx="6381" cy="2963"/>
          </a:xfrm>
        </p:grpSpPr>
        <p:sp>
          <p:nvSpPr>
            <p:cNvPr id="49" name="Rectangle 48"/>
            <p:cNvSpPr>
              <a:spLocks noChangeArrowheads="1"/>
            </p:cNvSpPr>
            <p:nvPr/>
          </p:nvSpPr>
          <p:spPr bwMode="auto">
            <a:xfrm>
              <a:off x="5933" y="13017"/>
              <a:ext cx="939" cy="109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0" name="AutoShape 2000"/>
            <p:cNvSpPr>
              <a:spLocks noChangeArrowheads="1"/>
            </p:cNvSpPr>
            <p:nvPr/>
          </p:nvSpPr>
          <p:spPr bwMode="auto">
            <a:xfrm rot="27000000">
              <a:off x="5914" y="13603"/>
              <a:ext cx="260" cy="225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1" name="Text Box 2001"/>
            <p:cNvSpPr txBox="1">
              <a:spLocks noChangeArrowheads="1"/>
            </p:cNvSpPr>
            <p:nvPr/>
          </p:nvSpPr>
          <p:spPr bwMode="auto">
            <a:xfrm>
              <a:off x="5904" y="13154"/>
              <a:ext cx="612" cy="5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  <a:tabLst>
                  <a:tab pos="5937250" algn="r"/>
                </a:tabLst>
              </a:pPr>
              <a:r>
                <a:rPr lang="en-US">
                  <a:effectLst/>
                  <a:latin typeface="Times New Roman"/>
                  <a:ea typeface="Times New Roman"/>
                  <a:cs typeface="Times New Roman"/>
                </a:rPr>
                <a:t>D</a:t>
              </a:r>
            </a:p>
          </p:txBody>
        </p:sp>
        <p:sp>
          <p:nvSpPr>
            <p:cNvPr id="52" name="Text Box 2002"/>
            <p:cNvSpPr txBox="1">
              <a:spLocks noChangeArrowheads="1"/>
            </p:cNvSpPr>
            <p:nvPr/>
          </p:nvSpPr>
          <p:spPr bwMode="auto">
            <a:xfrm>
              <a:off x="6399" y="13125"/>
              <a:ext cx="709" cy="5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  <a:tabLst>
                  <a:tab pos="5937250" algn="r"/>
                </a:tabLst>
              </a:pPr>
              <a:r>
                <a:rPr lang="en-US">
                  <a:effectLst/>
                  <a:latin typeface="Times New Roman"/>
                  <a:ea typeface="Times New Roman"/>
                  <a:cs typeface="Times New Roman"/>
                </a:rPr>
                <a:t>B</a:t>
              </a:r>
              <a:r>
                <a:rPr lang="en-US" baseline="-25000">
                  <a:effectLst/>
                  <a:latin typeface="Times New Roman"/>
                  <a:ea typeface="Times New Roman"/>
                  <a:cs typeface="Times New Roman"/>
                </a:rPr>
                <a:t>3</a:t>
              </a:r>
              <a:endParaRPr lang="en-US">
                <a:effectLst/>
                <a:latin typeface="Times New Roman"/>
                <a:ea typeface="Times New Roman"/>
                <a:cs typeface="Times New Roman"/>
              </a:endParaRPr>
            </a:p>
          </p:txBody>
        </p:sp>
        <p:sp>
          <p:nvSpPr>
            <p:cNvPr id="53" name="Rectangle 52"/>
            <p:cNvSpPr>
              <a:spLocks noChangeArrowheads="1"/>
            </p:cNvSpPr>
            <p:nvPr/>
          </p:nvSpPr>
          <p:spPr bwMode="auto">
            <a:xfrm>
              <a:off x="7239" y="13017"/>
              <a:ext cx="939" cy="109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4" name="AutoShape 2004"/>
            <p:cNvSpPr>
              <a:spLocks noChangeArrowheads="1"/>
            </p:cNvSpPr>
            <p:nvPr/>
          </p:nvSpPr>
          <p:spPr bwMode="auto">
            <a:xfrm rot="27000000">
              <a:off x="7220" y="13603"/>
              <a:ext cx="260" cy="225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5" name="Text Box 2005"/>
            <p:cNvSpPr txBox="1">
              <a:spLocks noChangeArrowheads="1"/>
            </p:cNvSpPr>
            <p:nvPr/>
          </p:nvSpPr>
          <p:spPr bwMode="auto">
            <a:xfrm>
              <a:off x="7210" y="13154"/>
              <a:ext cx="612" cy="5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  <a:tabLst>
                  <a:tab pos="5937250" algn="r"/>
                </a:tabLst>
              </a:pPr>
              <a:r>
                <a:rPr lang="en-US">
                  <a:effectLst/>
                  <a:latin typeface="Times New Roman"/>
                  <a:ea typeface="Times New Roman"/>
                  <a:cs typeface="Times New Roman"/>
                </a:rPr>
                <a:t>D</a:t>
              </a:r>
            </a:p>
          </p:txBody>
        </p:sp>
        <p:sp>
          <p:nvSpPr>
            <p:cNvPr id="57" name="Text Box 2006"/>
            <p:cNvSpPr txBox="1">
              <a:spLocks noChangeArrowheads="1"/>
            </p:cNvSpPr>
            <p:nvPr/>
          </p:nvSpPr>
          <p:spPr bwMode="auto">
            <a:xfrm>
              <a:off x="7689" y="13125"/>
              <a:ext cx="709" cy="5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  <a:tabLst>
                  <a:tab pos="5937250" algn="r"/>
                </a:tabLst>
              </a:pPr>
              <a:r>
                <a:rPr lang="en-US">
                  <a:effectLst/>
                  <a:latin typeface="Times New Roman"/>
                  <a:ea typeface="Times New Roman"/>
                  <a:cs typeface="Times New Roman"/>
                </a:rPr>
                <a:t>B</a:t>
              </a:r>
              <a:r>
                <a:rPr lang="en-US" baseline="-25000">
                  <a:effectLst/>
                  <a:latin typeface="Times New Roman"/>
                  <a:ea typeface="Times New Roman"/>
                  <a:cs typeface="Times New Roman"/>
                </a:rPr>
                <a:t>2</a:t>
              </a:r>
              <a:endParaRPr lang="en-US">
                <a:effectLst/>
                <a:latin typeface="Times New Roman"/>
                <a:ea typeface="Times New Roman"/>
                <a:cs typeface="Times New Roman"/>
              </a:endParaRPr>
            </a:p>
          </p:txBody>
        </p:sp>
        <p:sp>
          <p:nvSpPr>
            <p:cNvPr id="58" name="Rectangle 57"/>
            <p:cNvSpPr>
              <a:spLocks noChangeArrowheads="1"/>
            </p:cNvSpPr>
            <p:nvPr/>
          </p:nvSpPr>
          <p:spPr bwMode="auto">
            <a:xfrm>
              <a:off x="8439" y="13017"/>
              <a:ext cx="939" cy="109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9" name="AutoShape 2008"/>
            <p:cNvSpPr>
              <a:spLocks noChangeArrowheads="1"/>
            </p:cNvSpPr>
            <p:nvPr/>
          </p:nvSpPr>
          <p:spPr bwMode="auto">
            <a:xfrm rot="27000000">
              <a:off x="8420" y="13603"/>
              <a:ext cx="260" cy="225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0" name="Text Box 2009"/>
            <p:cNvSpPr txBox="1">
              <a:spLocks noChangeArrowheads="1"/>
            </p:cNvSpPr>
            <p:nvPr/>
          </p:nvSpPr>
          <p:spPr bwMode="auto">
            <a:xfrm>
              <a:off x="8410" y="13154"/>
              <a:ext cx="612" cy="5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  <a:tabLst>
                  <a:tab pos="5937250" algn="r"/>
                </a:tabLst>
              </a:pPr>
              <a:r>
                <a:rPr lang="en-US">
                  <a:effectLst/>
                  <a:latin typeface="Times New Roman"/>
                  <a:ea typeface="Times New Roman"/>
                  <a:cs typeface="Times New Roman"/>
                </a:rPr>
                <a:t>D</a:t>
              </a:r>
            </a:p>
          </p:txBody>
        </p:sp>
        <p:sp>
          <p:nvSpPr>
            <p:cNvPr id="61" name="Text Box 2010"/>
            <p:cNvSpPr txBox="1">
              <a:spLocks noChangeArrowheads="1"/>
            </p:cNvSpPr>
            <p:nvPr/>
          </p:nvSpPr>
          <p:spPr bwMode="auto">
            <a:xfrm>
              <a:off x="8889" y="13125"/>
              <a:ext cx="709" cy="5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  <a:tabLst>
                  <a:tab pos="5937250" algn="r"/>
                </a:tabLst>
              </a:pPr>
              <a:r>
                <a:rPr lang="en-US">
                  <a:effectLst/>
                  <a:latin typeface="Times New Roman"/>
                  <a:ea typeface="Times New Roman"/>
                  <a:cs typeface="Times New Roman"/>
                </a:rPr>
                <a:t>B</a:t>
              </a:r>
              <a:r>
                <a:rPr lang="en-US" baseline="-25000">
                  <a:effectLst/>
                  <a:latin typeface="Times New Roman"/>
                  <a:ea typeface="Times New Roman"/>
                  <a:cs typeface="Times New Roman"/>
                </a:rPr>
                <a:t>1</a:t>
              </a:r>
              <a:endParaRPr lang="en-US">
                <a:effectLst/>
                <a:latin typeface="Times New Roman"/>
                <a:ea typeface="Times New Roman"/>
                <a:cs typeface="Times New Roman"/>
              </a:endParaRPr>
            </a:p>
          </p:txBody>
        </p:sp>
        <p:sp>
          <p:nvSpPr>
            <p:cNvPr id="62" name="Rectangle 61"/>
            <p:cNvSpPr>
              <a:spLocks noChangeArrowheads="1"/>
            </p:cNvSpPr>
            <p:nvPr/>
          </p:nvSpPr>
          <p:spPr bwMode="auto">
            <a:xfrm>
              <a:off x="9639" y="13017"/>
              <a:ext cx="939" cy="109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3" name="AutoShape 2012"/>
            <p:cNvSpPr>
              <a:spLocks noChangeArrowheads="1"/>
            </p:cNvSpPr>
            <p:nvPr/>
          </p:nvSpPr>
          <p:spPr bwMode="auto">
            <a:xfrm rot="27000000">
              <a:off x="9620" y="13603"/>
              <a:ext cx="260" cy="225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4" name="Text Box 2013"/>
            <p:cNvSpPr txBox="1">
              <a:spLocks noChangeArrowheads="1"/>
            </p:cNvSpPr>
            <p:nvPr/>
          </p:nvSpPr>
          <p:spPr bwMode="auto">
            <a:xfrm>
              <a:off x="9610" y="13154"/>
              <a:ext cx="612" cy="5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  <a:tabLst>
                  <a:tab pos="5937250" algn="r"/>
                </a:tabLst>
              </a:pPr>
              <a:r>
                <a:rPr lang="en-US">
                  <a:effectLst/>
                  <a:latin typeface="Times New Roman"/>
                  <a:ea typeface="Times New Roman"/>
                  <a:cs typeface="Times New Roman"/>
                </a:rPr>
                <a:t>D</a:t>
              </a:r>
            </a:p>
          </p:txBody>
        </p:sp>
        <p:sp>
          <p:nvSpPr>
            <p:cNvPr id="65" name="Text Box 2014"/>
            <p:cNvSpPr txBox="1">
              <a:spLocks noChangeArrowheads="1"/>
            </p:cNvSpPr>
            <p:nvPr/>
          </p:nvSpPr>
          <p:spPr bwMode="auto">
            <a:xfrm>
              <a:off x="10091" y="13125"/>
              <a:ext cx="709" cy="5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  <a:tabLst>
                  <a:tab pos="5937250" algn="r"/>
                </a:tabLst>
              </a:pPr>
              <a:r>
                <a:rPr lang="en-US" dirty="0">
                  <a:effectLst/>
                  <a:latin typeface="Times New Roman"/>
                  <a:ea typeface="Times New Roman"/>
                  <a:cs typeface="Times New Roman"/>
                </a:rPr>
                <a:t>B</a:t>
              </a:r>
              <a:r>
                <a:rPr lang="en-US" baseline="-25000" dirty="0">
                  <a:effectLst/>
                  <a:latin typeface="Times New Roman"/>
                  <a:ea typeface="Times New Roman"/>
                  <a:cs typeface="Times New Roman"/>
                </a:rPr>
                <a:t>0</a:t>
              </a:r>
              <a:endParaRPr lang="en-US" dirty="0">
                <a:effectLst/>
                <a:latin typeface="Times New Roman"/>
                <a:ea typeface="Times New Roman"/>
                <a:cs typeface="Times New Roman"/>
              </a:endParaRPr>
            </a:p>
          </p:txBody>
        </p:sp>
        <p:sp>
          <p:nvSpPr>
            <p:cNvPr id="66" name="Rectangle 65"/>
            <p:cNvSpPr>
              <a:spLocks noChangeArrowheads="1"/>
            </p:cNvSpPr>
            <p:nvPr/>
          </p:nvSpPr>
          <p:spPr bwMode="auto">
            <a:xfrm>
              <a:off x="5873" y="11367"/>
              <a:ext cx="939" cy="109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7" name="AutoShape 2016"/>
            <p:cNvSpPr>
              <a:spLocks noChangeArrowheads="1"/>
            </p:cNvSpPr>
            <p:nvPr/>
          </p:nvSpPr>
          <p:spPr bwMode="auto">
            <a:xfrm rot="27000000">
              <a:off x="5854" y="11953"/>
              <a:ext cx="260" cy="225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8" name="Text Box 2017"/>
            <p:cNvSpPr txBox="1">
              <a:spLocks noChangeArrowheads="1"/>
            </p:cNvSpPr>
            <p:nvPr/>
          </p:nvSpPr>
          <p:spPr bwMode="auto">
            <a:xfrm>
              <a:off x="5844" y="11504"/>
              <a:ext cx="612" cy="5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  <a:tabLst>
                  <a:tab pos="5937250" algn="r"/>
                </a:tabLst>
              </a:pPr>
              <a:r>
                <a:rPr lang="en-US">
                  <a:effectLst/>
                  <a:latin typeface="Times New Roman"/>
                  <a:ea typeface="Times New Roman"/>
                  <a:cs typeface="Times New Roman"/>
                </a:rPr>
                <a:t>D</a:t>
              </a:r>
            </a:p>
          </p:txBody>
        </p:sp>
        <p:sp>
          <p:nvSpPr>
            <p:cNvPr id="69" name="Text Box 2018"/>
            <p:cNvSpPr txBox="1">
              <a:spLocks noChangeArrowheads="1"/>
            </p:cNvSpPr>
            <p:nvPr/>
          </p:nvSpPr>
          <p:spPr bwMode="auto">
            <a:xfrm>
              <a:off x="6323" y="11475"/>
              <a:ext cx="709" cy="5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  <a:tabLst>
                  <a:tab pos="5937250" algn="r"/>
                </a:tabLst>
              </a:pPr>
              <a:r>
                <a:rPr lang="en-US">
                  <a:effectLst/>
                  <a:latin typeface="Times New Roman"/>
                  <a:ea typeface="Times New Roman"/>
                  <a:cs typeface="Times New Roman"/>
                </a:rPr>
                <a:t>A</a:t>
              </a:r>
              <a:r>
                <a:rPr lang="en-US" baseline="-25000">
                  <a:effectLst/>
                  <a:latin typeface="Times New Roman"/>
                  <a:ea typeface="Times New Roman"/>
                  <a:cs typeface="Times New Roman"/>
                </a:rPr>
                <a:t>3</a:t>
              </a:r>
              <a:endParaRPr lang="en-US">
                <a:effectLst/>
                <a:latin typeface="Times New Roman"/>
                <a:ea typeface="Times New Roman"/>
                <a:cs typeface="Times New Roman"/>
              </a:endParaRPr>
            </a:p>
          </p:txBody>
        </p:sp>
        <p:sp>
          <p:nvSpPr>
            <p:cNvPr id="70" name="Rectangle 69"/>
            <p:cNvSpPr>
              <a:spLocks noChangeArrowheads="1"/>
            </p:cNvSpPr>
            <p:nvPr/>
          </p:nvSpPr>
          <p:spPr bwMode="auto">
            <a:xfrm>
              <a:off x="7148" y="11367"/>
              <a:ext cx="939" cy="109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1" name="AutoShape 2020"/>
            <p:cNvSpPr>
              <a:spLocks noChangeArrowheads="1"/>
            </p:cNvSpPr>
            <p:nvPr/>
          </p:nvSpPr>
          <p:spPr bwMode="auto">
            <a:xfrm rot="27000000">
              <a:off x="7129" y="11953"/>
              <a:ext cx="260" cy="225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2" name="Text Box 2021"/>
            <p:cNvSpPr txBox="1">
              <a:spLocks noChangeArrowheads="1"/>
            </p:cNvSpPr>
            <p:nvPr/>
          </p:nvSpPr>
          <p:spPr bwMode="auto">
            <a:xfrm>
              <a:off x="7119" y="11504"/>
              <a:ext cx="612" cy="5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  <a:tabLst>
                  <a:tab pos="5937250" algn="r"/>
                </a:tabLst>
              </a:pPr>
              <a:r>
                <a:rPr lang="en-US">
                  <a:effectLst/>
                  <a:latin typeface="Times New Roman"/>
                  <a:ea typeface="Times New Roman"/>
                  <a:cs typeface="Times New Roman"/>
                </a:rPr>
                <a:t>D</a:t>
              </a:r>
            </a:p>
          </p:txBody>
        </p:sp>
        <p:sp>
          <p:nvSpPr>
            <p:cNvPr id="73" name="Text Box 2022"/>
            <p:cNvSpPr txBox="1">
              <a:spLocks noChangeArrowheads="1"/>
            </p:cNvSpPr>
            <p:nvPr/>
          </p:nvSpPr>
          <p:spPr bwMode="auto">
            <a:xfrm>
              <a:off x="7582" y="11475"/>
              <a:ext cx="709" cy="5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  <a:tabLst>
                  <a:tab pos="5937250" algn="r"/>
                </a:tabLst>
              </a:pPr>
              <a:r>
                <a:rPr lang="en-US">
                  <a:effectLst/>
                  <a:latin typeface="Times New Roman"/>
                  <a:ea typeface="Times New Roman"/>
                  <a:cs typeface="Times New Roman"/>
                </a:rPr>
                <a:t>A</a:t>
              </a:r>
              <a:r>
                <a:rPr lang="en-US" baseline="-25000">
                  <a:effectLst/>
                  <a:latin typeface="Times New Roman"/>
                  <a:ea typeface="Times New Roman"/>
                  <a:cs typeface="Times New Roman"/>
                </a:rPr>
                <a:t>2</a:t>
              </a:r>
              <a:endParaRPr lang="en-US">
                <a:effectLst/>
                <a:latin typeface="Times New Roman"/>
                <a:ea typeface="Times New Roman"/>
                <a:cs typeface="Times New Roman"/>
              </a:endParaRPr>
            </a:p>
          </p:txBody>
        </p:sp>
        <p:sp>
          <p:nvSpPr>
            <p:cNvPr id="74" name="Rectangle 73"/>
            <p:cNvSpPr>
              <a:spLocks noChangeArrowheads="1"/>
            </p:cNvSpPr>
            <p:nvPr/>
          </p:nvSpPr>
          <p:spPr bwMode="auto">
            <a:xfrm>
              <a:off x="8363" y="11367"/>
              <a:ext cx="939" cy="109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5" name="AutoShape 2024"/>
            <p:cNvSpPr>
              <a:spLocks noChangeArrowheads="1"/>
            </p:cNvSpPr>
            <p:nvPr/>
          </p:nvSpPr>
          <p:spPr bwMode="auto">
            <a:xfrm rot="27000000">
              <a:off x="8344" y="11953"/>
              <a:ext cx="260" cy="225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6" name="Text Box 2025"/>
            <p:cNvSpPr txBox="1">
              <a:spLocks noChangeArrowheads="1"/>
            </p:cNvSpPr>
            <p:nvPr/>
          </p:nvSpPr>
          <p:spPr bwMode="auto">
            <a:xfrm>
              <a:off x="8334" y="11504"/>
              <a:ext cx="612" cy="5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  <a:tabLst>
                  <a:tab pos="5937250" algn="r"/>
                </a:tabLst>
              </a:pPr>
              <a:r>
                <a:rPr lang="en-US">
                  <a:effectLst/>
                  <a:latin typeface="Times New Roman"/>
                  <a:ea typeface="Times New Roman"/>
                  <a:cs typeface="Times New Roman"/>
                </a:rPr>
                <a:t>D</a:t>
              </a:r>
            </a:p>
          </p:txBody>
        </p:sp>
        <p:sp>
          <p:nvSpPr>
            <p:cNvPr id="77" name="Text Box 2026"/>
            <p:cNvSpPr txBox="1">
              <a:spLocks noChangeArrowheads="1"/>
            </p:cNvSpPr>
            <p:nvPr/>
          </p:nvSpPr>
          <p:spPr bwMode="auto">
            <a:xfrm>
              <a:off x="8797" y="11475"/>
              <a:ext cx="709" cy="5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  <a:tabLst>
                  <a:tab pos="5937250" algn="r"/>
                </a:tabLst>
              </a:pPr>
              <a:r>
                <a:rPr lang="en-US">
                  <a:effectLst/>
                  <a:latin typeface="Times New Roman"/>
                  <a:ea typeface="Times New Roman"/>
                  <a:cs typeface="Times New Roman"/>
                </a:rPr>
                <a:t>A</a:t>
              </a:r>
              <a:r>
                <a:rPr lang="en-US" baseline="-25000">
                  <a:effectLst/>
                  <a:latin typeface="Times New Roman"/>
                  <a:ea typeface="Times New Roman"/>
                  <a:cs typeface="Times New Roman"/>
                </a:rPr>
                <a:t>1</a:t>
              </a:r>
              <a:endParaRPr lang="en-US">
                <a:effectLst/>
                <a:latin typeface="Times New Roman"/>
                <a:ea typeface="Times New Roman"/>
                <a:cs typeface="Times New Roman"/>
              </a:endParaRPr>
            </a:p>
          </p:txBody>
        </p:sp>
        <p:sp>
          <p:nvSpPr>
            <p:cNvPr id="78" name="Rectangle 77"/>
            <p:cNvSpPr>
              <a:spLocks noChangeArrowheads="1"/>
            </p:cNvSpPr>
            <p:nvPr/>
          </p:nvSpPr>
          <p:spPr bwMode="auto">
            <a:xfrm>
              <a:off x="9563" y="11367"/>
              <a:ext cx="939" cy="109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9" name="AutoShape 2028"/>
            <p:cNvSpPr>
              <a:spLocks noChangeArrowheads="1"/>
            </p:cNvSpPr>
            <p:nvPr/>
          </p:nvSpPr>
          <p:spPr bwMode="auto">
            <a:xfrm rot="27000000">
              <a:off x="9544" y="11953"/>
              <a:ext cx="260" cy="225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0" name="Text Box 2029"/>
            <p:cNvSpPr txBox="1">
              <a:spLocks noChangeArrowheads="1"/>
            </p:cNvSpPr>
            <p:nvPr/>
          </p:nvSpPr>
          <p:spPr bwMode="auto">
            <a:xfrm>
              <a:off x="9534" y="11504"/>
              <a:ext cx="612" cy="5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  <a:tabLst>
                  <a:tab pos="5937250" algn="r"/>
                </a:tabLst>
              </a:pPr>
              <a:r>
                <a:rPr lang="en-US">
                  <a:effectLst/>
                  <a:latin typeface="Times New Roman"/>
                  <a:ea typeface="Times New Roman"/>
                  <a:cs typeface="Times New Roman"/>
                </a:rPr>
                <a:t>D</a:t>
              </a:r>
            </a:p>
          </p:txBody>
        </p:sp>
        <p:sp>
          <p:nvSpPr>
            <p:cNvPr id="81" name="Text Box 2030"/>
            <p:cNvSpPr txBox="1">
              <a:spLocks noChangeArrowheads="1"/>
            </p:cNvSpPr>
            <p:nvPr/>
          </p:nvSpPr>
          <p:spPr bwMode="auto">
            <a:xfrm>
              <a:off x="10005" y="11475"/>
              <a:ext cx="709" cy="5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  <a:tabLst>
                  <a:tab pos="5937250" algn="r"/>
                </a:tabLst>
              </a:pPr>
              <a:r>
                <a:rPr lang="en-US">
                  <a:effectLst/>
                  <a:latin typeface="Times New Roman"/>
                  <a:ea typeface="Times New Roman"/>
                  <a:cs typeface="Times New Roman"/>
                </a:rPr>
                <a:t>A</a:t>
              </a:r>
              <a:r>
                <a:rPr lang="en-US" baseline="-25000">
                  <a:effectLst/>
                  <a:latin typeface="Times New Roman"/>
                  <a:ea typeface="Times New Roman"/>
                  <a:cs typeface="Times New Roman"/>
                </a:rPr>
                <a:t>0</a:t>
              </a:r>
              <a:endParaRPr lang="en-US">
                <a:effectLst/>
                <a:latin typeface="Times New Roman"/>
                <a:ea typeface="Times New Roman"/>
                <a:cs typeface="Times New Roman"/>
              </a:endParaRPr>
            </a:p>
          </p:txBody>
        </p:sp>
        <p:sp>
          <p:nvSpPr>
            <p:cNvPr id="82" name="Freeform 81"/>
            <p:cNvSpPr>
              <a:spLocks/>
            </p:cNvSpPr>
            <p:nvPr/>
          </p:nvSpPr>
          <p:spPr bwMode="auto">
            <a:xfrm>
              <a:off x="5754" y="11682"/>
              <a:ext cx="1170" cy="1635"/>
            </a:xfrm>
            <a:custGeom>
              <a:avLst/>
              <a:gdLst>
                <a:gd name="T0" fmla="*/ 1065 w 1170"/>
                <a:gd name="T1" fmla="*/ 0 h 1635"/>
                <a:gd name="T2" fmla="*/ 1170 w 1170"/>
                <a:gd name="T3" fmla="*/ 0 h 1635"/>
                <a:gd name="T4" fmla="*/ 1170 w 1170"/>
                <a:gd name="T5" fmla="*/ 1035 h 1635"/>
                <a:gd name="T6" fmla="*/ 0 w 1170"/>
                <a:gd name="T7" fmla="*/ 1035 h 1635"/>
                <a:gd name="T8" fmla="*/ 0 w 1170"/>
                <a:gd name="T9" fmla="*/ 1635 h 1635"/>
                <a:gd name="T10" fmla="*/ 195 w 1170"/>
                <a:gd name="T11" fmla="*/ 1635 h 16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70" h="1635">
                  <a:moveTo>
                    <a:pt x="1065" y="0"/>
                  </a:moveTo>
                  <a:lnTo>
                    <a:pt x="1170" y="0"/>
                  </a:lnTo>
                  <a:lnTo>
                    <a:pt x="1170" y="1035"/>
                  </a:lnTo>
                  <a:lnTo>
                    <a:pt x="0" y="1035"/>
                  </a:lnTo>
                  <a:lnTo>
                    <a:pt x="0" y="1635"/>
                  </a:lnTo>
                  <a:lnTo>
                    <a:pt x="195" y="1635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3" name="Freeform 82"/>
            <p:cNvSpPr>
              <a:spLocks/>
            </p:cNvSpPr>
            <p:nvPr/>
          </p:nvSpPr>
          <p:spPr bwMode="auto">
            <a:xfrm>
              <a:off x="7036" y="11682"/>
              <a:ext cx="1170" cy="1635"/>
            </a:xfrm>
            <a:custGeom>
              <a:avLst/>
              <a:gdLst>
                <a:gd name="T0" fmla="*/ 1065 w 1170"/>
                <a:gd name="T1" fmla="*/ 0 h 1635"/>
                <a:gd name="T2" fmla="*/ 1170 w 1170"/>
                <a:gd name="T3" fmla="*/ 0 h 1635"/>
                <a:gd name="T4" fmla="*/ 1170 w 1170"/>
                <a:gd name="T5" fmla="*/ 1035 h 1635"/>
                <a:gd name="T6" fmla="*/ 0 w 1170"/>
                <a:gd name="T7" fmla="*/ 1035 h 1635"/>
                <a:gd name="T8" fmla="*/ 0 w 1170"/>
                <a:gd name="T9" fmla="*/ 1635 h 1635"/>
                <a:gd name="T10" fmla="*/ 195 w 1170"/>
                <a:gd name="T11" fmla="*/ 1635 h 16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70" h="1635">
                  <a:moveTo>
                    <a:pt x="1065" y="0"/>
                  </a:moveTo>
                  <a:lnTo>
                    <a:pt x="1170" y="0"/>
                  </a:lnTo>
                  <a:lnTo>
                    <a:pt x="1170" y="1035"/>
                  </a:lnTo>
                  <a:lnTo>
                    <a:pt x="0" y="1035"/>
                  </a:lnTo>
                  <a:lnTo>
                    <a:pt x="0" y="1635"/>
                  </a:lnTo>
                  <a:lnTo>
                    <a:pt x="195" y="1635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4" name="Freeform 83"/>
            <p:cNvSpPr>
              <a:spLocks/>
            </p:cNvSpPr>
            <p:nvPr/>
          </p:nvSpPr>
          <p:spPr bwMode="auto">
            <a:xfrm>
              <a:off x="8244" y="11712"/>
              <a:ext cx="1170" cy="1635"/>
            </a:xfrm>
            <a:custGeom>
              <a:avLst/>
              <a:gdLst>
                <a:gd name="T0" fmla="*/ 1065 w 1170"/>
                <a:gd name="T1" fmla="*/ 0 h 1635"/>
                <a:gd name="T2" fmla="*/ 1170 w 1170"/>
                <a:gd name="T3" fmla="*/ 0 h 1635"/>
                <a:gd name="T4" fmla="*/ 1170 w 1170"/>
                <a:gd name="T5" fmla="*/ 1035 h 1635"/>
                <a:gd name="T6" fmla="*/ 0 w 1170"/>
                <a:gd name="T7" fmla="*/ 1035 h 1635"/>
                <a:gd name="T8" fmla="*/ 0 w 1170"/>
                <a:gd name="T9" fmla="*/ 1635 h 1635"/>
                <a:gd name="T10" fmla="*/ 195 w 1170"/>
                <a:gd name="T11" fmla="*/ 1635 h 16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70" h="1635">
                  <a:moveTo>
                    <a:pt x="1065" y="0"/>
                  </a:moveTo>
                  <a:lnTo>
                    <a:pt x="1170" y="0"/>
                  </a:lnTo>
                  <a:lnTo>
                    <a:pt x="1170" y="1035"/>
                  </a:lnTo>
                  <a:lnTo>
                    <a:pt x="0" y="1035"/>
                  </a:lnTo>
                  <a:lnTo>
                    <a:pt x="0" y="1635"/>
                  </a:lnTo>
                  <a:lnTo>
                    <a:pt x="195" y="1635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5" name="Freeform 84"/>
            <p:cNvSpPr>
              <a:spLocks/>
            </p:cNvSpPr>
            <p:nvPr/>
          </p:nvSpPr>
          <p:spPr bwMode="auto">
            <a:xfrm>
              <a:off x="9444" y="11682"/>
              <a:ext cx="1170" cy="1635"/>
            </a:xfrm>
            <a:custGeom>
              <a:avLst/>
              <a:gdLst>
                <a:gd name="T0" fmla="*/ 1065 w 1170"/>
                <a:gd name="T1" fmla="*/ 0 h 1635"/>
                <a:gd name="T2" fmla="*/ 1170 w 1170"/>
                <a:gd name="T3" fmla="*/ 0 h 1635"/>
                <a:gd name="T4" fmla="*/ 1170 w 1170"/>
                <a:gd name="T5" fmla="*/ 1035 h 1635"/>
                <a:gd name="T6" fmla="*/ 0 w 1170"/>
                <a:gd name="T7" fmla="*/ 1035 h 1635"/>
                <a:gd name="T8" fmla="*/ 0 w 1170"/>
                <a:gd name="T9" fmla="*/ 1635 h 1635"/>
                <a:gd name="T10" fmla="*/ 195 w 1170"/>
                <a:gd name="T11" fmla="*/ 1635 h 16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70" h="1635">
                  <a:moveTo>
                    <a:pt x="1065" y="0"/>
                  </a:moveTo>
                  <a:lnTo>
                    <a:pt x="1170" y="0"/>
                  </a:lnTo>
                  <a:lnTo>
                    <a:pt x="1170" y="1035"/>
                  </a:lnTo>
                  <a:lnTo>
                    <a:pt x="0" y="1035"/>
                  </a:lnTo>
                  <a:lnTo>
                    <a:pt x="0" y="1635"/>
                  </a:lnTo>
                  <a:lnTo>
                    <a:pt x="195" y="1635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6" name="Text Box 2035"/>
            <p:cNvSpPr txBox="1">
              <a:spLocks noChangeArrowheads="1"/>
            </p:cNvSpPr>
            <p:nvPr/>
          </p:nvSpPr>
          <p:spPr bwMode="auto">
            <a:xfrm>
              <a:off x="4419" y="13561"/>
              <a:ext cx="831" cy="285"/>
            </a:xfrm>
            <a:prstGeom prst="rect">
              <a:avLst/>
            </a:prstGeom>
            <a:noFill/>
            <a:ln w="9525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  <a:tabLst>
                  <a:tab pos="5937250" algn="r"/>
                </a:tabLst>
              </a:pPr>
              <a:r>
                <a:rPr lang="en-US">
                  <a:effectLst/>
                  <a:latin typeface="Times New Roman"/>
                  <a:ea typeface="Times New Roman"/>
                  <a:cs typeface="Times New Roman"/>
                </a:rPr>
                <a:t>SAVE</a:t>
              </a:r>
            </a:p>
          </p:txBody>
        </p:sp>
        <p:cxnSp>
          <p:nvCxnSpPr>
            <p:cNvPr id="87" name="Line 2036"/>
            <p:cNvCxnSpPr/>
            <p:nvPr/>
          </p:nvCxnSpPr>
          <p:spPr bwMode="auto">
            <a:xfrm flipH="1">
              <a:off x="5169" y="13715"/>
              <a:ext cx="75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88" name="Freeform 87"/>
            <p:cNvSpPr>
              <a:spLocks/>
            </p:cNvSpPr>
            <p:nvPr/>
          </p:nvSpPr>
          <p:spPr bwMode="auto">
            <a:xfrm>
              <a:off x="5687" y="13707"/>
              <a:ext cx="3945" cy="623"/>
            </a:xfrm>
            <a:custGeom>
              <a:avLst/>
              <a:gdLst>
                <a:gd name="T0" fmla="*/ 0 w 3945"/>
                <a:gd name="T1" fmla="*/ 0 h 623"/>
                <a:gd name="T2" fmla="*/ 0 w 3945"/>
                <a:gd name="T3" fmla="*/ 623 h 623"/>
                <a:gd name="T4" fmla="*/ 3847 w 3945"/>
                <a:gd name="T5" fmla="*/ 623 h 623"/>
                <a:gd name="T6" fmla="*/ 3847 w 3945"/>
                <a:gd name="T7" fmla="*/ 0 h 623"/>
                <a:gd name="T8" fmla="*/ 3945 w 3945"/>
                <a:gd name="T9" fmla="*/ 0 h 6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45" h="623">
                  <a:moveTo>
                    <a:pt x="0" y="0"/>
                  </a:moveTo>
                  <a:lnTo>
                    <a:pt x="0" y="623"/>
                  </a:lnTo>
                  <a:lnTo>
                    <a:pt x="3847" y="623"/>
                  </a:lnTo>
                  <a:lnTo>
                    <a:pt x="3847" y="0"/>
                  </a:lnTo>
                  <a:lnTo>
                    <a:pt x="3945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9" name="Freeform 88"/>
            <p:cNvSpPr>
              <a:spLocks/>
            </p:cNvSpPr>
            <p:nvPr/>
          </p:nvSpPr>
          <p:spPr bwMode="auto">
            <a:xfrm>
              <a:off x="7051" y="13707"/>
              <a:ext cx="188" cy="623"/>
            </a:xfrm>
            <a:custGeom>
              <a:avLst/>
              <a:gdLst>
                <a:gd name="T0" fmla="*/ 188 w 188"/>
                <a:gd name="T1" fmla="*/ 0 h 623"/>
                <a:gd name="T2" fmla="*/ 0 w 188"/>
                <a:gd name="T3" fmla="*/ 0 h 623"/>
                <a:gd name="T4" fmla="*/ 0 w 188"/>
                <a:gd name="T5" fmla="*/ 623 h 6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8" h="623">
                  <a:moveTo>
                    <a:pt x="188" y="0"/>
                  </a:moveTo>
                  <a:lnTo>
                    <a:pt x="0" y="0"/>
                  </a:lnTo>
                  <a:lnTo>
                    <a:pt x="0" y="623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0" name="Freeform 89"/>
            <p:cNvSpPr>
              <a:spLocks/>
            </p:cNvSpPr>
            <p:nvPr/>
          </p:nvSpPr>
          <p:spPr bwMode="auto">
            <a:xfrm>
              <a:off x="8274" y="13707"/>
              <a:ext cx="143" cy="623"/>
            </a:xfrm>
            <a:custGeom>
              <a:avLst/>
              <a:gdLst>
                <a:gd name="T0" fmla="*/ 188 w 188"/>
                <a:gd name="T1" fmla="*/ 0 h 623"/>
                <a:gd name="T2" fmla="*/ 0 w 188"/>
                <a:gd name="T3" fmla="*/ 0 h 623"/>
                <a:gd name="T4" fmla="*/ 0 w 188"/>
                <a:gd name="T5" fmla="*/ 623 h 6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8" h="623">
                  <a:moveTo>
                    <a:pt x="188" y="0"/>
                  </a:moveTo>
                  <a:lnTo>
                    <a:pt x="0" y="0"/>
                  </a:lnTo>
                  <a:lnTo>
                    <a:pt x="0" y="623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821222" y="1417051"/>
            <a:ext cx="39011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Synchronous Parallel </a:t>
            </a:r>
            <a:r>
              <a:rPr lang="en-US" sz="2400" dirty="0" smtClean="0"/>
              <a:t>Transfer</a:t>
            </a:r>
            <a:endParaRPr lang="en-US" sz="2400" dirty="0"/>
          </a:p>
        </p:txBody>
      </p:sp>
      <p:sp>
        <p:nvSpPr>
          <p:cNvPr id="121" name="TextBox 120"/>
          <p:cNvSpPr txBox="1"/>
          <p:nvPr/>
        </p:nvSpPr>
        <p:spPr>
          <a:xfrm>
            <a:off x="3334618" y="4493524"/>
            <a:ext cx="36654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Synchronous Serial Transfer</a:t>
            </a:r>
            <a:endParaRPr lang="en-US" sz="2400" dirty="0"/>
          </a:p>
        </p:txBody>
      </p:sp>
      <p:sp>
        <p:nvSpPr>
          <p:cNvPr id="123" name="Rectangle 122"/>
          <p:cNvSpPr>
            <a:spLocks noChangeArrowheads="1"/>
          </p:cNvSpPr>
          <p:nvPr/>
        </p:nvSpPr>
        <p:spPr bwMode="auto">
          <a:xfrm>
            <a:off x="5312809" y="5148123"/>
            <a:ext cx="690444" cy="80514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124" name="AutoShape 2000"/>
          <p:cNvSpPr>
            <a:spLocks noChangeArrowheads="1"/>
          </p:cNvSpPr>
          <p:nvPr/>
        </p:nvSpPr>
        <p:spPr bwMode="auto">
          <a:xfrm rot="5400000">
            <a:off x="5298839" y="5579007"/>
            <a:ext cx="191177" cy="165442"/>
          </a:xfrm>
          <a:prstGeom prst="triangle">
            <a:avLst>
              <a:gd name="adj" fmla="val 50000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125" name="Text Box 2001"/>
          <p:cNvSpPr txBox="1">
            <a:spLocks noChangeArrowheads="1"/>
          </p:cNvSpPr>
          <p:nvPr/>
        </p:nvSpPr>
        <p:spPr bwMode="auto">
          <a:xfrm>
            <a:off x="5291486" y="5248859"/>
            <a:ext cx="450002" cy="4301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937250" algn="r"/>
              </a:tabLst>
            </a:pPr>
            <a:r>
              <a:rPr lang="en-US">
                <a:effectLst/>
                <a:latin typeface="Times New Roman"/>
                <a:ea typeface="Times New Roman"/>
                <a:cs typeface="Times New Roman"/>
              </a:rPr>
              <a:t>D</a:t>
            </a:r>
          </a:p>
        </p:txBody>
      </p:sp>
      <p:sp>
        <p:nvSpPr>
          <p:cNvPr id="126" name="Text Box 2002"/>
          <p:cNvSpPr txBox="1">
            <a:spLocks noChangeArrowheads="1"/>
          </p:cNvSpPr>
          <p:nvPr/>
        </p:nvSpPr>
        <p:spPr bwMode="auto">
          <a:xfrm>
            <a:off x="5655457" y="5227535"/>
            <a:ext cx="521325" cy="416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937250" algn="r"/>
              </a:tabLst>
            </a:pPr>
            <a:r>
              <a:rPr lang="en-US">
                <a:effectLst/>
                <a:latin typeface="Times New Roman"/>
                <a:ea typeface="Times New Roman"/>
                <a:cs typeface="Times New Roman"/>
              </a:rPr>
              <a:t>B</a:t>
            </a:r>
            <a:r>
              <a:rPr lang="en-US" baseline="-25000">
                <a:effectLst/>
                <a:latin typeface="Times New Roman"/>
                <a:ea typeface="Times New Roman"/>
                <a:cs typeface="Times New Roman"/>
              </a:rPr>
              <a:t>3</a:t>
            </a:r>
            <a:endParaRPr lang="en-US">
              <a:effectLst/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127" name="Rectangle 126"/>
          <p:cNvSpPr>
            <a:spLocks noChangeArrowheads="1"/>
          </p:cNvSpPr>
          <p:nvPr/>
        </p:nvSpPr>
        <p:spPr bwMode="auto">
          <a:xfrm>
            <a:off x="6273107" y="5148123"/>
            <a:ext cx="690444" cy="80514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128" name="AutoShape 2004"/>
          <p:cNvSpPr>
            <a:spLocks noChangeArrowheads="1"/>
          </p:cNvSpPr>
          <p:nvPr/>
        </p:nvSpPr>
        <p:spPr bwMode="auto">
          <a:xfrm rot="5400000">
            <a:off x="6259136" y="5579007"/>
            <a:ext cx="191177" cy="165442"/>
          </a:xfrm>
          <a:prstGeom prst="triangle">
            <a:avLst>
              <a:gd name="adj" fmla="val 50000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129" name="Text Box 2005"/>
          <p:cNvSpPr txBox="1">
            <a:spLocks noChangeArrowheads="1"/>
          </p:cNvSpPr>
          <p:nvPr/>
        </p:nvSpPr>
        <p:spPr bwMode="auto">
          <a:xfrm>
            <a:off x="6251783" y="5248859"/>
            <a:ext cx="450002" cy="4301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937250" algn="r"/>
              </a:tabLst>
            </a:pPr>
            <a:r>
              <a:rPr lang="en-US">
                <a:effectLst/>
                <a:latin typeface="Times New Roman"/>
                <a:ea typeface="Times New Roman"/>
                <a:cs typeface="Times New Roman"/>
              </a:rPr>
              <a:t>D</a:t>
            </a:r>
          </a:p>
        </p:txBody>
      </p:sp>
      <p:sp>
        <p:nvSpPr>
          <p:cNvPr id="130" name="Text Box 2006"/>
          <p:cNvSpPr txBox="1">
            <a:spLocks noChangeArrowheads="1"/>
          </p:cNvSpPr>
          <p:nvPr/>
        </p:nvSpPr>
        <p:spPr bwMode="auto">
          <a:xfrm>
            <a:off x="6603990" y="5227535"/>
            <a:ext cx="521325" cy="416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937250" algn="r"/>
              </a:tabLst>
            </a:pPr>
            <a:r>
              <a:rPr lang="en-US">
                <a:effectLst/>
                <a:latin typeface="Times New Roman"/>
                <a:ea typeface="Times New Roman"/>
                <a:cs typeface="Times New Roman"/>
              </a:rPr>
              <a:t>B</a:t>
            </a:r>
            <a:r>
              <a:rPr lang="en-US" baseline="-25000">
                <a:effectLst/>
                <a:latin typeface="Times New Roman"/>
                <a:ea typeface="Times New Roman"/>
                <a:cs typeface="Times New Roman"/>
              </a:rPr>
              <a:t>2</a:t>
            </a:r>
            <a:endParaRPr lang="en-US">
              <a:effectLst/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131" name="Rectangle 130"/>
          <p:cNvSpPr>
            <a:spLocks noChangeArrowheads="1"/>
          </p:cNvSpPr>
          <p:nvPr/>
        </p:nvSpPr>
        <p:spPr bwMode="auto">
          <a:xfrm>
            <a:off x="7155463" y="5148123"/>
            <a:ext cx="690444" cy="80514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132" name="AutoShape 2008"/>
          <p:cNvSpPr>
            <a:spLocks noChangeArrowheads="1"/>
          </p:cNvSpPr>
          <p:nvPr/>
        </p:nvSpPr>
        <p:spPr bwMode="auto">
          <a:xfrm rot="5400000">
            <a:off x="7141492" y="5579007"/>
            <a:ext cx="191177" cy="165442"/>
          </a:xfrm>
          <a:prstGeom prst="triangle">
            <a:avLst>
              <a:gd name="adj" fmla="val 50000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133" name="Text Box 2009"/>
          <p:cNvSpPr txBox="1">
            <a:spLocks noChangeArrowheads="1"/>
          </p:cNvSpPr>
          <p:nvPr/>
        </p:nvSpPr>
        <p:spPr bwMode="auto">
          <a:xfrm>
            <a:off x="7134139" y="5248859"/>
            <a:ext cx="450002" cy="4301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937250" algn="r"/>
              </a:tabLst>
            </a:pPr>
            <a:r>
              <a:rPr lang="en-US">
                <a:effectLst/>
                <a:latin typeface="Times New Roman"/>
                <a:ea typeface="Times New Roman"/>
                <a:cs typeface="Times New Roman"/>
              </a:rPr>
              <a:t>D</a:t>
            </a:r>
          </a:p>
        </p:txBody>
      </p:sp>
      <p:sp>
        <p:nvSpPr>
          <p:cNvPr id="134" name="Text Box 2010"/>
          <p:cNvSpPr txBox="1">
            <a:spLocks noChangeArrowheads="1"/>
          </p:cNvSpPr>
          <p:nvPr/>
        </p:nvSpPr>
        <p:spPr bwMode="auto">
          <a:xfrm>
            <a:off x="7486346" y="5227535"/>
            <a:ext cx="521325" cy="416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937250" algn="r"/>
              </a:tabLst>
            </a:pPr>
            <a:r>
              <a:rPr lang="en-US">
                <a:effectLst/>
                <a:latin typeface="Times New Roman"/>
                <a:ea typeface="Times New Roman"/>
                <a:cs typeface="Times New Roman"/>
              </a:rPr>
              <a:t>B</a:t>
            </a:r>
            <a:r>
              <a:rPr lang="en-US" baseline="-25000">
                <a:effectLst/>
                <a:latin typeface="Times New Roman"/>
                <a:ea typeface="Times New Roman"/>
                <a:cs typeface="Times New Roman"/>
              </a:rPr>
              <a:t>1</a:t>
            </a:r>
            <a:endParaRPr lang="en-US">
              <a:effectLst/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135" name="Rectangle 134"/>
          <p:cNvSpPr>
            <a:spLocks noChangeArrowheads="1"/>
          </p:cNvSpPr>
          <p:nvPr/>
        </p:nvSpPr>
        <p:spPr bwMode="auto">
          <a:xfrm>
            <a:off x="8037819" y="5148123"/>
            <a:ext cx="690444" cy="80514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136" name="AutoShape 2012"/>
          <p:cNvSpPr>
            <a:spLocks noChangeArrowheads="1"/>
          </p:cNvSpPr>
          <p:nvPr/>
        </p:nvSpPr>
        <p:spPr bwMode="auto">
          <a:xfrm rot="5400000">
            <a:off x="8023848" y="5579007"/>
            <a:ext cx="191177" cy="165442"/>
          </a:xfrm>
          <a:prstGeom prst="triangle">
            <a:avLst>
              <a:gd name="adj" fmla="val 50000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137" name="Text Box 2013"/>
          <p:cNvSpPr txBox="1">
            <a:spLocks noChangeArrowheads="1"/>
          </p:cNvSpPr>
          <p:nvPr/>
        </p:nvSpPr>
        <p:spPr bwMode="auto">
          <a:xfrm>
            <a:off x="8016495" y="5248859"/>
            <a:ext cx="450002" cy="4301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937250" algn="r"/>
              </a:tabLst>
            </a:pPr>
            <a:r>
              <a:rPr lang="en-US">
                <a:effectLst/>
                <a:latin typeface="Times New Roman"/>
                <a:ea typeface="Times New Roman"/>
                <a:cs typeface="Times New Roman"/>
              </a:rPr>
              <a:t>D</a:t>
            </a:r>
          </a:p>
        </p:txBody>
      </p:sp>
      <p:sp>
        <p:nvSpPr>
          <p:cNvPr id="138" name="Text Box 2014"/>
          <p:cNvSpPr txBox="1">
            <a:spLocks noChangeArrowheads="1"/>
          </p:cNvSpPr>
          <p:nvPr/>
        </p:nvSpPr>
        <p:spPr bwMode="auto">
          <a:xfrm>
            <a:off x="8370173" y="5227535"/>
            <a:ext cx="521325" cy="416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937250" algn="r"/>
              </a:tabLst>
            </a:pPr>
            <a:r>
              <a:rPr lang="en-US" dirty="0">
                <a:effectLst/>
                <a:latin typeface="Times New Roman"/>
                <a:ea typeface="Times New Roman"/>
                <a:cs typeface="Times New Roman"/>
              </a:rPr>
              <a:t>B</a:t>
            </a:r>
            <a:r>
              <a:rPr lang="en-US" baseline="-25000" dirty="0">
                <a:effectLst/>
                <a:latin typeface="Times New Roman"/>
                <a:ea typeface="Times New Roman"/>
                <a:cs typeface="Times New Roman"/>
              </a:rPr>
              <a:t>0</a:t>
            </a:r>
            <a:endParaRPr lang="en-US" dirty="0">
              <a:effectLst/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139" name="Rectangle 138"/>
          <p:cNvSpPr>
            <a:spLocks noChangeArrowheads="1"/>
          </p:cNvSpPr>
          <p:nvPr/>
        </p:nvSpPr>
        <p:spPr bwMode="auto">
          <a:xfrm>
            <a:off x="866351" y="5132681"/>
            <a:ext cx="690444" cy="80514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140" name="AutoShape 2016"/>
          <p:cNvSpPr>
            <a:spLocks noChangeArrowheads="1"/>
          </p:cNvSpPr>
          <p:nvPr/>
        </p:nvSpPr>
        <p:spPr bwMode="auto">
          <a:xfrm rot="5400000">
            <a:off x="852381" y="5563565"/>
            <a:ext cx="191177" cy="165442"/>
          </a:xfrm>
          <a:prstGeom prst="triangle">
            <a:avLst>
              <a:gd name="adj" fmla="val 50000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141" name="Text Box 2017"/>
          <p:cNvSpPr txBox="1">
            <a:spLocks noChangeArrowheads="1"/>
          </p:cNvSpPr>
          <p:nvPr/>
        </p:nvSpPr>
        <p:spPr bwMode="auto">
          <a:xfrm>
            <a:off x="845028" y="5233417"/>
            <a:ext cx="450002" cy="4301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937250" algn="r"/>
              </a:tabLst>
            </a:pPr>
            <a:r>
              <a:rPr lang="en-US">
                <a:effectLst/>
                <a:latin typeface="Times New Roman"/>
                <a:ea typeface="Times New Roman"/>
                <a:cs typeface="Times New Roman"/>
              </a:rPr>
              <a:t>D</a:t>
            </a:r>
          </a:p>
        </p:txBody>
      </p:sp>
      <p:sp>
        <p:nvSpPr>
          <p:cNvPr id="142" name="Text Box 2018"/>
          <p:cNvSpPr txBox="1">
            <a:spLocks noChangeArrowheads="1"/>
          </p:cNvSpPr>
          <p:nvPr/>
        </p:nvSpPr>
        <p:spPr bwMode="auto">
          <a:xfrm>
            <a:off x="1197235" y="5212093"/>
            <a:ext cx="521325" cy="416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937250" algn="r"/>
              </a:tabLst>
            </a:pPr>
            <a:r>
              <a:rPr lang="en-US">
                <a:effectLst/>
                <a:latin typeface="Times New Roman"/>
                <a:ea typeface="Times New Roman"/>
                <a:cs typeface="Times New Roman"/>
              </a:rPr>
              <a:t>A</a:t>
            </a:r>
            <a:r>
              <a:rPr lang="en-US" baseline="-25000">
                <a:effectLst/>
                <a:latin typeface="Times New Roman"/>
                <a:ea typeface="Times New Roman"/>
                <a:cs typeface="Times New Roman"/>
              </a:rPr>
              <a:t>3</a:t>
            </a:r>
            <a:endParaRPr lang="en-US">
              <a:effectLst/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143" name="Rectangle 142"/>
          <p:cNvSpPr>
            <a:spLocks noChangeArrowheads="1"/>
          </p:cNvSpPr>
          <p:nvPr/>
        </p:nvSpPr>
        <p:spPr bwMode="auto">
          <a:xfrm>
            <a:off x="1803855" y="5132681"/>
            <a:ext cx="690444" cy="80514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144" name="AutoShape 2020"/>
          <p:cNvSpPr>
            <a:spLocks noChangeArrowheads="1"/>
          </p:cNvSpPr>
          <p:nvPr/>
        </p:nvSpPr>
        <p:spPr bwMode="auto">
          <a:xfrm rot="5400000">
            <a:off x="1789884" y="5563565"/>
            <a:ext cx="191177" cy="165442"/>
          </a:xfrm>
          <a:prstGeom prst="triangle">
            <a:avLst>
              <a:gd name="adj" fmla="val 50000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145" name="Text Box 2021"/>
          <p:cNvSpPr txBox="1">
            <a:spLocks noChangeArrowheads="1"/>
          </p:cNvSpPr>
          <p:nvPr/>
        </p:nvSpPr>
        <p:spPr bwMode="auto">
          <a:xfrm>
            <a:off x="1782531" y="5233417"/>
            <a:ext cx="450002" cy="4301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937250" algn="r"/>
              </a:tabLst>
            </a:pPr>
            <a:r>
              <a:rPr lang="en-US">
                <a:effectLst/>
                <a:latin typeface="Times New Roman"/>
                <a:ea typeface="Times New Roman"/>
                <a:cs typeface="Times New Roman"/>
              </a:rPr>
              <a:t>D</a:t>
            </a:r>
          </a:p>
        </p:txBody>
      </p:sp>
      <p:sp>
        <p:nvSpPr>
          <p:cNvPr id="146" name="Text Box 2022"/>
          <p:cNvSpPr txBox="1">
            <a:spLocks noChangeArrowheads="1"/>
          </p:cNvSpPr>
          <p:nvPr/>
        </p:nvSpPr>
        <p:spPr bwMode="auto">
          <a:xfrm>
            <a:off x="2122973" y="5212093"/>
            <a:ext cx="521325" cy="416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937250" algn="r"/>
              </a:tabLst>
            </a:pPr>
            <a:r>
              <a:rPr lang="en-US">
                <a:effectLst/>
                <a:latin typeface="Times New Roman"/>
                <a:ea typeface="Times New Roman"/>
                <a:cs typeface="Times New Roman"/>
              </a:rPr>
              <a:t>A</a:t>
            </a:r>
            <a:r>
              <a:rPr lang="en-US" baseline="-25000">
                <a:effectLst/>
                <a:latin typeface="Times New Roman"/>
                <a:ea typeface="Times New Roman"/>
                <a:cs typeface="Times New Roman"/>
              </a:rPr>
              <a:t>2</a:t>
            </a:r>
            <a:endParaRPr lang="en-US">
              <a:effectLst/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147" name="Rectangle 146"/>
          <p:cNvSpPr>
            <a:spLocks noChangeArrowheads="1"/>
          </p:cNvSpPr>
          <p:nvPr/>
        </p:nvSpPr>
        <p:spPr bwMode="auto">
          <a:xfrm>
            <a:off x="2697240" y="5132681"/>
            <a:ext cx="690444" cy="80514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148" name="AutoShape 2024"/>
          <p:cNvSpPr>
            <a:spLocks noChangeArrowheads="1"/>
          </p:cNvSpPr>
          <p:nvPr/>
        </p:nvSpPr>
        <p:spPr bwMode="auto">
          <a:xfrm rot="5400000">
            <a:off x="2683269" y="5563565"/>
            <a:ext cx="191177" cy="165442"/>
          </a:xfrm>
          <a:prstGeom prst="triangle">
            <a:avLst>
              <a:gd name="adj" fmla="val 50000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149" name="Text Box 2025"/>
          <p:cNvSpPr txBox="1">
            <a:spLocks noChangeArrowheads="1"/>
          </p:cNvSpPr>
          <p:nvPr/>
        </p:nvSpPr>
        <p:spPr bwMode="auto">
          <a:xfrm>
            <a:off x="2675916" y="5233417"/>
            <a:ext cx="450002" cy="4301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937250" algn="r"/>
              </a:tabLst>
            </a:pPr>
            <a:r>
              <a:rPr lang="en-US">
                <a:effectLst/>
                <a:latin typeface="Times New Roman"/>
                <a:ea typeface="Times New Roman"/>
                <a:cs typeface="Times New Roman"/>
              </a:rPr>
              <a:t>D</a:t>
            </a:r>
          </a:p>
        </p:txBody>
      </p:sp>
      <p:sp>
        <p:nvSpPr>
          <p:cNvPr id="150" name="Text Box 2026"/>
          <p:cNvSpPr txBox="1">
            <a:spLocks noChangeArrowheads="1"/>
          </p:cNvSpPr>
          <p:nvPr/>
        </p:nvSpPr>
        <p:spPr bwMode="auto">
          <a:xfrm>
            <a:off x="3016359" y="5212093"/>
            <a:ext cx="521325" cy="416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937250" algn="r"/>
              </a:tabLst>
            </a:pPr>
            <a:r>
              <a:rPr lang="en-US">
                <a:effectLst/>
                <a:latin typeface="Times New Roman"/>
                <a:ea typeface="Times New Roman"/>
                <a:cs typeface="Times New Roman"/>
              </a:rPr>
              <a:t>A</a:t>
            </a:r>
            <a:r>
              <a:rPr lang="en-US" baseline="-25000">
                <a:effectLst/>
                <a:latin typeface="Times New Roman"/>
                <a:ea typeface="Times New Roman"/>
                <a:cs typeface="Times New Roman"/>
              </a:rPr>
              <a:t>1</a:t>
            </a:r>
            <a:endParaRPr lang="en-US">
              <a:effectLst/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151" name="Rectangle 150"/>
          <p:cNvSpPr>
            <a:spLocks noChangeArrowheads="1"/>
          </p:cNvSpPr>
          <p:nvPr/>
        </p:nvSpPr>
        <p:spPr bwMode="auto">
          <a:xfrm>
            <a:off x="3579596" y="5132681"/>
            <a:ext cx="690444" cy="80514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152" name="AutoShape 2028"/>
          <p:cNvSpPr>
            <a:spLocks noChangeArrowheads="1"/>
          </p:cNvSpPr>
          <p:nvPr/>
        </p:nvSpPr>
        <p:spPr bwMode="auto">
          <a:xfrm rot="5400000">
            <a:off x="3565625" y="5563565"/>
            <a:ext cx="191177" cy="165442"/>
          </a:xfrm>
          <a:prstGeom prst="triangle">
            <a:avLst>
              <a:gd name="adj" fmla="val 50000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153" name="Text Box 2029"/>
          <p:cNvSpPr txBox="1">
            <a:spLocks noChangeArrowheads="1"/>
          </p:cNvSpPr>
          <p:nvPr/>
        </p:nvSpPr>
        <p:spPr bwMode="auto">
          <a:xfrm>
            <a:off x="3558272" y="5233417"/>
            <a:ext cx="450002" cy="4301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937250" algn="r"/>
              </a:tabLst>
            </a:pPr>
            <a:r>
              <a:rPr lang="en-US">
                <a:effectLst/>
                <a:latin typeface="Times New Roman"/>
                <a:ea typeface="Times New Roman"/>
                <a:cs typeface="Times New Roman"/>
              </a:rPr>
              <a:t>D</a:t>
            </a:r>
          </a:p>
        </p:txBody>
      </p:sp>
      <p:sp>
        <p:nvSpPr>
          <p:cNvPr id="154" name="Text Box 2030"/>
          <p:cNvSpPr txBox="1">
            <a:spLocks noChangeArrowheads="1"/>
          </p:cNvSpPr>
          <p:nvPr/>
        </p:nvSpPr>
        <p:spPr bwMode="auto">
          <a:xfrm>
            <a:off x="3904597" y="5212093"/>
            <a:ext cx="521325" cy="416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937250" algn="r"/>
              </a:tabLst>
            </a:pPr>
            <a:r>
              <a:rPr lang="en-US">
                <a:effectLst/>
                <a:latin typeface="Times New Roman"/>
                <a:ea typeface="Times New Roman"/>
                <a:cs typeface="Times New Roman"/>
              </a:rPr>
              <a:t>A</a:t>
            </a:r>
            <a:r>
              <a:rPr lang="en-US" baseline="-25000">
                <a:effectLst/>
                <a:latin typeface="Times New Roman"/>
                <a:ea typeface="Times New Roman"/>
                <a:cs typeface="Times New Roman"/>
              </a:rPr>
              <a:t>0</a:t>
            </a:r>
            <a:endParaRPr lang="en-US">
              <a:effectLst/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159" name="Text Box 2035"/>
          <p:cNvSpPr txBox="1">
            <a:spLocks noChangeArrowheads="1"/>
          </p:cNvSpPr>
          <p:nvPr/>
        </p:nvSpPr>
        <p:spPr bwMode="auto">
          <a:xfrm>
            <a:off x="72111" y="5419447"/>
            <a:ext cx="611032" cy="209559"/>
          </a:xfrm>
          <a:prstGeom prst="rect">
            <a:avLst/>
          </a:prstGeom>
          <a:noFill/>
          <a:ln w="9525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0" tIns="0" rIns="0" bIns="0" anchor="t" anchorCtr="0" upright="1"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937250" algn="r"/>
              </a:tabLst>
            </a:pPr>
            <a:r>
              <a:rPr lang="en-US" dirty="0">
                <a:effectLst/>
                <a:latin typeface="Times New Roman"/>
                <a:ea typeface="Times New Roman"/>
                <a:cs typeface="Times New Roman"/>
              </a:rPr>
              <a:t>SAVE</a:t>
            </a:r>
          </a:p>
        </p:txBody>
      </p:sp>
      <p:cxnSp>
        <p:nvCxnSpPr>
          <p:cNvPr id="160" name="Line 2036"/>
          <p:cNvCxnSpPr/>
          <p:nvPr/>
        </p:nvCxnSpPr>
        <p:spPr bwMode="auto">
          <a:xfrm flipH="1">
            <a:off x="307893" y="5679007"/>
            <a:ext cx="55735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61" name="Freeform 160"/>
          <p:cNvSpPr>
            <a:spLocks/>
          </p:cNvSpPr>
          <p:nvPr/>
        </p:nvSpPr>
        <p:spPr bwMode="auto">
          <a:xfrm>
            <a:off x="699136" y="5655477"/>
            <a:ext cx="7333536" cy="458090"/>
          </a:xfrm>
          <a:custGeom>
            <a:avLst/>
            <a:gdLst>
              <a:gd name="T0" fmla="*/ 0 w 3945"/>
              <a:gd name="T1" fmla="*/ 0 h 623"/>
              <a:gd name="T2" fmla="*/ 0 w 3945"/>
              <a:gd name="T3" fmla="*/ 623 h 623"/>
              <a:gd name="T4" fmla="*/ 3847 w 3945"/>
              <a:gd name="T5" fmla="*/ 623 h 623"/>
              <a:gd name="T6" fmla="*/ 3847 w 3945"/>
              <a:gd name="T7" fmla="*/ 0 h 623"/>
              <a:gd name="T8" fmla="*/ 3945 w 3945"/>
              <a:gd name="T9" fmla="*/ 0 h 6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945" h="623">
                <a:moveTo>
                  <a:pt x="0" y="0"/>
                </a:moveTo>
                <a:lnTo>
                  <a:pt x="0" y="623"/>
                </a:lnTo>
                <a:lnTo>
                  <a:pt x="3847" y="623"/>
                </a:lnTo>
                <a:lnTo>
                  <a:pt x="3847" y="0"/>
                </a:lnTo>
                <a:lnTo>
                  <a:pt x="3945" y="0"/>
                </a:ln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162" name="Freeform 161"/>
          <p:cNvSpPr>
            <a:spLocks/>
          </p:cNvSpPr>
          <p:nvPr/>
        </p:nvSpPr>
        <p:spPr bwMode="auto">
          <a:xfrm>
            <a:off x="6134871" y="5655477"/>
            <a:ext cx="138236" cy="458090"/>
          </a:xfrm>
          <a:custGeom>
            <a:avLst/>
            <a:gdLst>
              <a:gd name="T0" fmla="*/ 188 w 188"/>
              <a:gd name="T1" fmla="*/ 0 h 623"/>
              <a:gd name="T2" fmla="*/ 0 w 188"/>
              <a:gd name="T3" fmla="*/ 0 h 623"/>
              <a:gd name="T4" fmla="*/ 0 w 188"/>
              <a:gd name="T5" fmla="*/ 623 h 6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88" h="623">
                <a:moveTo>
                  <a:pt x="188" y="0"/>
                </a:moveTo>
                <a:lnTo>
                  <a:pt x="0" y="0"/>
                </a:lnTo>
                <a:lnTo>
                  <a:pt x="0" y="623"/>
                </a:ln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163" name="Freeform 162"/>
          <p:cNvSpPr>
            <a:spLocks/>
          </p:cNvSpPr>
          <p:nvPr/>
        </p:nvSpPr>
        <p:spPr bwMode="auto">
          <a:xfrm>
            <a:off x="7034139" y="5655477"/>
            <a:ext cx="105147" cy="458090"/>
          </a:xfrm>
          <a:custGeom>
            <a:avLst/>
            <a:gdLst>
              <a:gd name="T0" fmla="*/ 188 w 188"/>
              <a:gd name="T1" fmla="*/ 0 h 623"/>
              <a:gd name="T2" fmla="*/ 0 w 188"/>
              <a:gd name="T3" fmla="*/ 0 h 623"/>
              <a:gd name="T4" fmla="*/ 0 w 188"/>
              <a:gd name="T5" fmla="*/ 623 h 6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88" h="623">
                <a:moveTo>
                  <a:pt x="188" y="0"/>
                </a:moveTo>
                <a:lnTo>
                  <a:pt x="0" y="0"/>
                </a:lnTo>
                <a:lnTo>
                  <a:pt x="0" y="623"/>
                </a:ln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164" name="Freeform 163"/>
          <p:cNvSpPr>
            <a:spLocks/>
          </p:cNvSpPr>
          <p:nvPr/>
        </p:nvSpPr>
        <p:spPr bwMode="auto">
          <a:xfrm>
            <a:off x="1691251" y="5644448"/>
            <a:ext cx="138236" cy="458090"/>
          </a:xfrm>
          <a:custGeom>
            <a:avLst/>
            <a:gdLst>
              <a:gd name="T0" fmla="*/ 188 w 188"/>
              <a:gd name="T1" fmla="*/ 0 h 623"/>
              <a:gd name="T2" fmla="*/ 0 w 188"/>
              <a:gd name="T3" fmla="*/ 0 h 623"/>
              <a:gd name="T4" fmla="*/ 0 w 188"/>
              <a:gd name="T5" fmla="*/ 623 h 6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88" h="623">
                <a:moveTo>
                  <a:pt x="188" y="0"/>
                </a:moveTo>
                <a:lnTo>
                  <a:pt x="0" y="0"/>
                </a:lnTo>
                <a:lnTo>
                  <a:pt x="0" y="623"/>
                </a:ln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165" name="Freeform 164"/>
          <p:cNvSpPr>
            <a:spLocks/>
          </p:cNvSpPr>
          <p:nvPr/>
        </p:nvSpPr>
        <p:spPr bwMode="auto">
          <a:xfrm>
            <a:off x="2590519" y="5644448"/>
            <a:ext cx="105147" cy="458090"/>
          </a:xfrm>
          <a:custGeom>
            <a:avLst/>
            <a:gdLst>
              <a:gd name="T0" fmla="*/ 188 w 188"/>
              <a:gd name="T1" fmla="*/ 0 h 623"/>
              <a:gd name="T2" fmla="*/ 0 w 188"/>
              <a:gd name="T3" fmla="*/ 0 h 623"/>
              <a:gd name="T4" fmla="*/ 0 w 188"/>
              <a:gd name="T5" fmla="*/ 623 h 6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88" h="623">
                <a:moveTo>
                  <a:pt x="188" y="0"/>
                </a:moveTo>
                <a:lnTo>
                  <a:pt x="0" y="0"/>
                </a:lnTo>
                <a:lnTo>
                  <a:pt x="0" y="623"/>
                </a:ln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166" name="Freeform 165"/>
          <p:cNvSpPr>
            <a:spLocks/>
          </p:cNvSpPr>
          <p:nvPr/>
        </p:nvSpPr>
        <p:spPr bwMode="auto">
          <a:xfrm>
            <a:off x="3468566" y="5663565"/>
            <a:ext cx="138236" cy="458090"/>
          </a:xfrm>
          <a:custGeom>
            <a:avLst/>
            <a:gdLst>
              <a:gd name="T0" fmla="*/ 188 w 188"/>
              <a:gd name="T1" fmla="*/ 0 h 623"/>
              <a:gd name="T2" fmla="*/ 0 w 188"/>
              <a:gd name="T3" fmla="*/ 0 h 623"/>
              <a:gd name="T4" fmla="*/ 0 w 188"/>
              <a:gd name="T5" fmla="*/ 623 h 6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88" h="623">
                <a:moveTo>
                  <a:pt x="188" y="0"/>
                </a:moveTo>
                <a:lnTo>
                  <a:pt x="0" y="0"/>
                </a:lnTo>
                <a:lnTo>
                  <a:pt x="0" y="623"/>
                </a:ln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167" name="Freeform 166"/>
          <p:cNvSpPr>
            <a:spLocks/>
          </p:cNvSpPr>
          <p:nvPr/>
        </p:nvSpPr>
        <p:spPr bwMode="auto">
          <a:xfrm>
            <a:off x="5206559" y="5663565"/>
            <a:ext cx="105147" cy="458090"/>
          </a:xfrm>
          <a:custGeom>
            <a:avLst/>
            <a:gdLst>
              <a:gd name="T0" fmla="*/ 188 w 188"/>
              <a:gd name="T1" fmla="*/ 0 h 623"/>
              <a:gd name="T2" fmla="*/ 0 w 188"/>
              <a:gd name="T3" fmla="*/ 0 h 623"/>
              <a:gd name="T4" fmla="*/ 0 w 188"/>
              <a:gd name="T5" fmla="*/ 623 h 6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88" h="623">
                <a:moveTo>
                  <a:pt x="188" y="0"/>
                </a:moveTo>
                <a:lnTo>
                  <a:pt x="0" y="0"/>
                </a:lnTo>
                <a:lnTo>
                  <a:pt x="0" y="623"/>
                </a:ln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34383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Box 55"/>
          <p:cNvSpPr txBox="1"/>
          <p:nvPr/>
        </p:nvSpPr>
        <p:spPr>
          <a:xfrm>
            <a:off x="1269936" y="443047"/>
            <a:ext cx="67722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Rings</a:t>
            </a:r>
          </a:p>
        </p:txBody>
      </p:sp>
      <p:grpSp>
        <p:nvGrpSpPr>
          <p:cNvPr id="36" name="Group 35"/>
          <p:cNvGrpSpPr>
            <a:grpSpLocks/>
          </p:cNvGrpSpPr>
          <p:nvPr/>
        </p:nvGrpSpPr>
        <p:grpSpPr bwMode="auto">
          <a:xfrm>
            <a:off x="1039459" y="2251364"/>
            <a:ext cx="7001196" cy="1972656"/>
            <a:chOff x="1194" y="3241"/>
            <a:chExt cx="8887" cy="2504"/>
          </a:xfrm>
        </p:grpSpPr>
        <p:sp>
          <p:nvSpPr>
            <p:cNvPr id="37" name="Text Box 3579"/>
            <p:cNvSpPr txBox="1">
              <a:spLocks noChangeArrowheads="1"/>
            </p:cNvSpPr>
            <p:nvPr/>
          </p:nvSpPr>
          <p:spPr bwMode="auto">
            <a:xfrm>
              <a:off x="3183" y="3434"/>
              <a:ext cx="981" cy="1363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" tIns="9144" rIns="9144" bIns="9144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600">
                  <a:effectLst/>
                  <a:latin typeface="Times New Roman"/>
                  <a:ea typeface="Times New Roman"/>
                  <a:cs typeface="Times New Roman"/>
                </a:rPr>
                <a:t>D1     Q1</a:t>
              </a:r>
            </a:p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600">
                  <a:effectLst/>
                  <a:latin typeface="Times New Roman"/>
                  <a:ea typeface="Times New Roman"/>
                  <a:cs typeface="Times New Roman"/>
                </a:rPr>
                <a:t> </a:t>
              </a:r>
            </a:p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600">
                  <a:effectLst/>
                  <a:latin typeface="Times New Roman"/>
                  <a:ea typeface="Times New Roman"/>
                  <a:cs typeface="Times New Roman"/>
                </a:rPr>
                <a:t>&gt; CLK</a:t>
              </a:r>
            </a:p>
          </p:txBody>
        </p:sp>
        <p:sp>
          <p:nvSpPr>
            <p:cNvPr id="38" name="Text Box 3578"/>
            <p:cNvSpPr txBox="1">
              <a:spLocks noChangeArrowheads="1"/>
            </p:cNvSpPr>
            <p:nvPr/>
          </p:nvSpPr>
          <p:spPr bwMode="auto">
            <a:xfrm>
              <a:off x="8369" y="3433"/>
              <a:ext cx="981" cy="1363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" tIns="9144" rIns="9144" bIns="9144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600">
                  <a:effectLst/>
                  <a:latin typeface="Times New Roman"/>
                  <a:ea typeface="Times New Roman"/>
                  <a:cs typeface="Times New Roman"/>
                </a:rPr>
                <a:t>D4     Q4</a:t>
              </a:r>
            </a:p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600">
                  <a:effectLst/>
                  <a:latin typeface="Times New Roman"/>
                  <a:ea typeface="Times New Roman"/>
                  <a:cs typeface="Times New Roman"/>
                </a:rPr>
                <a:t> </a:t>
              </a:r>
            </a:p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600">
                  <a:effectLst/>
                  <a:latin typeface="Times New Roman"/>
                  <a:ea typeface="Times New Roman"/>
                  <a:cs typeface="Times New Roman"/>
                </a:rPr>
                <a:t>&gt; CLK</a:t>
              </a:r>
            </a:p>
          </p:txBody>
        </p:sp>
        <p:sp>
          <p:nvSpPr>
            <p:cNvPr id="39" name="Text Box 3577"/>
            <p:cNvSpPr txBox="1">
              <a:spLocks noChangeArrowheads="1"/>
            </p:cNvSpPr>
            <p:nvPr/>
          </p:nvSpPr>
          <p:spPr bwMode="auto">
            <a:xfrm>
              <a:off x="6657" y="3434"/>
              <a:ext cx="981" cy="1363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" tIns="9144" rIns="9144" bIns="9144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600">
                  <a:effectLst/>
                  <a:latin typeface="Times New Roman"/>
                  <a:ea typeface="Times New Roman"/>
                  <a:cs typeface="Times New Roman"/>
                </a:rPr>
                <a:t>D3     Q3</a:t>
              </a:r>
            </a:p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600">
                  <a:effectLst/>
                  <a:latin typeface="Times New Roman"/>
                  <a:ea typeface="Times New Roman"/>
                  <a:cs typeface="Times New Roman"/>
                </a:rPr>
                <a:t> </a:t>
              </a:r>
            </a:p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600">
                  <a:effectLst/>
                  <a:latin typeface="Times New Roman"/>
                  <a:ea typeface="Times New Roman"/>
                  <a:cs typeface="Times New Roman"/>
                </a:rPr>
                <a:t>&gt; CLK</a:t>
              </a:r>
            </a:p>
          </p:txBody>
        </p:sp>
        <p:sp>
          <p:nvSpPr>
            <p:cNvPr id="40" name="Text Box 3576"/>
            <p:cNvSpPr txBox="1">
              <a:spLocks noChangeArrowheads="1"/>
            </p:cNvSpPr>
            <p:nvPr/>
          </p:nvSpPr>
          <p:spPr bwMode="auto">
            <a:xfrm>
              <a:off x="4928" y="3434"/>
              <a:ext cx="981" cy="1363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" tIns="9144" rIns="9144" bIns="9144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600">
                  <a:effectLst/>
                  <a:latin typeface="Times New Roman"/>
                  <a:ea typeface="Times New Roman"/>
                  <a:cs typeface="Times New Roman"/>
                </a:rPr>
                <a:t>D2     Q2</a:t>
              </a:r>
            </a:p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600">
                  <a:effectLst/>
                  <a:latin typeface="Times New Roman"/>
                  <a:ea typeface="Times New Roman"/>
                  <a:cs typeface="Times New Roman"/>
                </a:rPr>
                <a:t> </a:t>
              </a:r>
            </a:p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600">
                  <a:effectLst/>
                  <a:latin typeface="Times New Roman"/>
                  <a:ea typeface="Times New Roman"/>
                  <a:cs typeface="Times New Roman"/>
                </a:rPr>
                <a:t>&gt; CLK</a:t>
              </a:r>
            </a:p>
          </p:txBody>
        </p:sp>
        <p:sp>
          <p:nvSpPr>
            <p:cNvPr id="41" name="Text Box 3575"/>
            <p:cNvSpPr txBox="1">
              <a:spLocks noChangeArrowheads="1"/>
            </p:cNvSpPr>
            <p:nvPr/>
          </p:nvSpPr>
          <p:spPr bwMode="auto">
            <a:xfrm>
              <a:off x="1194" y="5163"/>
              <a:ext cx="1341" cy="582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" tIns="9144" rIns="9144" bIns="9144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600" dirty="0">
                  <a:effectLst/>
                  <a:latin typeface="Times New Roman"/>
                  <a:ea typeface="Times New Roman"/>
                  <a:cs typeface="Times New Roman"/>
                </a:rPr>
                <a:t>Debounced Switch</a:t>
              </a:r>
            </a:p>
          </p:txBody>
        </p:sp>
        <p:cxnSp>
          <p:nvCxnSpPr>
            <p:cNvPr id="42" name="Line 3574"/>
            <p:cNvCxnSpPr/>
            <p:nvPr/>
          </p:nvCxnSpPr>
          <p:spPr bwMode="auto">
            <a:xfrm flipH="1">
              <a:off x="5909" y="3617"/>
              <a:ext cx="72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3" name="Line 3573"/>
            <p:cNvCxnSpPr/>
            <p:nvPr/>
          </p:nvCxnSpPr>
          <p:spPr bwMode="auto">
            <a:xfrm flipH="1">
              <a:off x="7638" y="3617"/>
              <a:ext cx="72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4" name="Line 3572"/>
            <p:cNvCxnSpPr/>
            <p:nvPr/>
          </p:nvCxnSpPr>
          <p:spPr bwMode="auto">
            <a:xfrm flipH="1">
              <a:off x="4164" y="3617"/>
              <a:ext cx="72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8" name="Line 3571"/>
            <p:cNvCxnSpPr/>
            <p:nvPr/>
          </p:nvCxnSpPr>
          <p:spPr bwMode="auto">
            <a:xfrm flipH="1">
              <a:off x="9350" y="3616"/>
              <a:ext cx="72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9" name="Freeform 48"/>
            <p:cNvSpPr>
              <a:spLocks/>
            </p:cNvSpPr>
            <p:nvPr/>
          </p:nvSpPr>
          <p:spPr bwMode="auto">
            <a:xfrm>
              <a:off x="4629" y="4140"/>
              <a:ext cx="299" cy="1264"/>
            </a:xfrm>
            <a:custGeom>
              <a:avLst/>
              <a:gdLst>
                <a:gd name="T0" fmla="*/ 270 w 270"/>
                <a:gd name="T1" fmla="*/ 0 h 1140"/>
                <a:gd name="T2" fmla="*/ 0 w 270"/>
                <a:gd name="T3" fmla="*/ 0 h 1140"/>
                <a:gd name="T4" fmla="*/ 0 w 270"/>
                <a:gd name="T5" fmla="*/ 1140 h 1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0" h="1140">
                  <a:moveTo>
                    <a:pt x="270" y="0"/>
                  </a:moveTo>
                  <a:lnTo>
                    <a:pt x="0" y="0"/>
                  </a:lnTo>
                  <a:lnTo>
                    <a:pt x="0" y="114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600"/>
            </a:p>
          </p:txBody>
        </p:sp>
        <p:sp>
          <p:nvSpPr>
            <p:cNvPr id="50" name="Freeform 49"/>
            <p:cNvSpPr>
              <a:spLocks/>
            </p:cNvSpPr>
            <p:nvPr/>
          </p:nvSpPr>
          <p:spPr bwMode="auto">
            <a:xfrm>
              <a:off x="2867" y="4140"/>
              <a:ext cx="299" cy="1264"/>
            </a:xfrm>
            <a:custGeom>
              <a:avLst/>
              <a:gdLst>
                <a:gd name="T0" fmla="*/ 270 w 270"/>
                <a:gd name="T1" fmla="*/ 0 h 1140"/>
                <a:gd name="T2" fmla="*/ 0 w 270"/>
                <a:gd name="T3" fmla="*/ 0 h 1140"/>
                <a:gd name="T4" fmla="*/ 0 w 270"/>
                <a:gd name="T5" fmla="*/ 1140 h 1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0" h="1140">
                  <a:moveTo>
                    <a:pt x="270" y="0"/>
                  </a:moveTo>
                  <a:lnTo>
                    <a:pt x="0" y="0"/>
                  </a:lnTo>
                  <a:lnTo>
                    <a:pt x="0" y="114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600"/>
            </a:p>
          </p:txBody>
        </p:sp>
        <p:sp>
          <p:nvSpPr>
            <p:cNvPr id="51" name="Freeform 50"/>
            <p:cNvSpPr>
              <a:spLocks/>
            </p:cNvSpPr>
            <p:nvPr/>
          </p:nvSpPr>
          <p:spPr bwMode="auto">
            <a:xfrm>
              <a:off x="6341" y="4140"/>
              <a:ext cx="299" cy="1264"/>
            </a:xfrm>
            <a:custGeom>
              <a:avLst/>
              <a:gdLst>
                <a:gd name="T0" fmla="*/ 270 w 270"/>
                <a:gd name="T1" fmla="*/ 0 h 1140"/>
                <a:gd name="T2" fmla="*/ 0 w 270"/>
                <a:gd name="T3" fmla="*/ 0 h 1140"/>
                <a:gd name="T4" fmla="*/ 0 w 270"/>
                <a:gd name="T5" fmla="*/ 1140 h 1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0" h="1140">
                  <a:moveTo>
                    <a:pt x="270" y="0"/>
                  </a:moveTo>
                  <a:lnTo>
                    <a:pt x="0" y="0"/>
                  </a:lnTo>
                  <a:lnTo>
                    <a:pt x="0" y="114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600"/>
            </a:p>
          </p:txBody>
        </p:sp>
        <p:sp>
          <p:nvSpPr>
            <p:cNvPr id="52" name="Freeform 51"/>
            <p:cNvSpPr>
              <a:spLocks/>
            </p:cNvSpPr>
            <p:nvPr/>
          </p:nvSpPr>
          <p:spPr bwMode="auto">
            <a:xfrm>
              <a:off x="8053" y="4157"/>
              <a:ext cx="299" cy="1263"/>
            </a:xfrm>
            <a:custGeom>
              <a:avLst/>
              <a:gdLst>
                <a:gd name="T0" fmla="*/ 270 w 270"/>
                <a:gd name="T1" fmla="*/ 0 h 1140"/>
                <a:gd name="T2" fmla="*/ 0 w 270"/>
                <a:gd name="T3" fmla="*/ 0 h 1140"/>
                <a:gd name="T4" fmla="*/ 0 w 270"/>
                <a:gd name="T5" fmla="*/ 1140 h 1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0" h="1140">
                  <a:moveTo>
                    <a:pt x="270" y="0"/>
                  </a:moveTo>
                  <a:lnTo>
                    <a:pt x="0" y="0"/>
                  </a:lnTo>
                  <a:lnTo>
                    <a:pt x="0" y="114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600"/>
            </a:p>
          </p:txBody>
        </p:sp>
        <p:cxnSp>
          <p:nvCxnSpPr>
            <p:cNvPr id="53" name="Line 3566"/>
            <p:cNvCxnSpPr/>
            <p:nvPr/>
          </p:nvCxnSpPr>
          <p:spPr bwMode="auto">
            <a:xfrm flipH="1">
              <a:off x="2535" y="5402"/>
              <a:ext cx="551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4" name="Freeform 53"/>
            <p:cNvSpPr>
              <a:spLocks/>
            </p:cNvSpPr>
            <p:nvPr/>
          </p:nvSpPr>
          <p:spPr bwMode="auto">
            <a:xfrm flipV="1">
              <a:off x="2984" y="3241"/>
              <a:ext cx="7097" cy="416"/>
            </a:xfrm>
            <a:custGeom>
              <a:avLst/>
              <a:gdLst>
                <a:gd name="T0" fmla="*/ 180 w 6405"/>
                <a:gd name="T1" fmla="*/ 0 h 375"/>
                <a:gd name="T2" fmla="*/ 0 w 6405"/>
                <a:gd name="T3" fmla="*/ 0 h 375"/>
                <a:gd name="T4" fmla="*/ 0 w 6405"/>
                <a:gd name="T5" fmla="*/ 375 h 375"/>
                <a:gd name="T6" fmla="*/ 6405 w 6405"/>
                <a:gd name="T7" fmla="*/ 375 h 375"/>
                <a:gd name="T8" fmla="*/ 6405 w 6405"/>
                <a:gd name="T9" fmla="*/ 30 h 3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405" h="375">
                  <a:moveTo>
                    <a:pt x="180" y="0"/>
                  </a:moveTo>
                  <a:lnTo>
                    <a:pt x="0" y="0"/>
                  </a:lnTo>
                  <a:lnTo>
                    <a:pt x="0" y="375"/>
                  </a:lnTo>
                  <a:lnTo>
                    <a:pt x="6405" y="375"/>
                  </a:lnTo>
                  <a:lnTo>
                    <a:pt x="6405" y="3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600"/>
            </a:p>
          </p:txBody>
        </p:sp>
      </p:grpSp>
    </p:spTree>
    <p:extLst>
      <p:ext uri="{BB962C8B-B14F-4D97-AF65-F5344CB8AC3E}">
        <p14:creationId xmlns:p14="http://schemas.microsoft.com/office/powerpoint/2010/main" val="14047187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Box 55"/>
          <p:cNvSpPr txBox="1"/>
          <p:nvPr/>
        </p:nvSpPr>
        <p:spPr>
          <a:xfrm>
            <a:off x="1269936" y="443047"/>
            <a:ext cx="67722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Menu Selector</a:t>
            </a:r>
          </a:p>
        </p:txBody>
      </p:sp>
      <p:grpSp>
        <p:nvGrpSpPr>
          <p:cNvPr id="19" name="Group 18"/>
          <p:cNvGrpSpPr>
            <a:grpSpLocks/>
          </p:cNvGrpSpPr>
          <p:nvPr/>
        </p:nvGrpSpPr>
        <p:grpSpPr bwMode="auto">
          <a:xfrm>
            <a:off x="792828" y="1150932"/>
            <a:ext cx="7546317" cy="5072067"/>
            <a:chOff x="2465" y="5918"/>
            <a:chExt cx="7695" cy="5172"/>
          </a:xfrm>
        </p:grpSpPr>
        <p:sp>
          <p:nvSpPr>
            <p:cNvPr id="20" name="Freeform 19"/>
            <p:cNvSpPr>
              <a:spLocks/>
            </p:cNvSpPr>
            <p:nvPr/>
          </p:nvSpPr>
          <p:spPr bwMode="auto">
            <a:xfrm>
              <a:off x="6125" y="6724"/>
              <a:ext cx="1740" cy="525"/>
            </a:xfrm>
            <a:custGeom>
              <a:avLst/>
              <a:gdLst>
                <a:gd name="T0" fmla="*/ 1155 w 1155"/>
                <a:gd name="T1" fmla="*/ 0 h 525"/>
                <a:gd name="T2" fmla="*/ 705 w 1155"/>
                <a:gd name="T3" fmla="*/ 0 h 525"/>
                <a:gd name="T4" fmla="*/ 705 w 1155"/>
                <a:gd name="T5" fmla="*/ 525 h 525"/>
                <a:gd name="T6" fmla="*/ 0 w 1155"/>
                <a:gd name="T7" fmla="*/ 525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55" h="525">
                  <a:moveTo>
                    <a:pt x="1155" y="0"/>
                  </a:moveTo>
                  <a:lnTo>
                    <a:pt x="705" y="0"/>
                  </a:lnTo>
                  <a:lnTo>
                    <a:pt x="705" y="525"/>
                  </a:lnTo>
                  <a:lnTo>
                    <a:pt x="0" y="525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600"/>
            </a:p>
          </p:txBody>
        </p:sp>
        <p:sp>
          <p:nvSpPr>
            <p:cNvPr id="21" name="Freeform 20"/>
            <p:cNvSpPr>
              <a:spLocks/>
            </p:cNvSpPr>
            <p:nvPr/>
          </p:nvSpPr>
          <p:spPr bwMode="auto">
            <a:xfrm>
              <a:off x="5285" y="8396"/>
              <a:ext cx="1650" cy="660"/>
            </a:xfrm>
            <a:custGeom>
              <a:avLst/>
              <a:gdLst>
                <a:gd name="T0" fmla="*/ 0 w 2085"/>
                <a:gd name="T1" fmla="*/ 0 h 315"/>
                <a:gd name="T2" fmla="*/ 645 w 2085"/>
                <a:gd name="T3" fmla="*/ 0 h 315"/>
                <a:gd name="T4" fmla="*/ 645 w 2085"/>
                <a:gd name="T5" fmla="*/ 315 h 315"/>
                <a:gd name="T6" fmla="*/ 2085 w 2085"/>
                <a:gd name="T7" fmla="*/ 315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85" h="315">
                  <a:moveTo>
                    <a:pt x="0" y="0"/>
                  </a:moveTo>
                  <a:lnTo>
                    <a:pt x="645" y="0"/>
                  </a:lnTo>
                  <a:lnTo>
                    <a:pt x="645" y="315"/>
                  </a:lnTo>
                  <a:lnTo>
                    <a:pt x="2085" y="315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600"/>
            </a:p>
          </p:txBody>
        </p:sp>
        <p:sp>
          <p:nvSpPr>
            <p:cNvPr id="22" name="Freeform 21"/>
            <p:cNvSpPr>
              <a:spLocks/>
            </p:cNvSpPr>
            <p:nvPr/>
          </p:nvSpPr>
          <p:spPr bwMode="auto">
            <a:xfrm>
              <a:off x="4700" y="8883"/>
              <a:ext cx="1635" cy="1830"/>
            </a:xfrm>
            <a:custGeom>
              <a:avLst/>
              <a:gdLst>
                <a:gd name="T0" fmla="*/ 0 w 2610"/>
                <a:gd name="T1" fmla="*/ 0 h 555"/>
                <a:gd name="T2" fmla="*/ 585 w 2610"/>
                <a:gd name="T3" fmla="*/ 0 h 555"/>
                <a:gd name="T4" fmla="*/ 585 w 2610"/>
                <a:gd name="T5" fmla="*/ 555 h 555"/>
                <a:gd name="T6" fmla="*/ 2610 w 2610"/>
                <a:gd name="T7" fmla="*/ 555 h 5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610" h="555">
                  <a:moveTo>
                    <a:pt x="0" y="0"/>
                  </a:moveTo>
                  <a:lnTo>
                    <a:pt x="585" y="0"/>
                  </a:lnTo>
                  <a:lnTo>
                    <a:pt x="585" y="555"/>
                  </a:lnTo>
                  <a:lnTo>
                    <a:pt x="2610" y="555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600"/>
            </a:p>
          </p:txBody>
        </p:sp>
        <p:cxnSp>
          <p:nvCxnSpPr>
            <p:cNvPr id="23" name="Line 3560"/>
            <p:cNvCxnSpPr/>
            <p:nvPr/>
          </p:nvCxnSpPr>
          <p:spPr bwMode="auto">
            <a:xfrm>
              <a:off x="3260" y="6300"/>
              <a:ext cx="6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" name="Line 3559"/>
            <p:cNvCxnSpPr/>
            <p:nvPr/>
          </p:nvCxnSpPr>
          <p:spPr bwMode="auto">
            <a:xfrm>
              <a:off x="3995" y="9002"/>
              <a:ext cx="42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5" name="Freeform 24"/>
            <p:cNvSpPr>
              <a:spLocks/>
            </p:cNvSpPr>
            <p:nvPr/>
          </p:nvSpPr>
          <p:spPr bwMode="auto">
            <a:xfrm>
              <a:off x="4145" y="6862"/>
              <a:ext cx="285" cy="1935"/>
            </a:xfrm>
            <a:custGeom>
              <a:avLst/>
              <a:gdLst>
                <a:gd name="T0" fmla="*/ 0 w 240"/>
                <a:gd name="T1" fmla="*/ 0 h 1395"/>
                <a:gd name="T2" fmla="*/ 0 w 240"/>
                <a:gd name="T3" fmla="*/ 1395 h 1395"/>
                <a:gd name="T4" fmla="*/ 240 w 240"/>
                <a:gd name="T5" fmla="*/ 1395 h 13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0" h="1395">
                  <a:moveTo>
                    <a:pt x="0" y="0"/>
                  </a:moveTo>
                  <a:lnTo>
                    <a:pt x="0" y="1395"/>
                  </a:lnTo>
                  <a:lnTo>
                    <a:pt x="240" y="1395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600"/>
            </a:p>
          </p:txBody>
        </p:sp>
        <p:sp>
          <p:nvSpPr>
            <p:cNvPr id="26" name="AutoShape 3557"/>
            <p:cNvSpPr>
              <a:spLocks noChangeArrowheads="1"/>
            </p:cNvSpPr>
            <p:nvPr/>
          </p:nvSpPr>
          <p:spPr bwMode="auto">
            <a:xfrm>
              <a:off x="5915" y="7042"/>
              <a:ext cx="480" cy="425"/>
            </a:xfrm>
            <a:prstGeom prst="flowChartDelay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600"/>
            </a:p>
          </p:txBody>
        </p:sp>
        <p:sp>
          <p:nvSpPr>
            <p:cNvPr id="27" name="AutoShape 3556"/>
            <p:cNvSpPr>
              <a:spLocks noChangeArrowheads="1"/>
            </p:cNvSpPr>
            <p:nvPr/>
          </p:nvSpPr>
          <p:spPr bwMode="auto">
            <a:xfrm>
              <a:off x="5570" y="7713"/>
              <a:ext cx="480" cy="425"/>
            </a:xfrm>
            <a:prstGeom prst="flowChartDelay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600"/>
            </a:p>
          </p:txBody>
        </p:sp>
        <p:sp>
          <p:nvSpPr>
            <p:cNvPr id="28" name="AutoShape 3555"/>
            <p:cNvSpPr>
              <a:spLocks noChangeArrowheads="1"/>
            </p:cNvSpPr>
            <p:nvPr/>
          </p:nvSpPr>
          <p:spPr bwMode="auto">
            <a:xfrm>
              <a:off x="4925" y="8181"/>
              <a:ext cx="480" cy="425"/>
            </a:xfrm>
            <a:prstGeom prst="flowChartDelay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600"/>
            </a:p>
          </p:txBody>
        </p:sp>
        <p:sp>
          <p:nvSpPr>
            <p:cNvPr id="29" name="Freeform 28"/>
            <p:cNvSpPr>
              <a:spLocks/>
            </p:cNvSpPr>
            <p:nvPr/>
          </p:nvSpPr>
          <p:spPr bwMode="auto">
            <a:xfrm>
              <a:off x="5765" y="6877"/>
              <a:ext cx="150" cy="240"/>
            </a:xfrm>
            <a:custGeom>
              <a:avLst/>
              <a:gdLst>
                <a:gd name="T0" fmla="*/ 0 w 240"/>
                <a:gd name="T1" fmla="*/ 0 h 1395"/>
                <a:gd name="T2" fmla="*/ 0 w 240"/>
                <a:gd name="T3" fmla="*/ 1395 h 1395"/>
                <a:gd name="T4" fmla="*/ 240 w 240"/>
                <a:gd name="T5" fmla="*/ 1395 h 13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0" h="1395">
                  <a:moveTo>
                    <a:pt x="0" y="0"/>
                  </a:moveTo>
                  <a:lnTo>
                    <a:pt x="0" y="1395"/>
                  </a:lnTo>
                  <a:lnTo>
                    <a:pt x="240" y="1395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600"/>
            </a:p>
          </p:txBody>
        </p:sp>
        <p:sp>
          <p:nvSpPr>
            <p:cNvPr id="30" name="Freeform 29"/>
            <p:cNvSpPr>
              <a:spLocks/>
            </p:cNvSpPr>
            <p:nvPr/>
          </p:nvSpPr>
          <p:spPr bwMode="auto">
            <a:xfrm>
              <a:off x="4610" y="6877"/>
              <a:ext cx="330" cy="1380"/>
            </a:xfrm>
            <a:custGeom>
              <a:avLst/>
              <a:gdLst>
                <a:gd name="T0" fmla="*/ 0 w 240"/>
                <a:gd name="T1" fmla="*/ 0 h 1395"/>
                <a:gd name="T2" fmla="*/ 0 w 240"/>
                <a:gd name="T3" fmla="*/ 1395 h 1395"/>
                <a:gd name="T4" fmla="*/ 240 w 240"/>
                <a:gd name="T5" fmla="*/ 1395 h 13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0" h="1395">
                  <a:moveTo>
                    <a:pt x="0" y="0"/>
                  </a:moveTo>
                  <a:lnTo>
                    <a:pt x="0" y="1395"/>
                  </a:lnTo>
                  <a:lnTo>
                    <a:pt x="240" y="1395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600"/>
            </a:p>
          </p:txBody>
        </p:sp>
        <p:sp>
          <p:nvSpPr>
            <p:cNvPr id="31" name="Freeform 30"/>
            <p:cNvSpPr>
              <a:spLocks/>
            </p:cNvSpPr>
            <p:nvPr/>
          </p:nvSpPr>
          <p:spPr bwMode="auto">
            <a:xfrm>
              <a:off x="5225" y="6862"/>
              <a:ext cx="345" cy="945"/>
            </a:xfrm>
            <a:custGeom>
              <a:avLst/>
              <a:gdLst>
                <a:gd name="T0" fmla="*/ 0 w 240"/>
                <a:gd name="T1" fmla="*/ 0 h 1395"/>
                <a:gd name="T2" fmla="*/ 0 w 240"/>
                <a:gd name="T3" fmla="*/ 1395 h 1395"/>
                <a:gd name="T4" fmla="*/ 240 w 240"/>
                <a:gd name="T5" fmla="*/ 1395 h 13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0" h="1395">
                  <a:moveTo>
                    <a:pt x="0" y="0"/>
                  </a:moveTo>
                  <a:lnTo>
                    <a:pt x="0" y="1395"/>
                  </a:lnTo>
                  <a:lnTo>
                    <a:pt x="240" y="1395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600"/>
            </a:p>
          </p:txBody>
        </p:sp>
        <p:sp>
          <p:nvSpPr>
            <p:cNvPr id="32" name="Freeform 31"/>
            <p:cNvSpPr>
              <a:spLocks/>
            </p:cNvSpPr>
            <p:nvPr/>
          </p:nvSpPr>
          <p:spPr bwMode="auto">
            <a:xfrm>
              <a:off x="3215" y="7346"/>
              <a:ext cx="2700" cy="2055"/>
            </a:xfrm>
            <a:custGeom>
              <a:avLst/>
              <a:gdLst>
                <a:gd name="T0" fmla="*/ 2700 w 2700"/>
                <a:gd name="T1" fmla="*/ 0 h 2055"/>
                <a:gd name="T2" fmla="*/ 765 w 2700"/>
                <a:gd name="T3" fmla="*/ 0 h 2055"/>
                <a:gd name="T4" fmla="*/ 765 w 2700"/>
                <a:gd name="T5" fmla="*/ 2055 h 2055"/>
                <a:gd name="T6" fmla="*/ 0 w 2700"/>
                <a:gd name="T7" fmla="*/ 2055 h 20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00" h="2055">
                  <a:moveTo>
                    <a:pt x="2700" y="0"/>
                  </a:moveTo>
                  <a:lnTo>
                    <a:pt x="765" y="0"/>
                  </a:lnTo>
                  <a:lnTo>
                    <a:pt x="765" y="2055"/>
                  </a:lnTo>
                  <a:lnTo>
                    <a:pt x="0" y="2055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600"/>
            </a:p>
          </p:txBody>
        </p:sp>
        <p:cxnSp>
          <p:nvCxnSpPr>
            <p:cNvPr id="33" name="Line 3550"/>
            <p:cNvCxnSpPr/>
            <p:nvPr/>
          </p:nvCxnSpPr>
          <p:spPr bwMode="auto">
            <a:xfrm flipH="1">
              <a:off x="3980" y="8440"/>
              <a:ext cx="94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4" name="Line 3549"/>
            <p:cNvCxnSpPr/>
            <p:nvPr/>
          </p:nvCxnSpPr>
          <p:spPr bwMode="auto">
            <a:xfrm flipH="1">
              <a:off x="3980" y="8001"/>
              <a:ext cx="159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5" name="Text Box 3548"/>
            <p:cNvSpPr txBox="1">
              <a:spLocks noChangeArrowheads="1"/>
            </p:cNvSpPr>
            <p:nvPr/>
          </p:nvSpPr>
          <p:spPr bwMode="auto">
            <a:xfrm>
              <a:off x="7010" y="6286"/>
              <a:ext cx="690" cy="6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600">
                  <a:effectLst/>
                  <a:latin typeface="Times New Roman"/>
                  <a:ea typeface="Times New Roman"/>
                  <a:cs typeface="Times New Roman"/>
                </a:rPr>
                <a:t>Y4</a:t>
              </a:r>
            </a:p>
          </p:txBody>
        </p:sp>
        <p:cxnSp>
          <p:nvCxnSpPr>
            <p:cNvPr id="45" name="Line 3547"/>
            <p:cNvCxnSpPr/>
            <p:nvPr/>
          </p:nvCxnSpPr>
          <p:spPr bwMode="auto">
            <a:xfrm>
              <a:off x="6065" y="7938"/>
              <a:ext cx="112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6" name="Text Box 3546"/>
            <p:cNvSpPr txBox="1">
              <a:spLocks noChangeArrowheads="1"/>
            </p:cNvSpPr>
            <p:nvPr/>
          </p:nvSpPr>
          <p:spPr bwMode="auto">
            <a:xfrm>
              <a:off x="6613" y="7560"/>
              <a:ext cx="675" cy="6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600">
                  <a:effectLst/>
                  <a:latin typeface="Times New Roman"/>
                  <a:ea typeface="Times New Roman"/>
                  <a:cs typeface="Times New Roman"/>
                </a:rPr>
                <a:t>Y3</a:t>
              </a:r>
            </a:p>
          </p:txBody>
        </p:sp>
        <p:sp>
          <p:nvSpPr>
            <p:cNvPr id="47" name="Text Box 3545"/>
            <p:cNvSpPr txBox="1">
              <a:spLocks noChangeArrowheads="1"/>
            </p:cNvSpPr>
            <p:nvPr/>
          </p:nvSpPr>
          <p:spPr bwMode="auto">
            <a:xfrm>
              <a:off x="6223" y="9018"/>
              <a:ext cx="675" cy="6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600">
                  <a:effectLst/>
                  <a:latin typeface="Times New Roman"/>
                  <a:ea typeface="Times New Roman"/>
                  <a:cs typeface="Times New Roman"/>
                </a:rPr>
                <a:t>Y2</a:t>
              </a:r>
            </a:p>
          </p:txBody>
        </p:sp>
        <p:sp>
          <p:nvSpPr>
            <p:cNvPr id="55" name="Text Box 3544"/>
            <p:cNvSpPr txBox="1">
              <a:spLocks noChangeArrowheads="1"/>
            </p:cNvSpPr>
            <p:nvPr/>
          </p:nvSpPr>
          <p:spPr bwMode="auto">
            <a:xfrm>
              <a:off x="5593" y="10371"/>
              <a:ext cx="675" cy="6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600">
                  <a:effectLst/>
                  <a:latin typeface="Times New Roman"/>
                  <a:ea typeface="Times New Roman"/>
                  <a:cs typeface="Times New Roman"/>
                </a:rPr>
                <a:t>Y1</a:t>
              </a:r>
            </a:p>
          </p:txBody>
        </p:sp>
        <p:sp>
          <p:nvSpPr>
            <p:cNvPr id="57" name="Text Box 3543"/>
            <p:cNvSpPr txBox="1">
              <a:spLocks noChangeArrowheads="1"/>
            </p:cNvSpPr>
            <p:nvPr/>
          </p:nvSpPr>
          <p:spPr bwMode="auto">
            <a:xfrm>
              <a:off x="2570" y="9201"/>
              <a:ext cx="1050" cy="40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600">
                  <a:effectLst/>
                  <a:latin typeface="Times New Roman"/>
                  <a:ea typeface="Times New Roman"/>
                  <a:cs typeface="Times New Roman"/>
                </a:rPr>
                <a:t>Pulser 2</a:t>
              </a:r>
            </a:p>
          </p:txBody>
        </p:sp>
        <p:sp>
          <p:nvSpPr>
            <p:cNvPr id="58" name="Text Box 3542"/>
            <p:cNvSpPr txBox="1">
              <a:spLocks noChangeArrowheads="1"/>
            </p:cNvSpPr>
            <p:nvPr/>
          </p:nvSpPr>
          <p:spPr bwMode="auto">
            <a:xfrm>
              <a:off x="2465" y="6056"/>
              <a:ext cx="1050" cy="46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600">
                  <a:effectLst/>
                  <a:latin typeface="Times New Roman"/>
                  <a:ea typeface="Times New Roman"/>
                  <a:cs typeface="Times New Roman"/>
                </a:rPr>
                <a:t>Pulser 1</a:t>
              </a:r>
            </a:p>
          </p:txBody>
        </p:sp>
        <p:grpSp>
          <p:nvGrpSpPr>
            <p:cNvPr id="59" name="Group 58"/>
            <p:cNvGrpSpPr>
              <a:grpSpLocks/>
            </p:cNvGrpSpPr>
            <p:nvPr/>
          </p:nvGrpSpPr>
          <p:grpSpPr bwMode="auto">
            <a:xfrm>
              <a:off x="3860" y="5918"/>
              <a:ext cx="2250" cy="930"/>
              <a:chOff x="4005" y="1904"/>
              <a:chExt cx="2250" cy="930"/>
            </a:xfrm>
          </p:grpSpPr>
          <p:sp>
            <p:nvSpPr>
              <p:cNvPr id="70" name="Text Box 3541"/>
              <p:cNvSpPr txBox="1">
                <a:spLocks noChangeArrowheads="1"/>
              </p:cNvSpPr>
              <p:nvPr/>
            </p:nvSpPr>
            <p:spPr bwMode="auto">
              <a:xfrm>
                <a:off x="4005" y="1904"/>
                <a:ext cx="2250" cy="93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600">
                    <a:effectLst/>
                    <a:latin typeface="Times New Roman"/>
                    <a:ea typeface="Times New Roman"/>
                    <a:cs typeface="Times New Roman"/>
                  </a:rPr>
                  <a:t>   4-bit Ring Counter</a:t>
                </a:r>
              </a:p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600">
                    <a:effectLst/>
                    <a:latin typeface="Times New Roman"/>
                    <a:ea typeface="Times New Roman"/>
                    <a:cs typeface="Times New Roman"/>
                  </a:rPr>
                  <a:t>  with power-up preset</a:t>
                </a:r>
              </a:p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600">
                    <a:effectLst/>
                    <a:latin typeface="Times New Roman"/>
                    <a:ea typeface="Times New Roman"/>
                    <a:cs typeface="Times New Roman"/>
                  </a:rPr>
                  <a:t>Q1     Q2      Q3      Q4</a:t>
                </a:r>
              </a:p>
            </p:txBody>
          </p:sp>
          <p:sp>
            <p:nvSpPr>
              <p:cNvPr id="71" name="AutoShape 3540"/>
              <p:cNvSpPr>
                <a:spLocks noChangeArrowheads="1"/>
              </p:cNvSpPr>
              <p:nvPr/>
            </p:nvSpPr>
            <p:spPr bwMode="auto">
              <a:xfrm rot="5400000">
                <a:off x="3995" y="2185"/>
                <a:ext cx="220" cy="190"/>
              </a:xfrm>
              <a:prstGeom prst="triangle">
                <a:avLst>
                  <a:gd name="adj" fmla="val 50000"/>
                </a:avLst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600"/>
              </a:p>
            </p:txBody>
          </p:sp>
        </p:grpSp>
        <p:sp>
          <p:nvSpPr>
            <p:cNvPr id="60" name="Text Box 3538"/>
            <p:cNvSpPr txBox="1">
              <a:spLocks noChangeArrowheads="1"/>
            </p:cNvSpPr>
            <p:nvPr/>
          </p:nvSpPr>
          <p:spPr bwMode="auto">
            <a:xfrm>
              <a:off x="7595" y="6042"/>
              <a:ext cx="2565" cy="196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600">
                  <a:effectLst/>
                  <a:latin typeface="Times New Roman"/>
                  <a:ea typeface="Times New Roman"/>
                  <a:cs typeface="Times New Roman"/>
                </a:rPr>
                <a:t>A pair of 74192 counters</a:t>
              </a:r>
            </a:p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600">
                  <a:effectLst/>
                  <a:latin typeface="Times New Roman"/>
                  <a:ea typeface="Times New Roman"/>
                  <a:cs typeface="Times New Roman"/>
                </a:rPr>
                <a:t> </a:t>
              </a:r>
            </a:p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600">
                  <a:effectLst/>
                  <a:latin typeface="Times New Roman"/>
                  <a:ea typeface="Times New Roman"/>
                  <a:cs typeface="Times New Roman"/>
                </a:rPr>
                <a:t>  Count Up</a:t>
              </a:r>
            </a:p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600">
                  <a:effectLst/>
                  <a:latin typeface="Times New Roman"/>
                  <a:ea typeface="Times New Roman"/>
                  <a:cs typeface="Times New Roman"/>
                </a:rPr>
                <a:t> </a:t>
              </a:r>
            </a:p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600">
                  <a:effectLst/>
                  <a:latin typeface="Times New Roman"/>
                  <a:ea typeface="Times New Roman"/>
                  <a:cs typeface="Times New Roman"/>
                </a:rPr>
                <a:t>Output cycles from 1</a:t>
              </a:r>
              <a:r>
                <a:rPr lang="en-US" sz="1600" baseline="-25000">
                  <a:effectLst/>
                  <a:latin typeface="Times New Roman"/>
                  <a:ea typeface="Times New Roman"/>
                  <a:cs typeface="Times New Roman"/>
                </a:rPr>
                <a:t>10</a:t>
              </a:r>
              <a:r>
                <a:rPr lang="en-US" sz="1600">
                  <a:effectLst/>
                  <a:latin typeface="Times New Roman"/>
                  <a:ea typeface="Times New Roman"/>
                  <a:cs typeface="Times New Roman"/>
                </a:rPr>
                <a:t> through 12</a:t>
              </a:r>
              <a:r>
                <a:rPr lang="en-US" sz="1600" baseline="-25000">
                  <a:effectLst/>
                  <a:latin typeface="Times New Roman"/>
                  <a:ea typeface="Times New Roman"/>
                  <a:cs typeface="Times New Roman"/>
                </a:rPr>
                <a:t>10</a:t>
              </a:r>
              <a:endParaRPr lang="en-US" sz="1600">
                <a:effectLst/>
                <a:latin typeface="Times New Roman"/>
                <a:ea typeface="Times New Roman"/>
                <a:cs typeface="Times New Roman"/>
              </a:endParaRPr>
            </a:p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600">
                  <a:effectLst/>
                  <a:latin typeface="Times New Roman"/>
                  <a:ea typeface="Times New Roman"/>
                  <a:cs typeface="Times New Roman"/>
                </a:rPr>
                <a:t>(to represent “month”)</a:t>
              </a:r>
            </a:p>
          </p:txBody>
        </p:sp>
        <p:sp>
          <p:nvSpPr>
            <p:cNvPr id="61" name="AutoShape 3537"/>
            <p:cNvSpPr>
              <a:spLocks noChangeArrowheads="1"/>
            </p:cNvSpPr>
            <p:nvPr/>
          </p:nvSpPr>
          <p:spPr bwMode="auto">
            <a:xfrm rot="5400000">
              <a:off x="7580" y="6634"/>
              <a:ext cx="208" cy="180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600"/>
            </a:p>
          </p:txBody>
        </p:sp>
        <p:sp>
          <p:nvSpPr>
            <p:cNvPr id="62" name="Text Box 3536"/>
            <p:cNvSpPr txBox="1">
              <a:spLocks noChangeArrowheads="1"/>
            </p:cNvSpPr>
            <p:nvPr/>
          </p:nvSpPr>
          <p:spPr bwMode="auto">
            <a:xfrm>
              <a:off x="6320" y="10370"/>
              <a:ext cx="2250" cy="7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600">
                  <a:effectLst/>
                  <a:latin typeface="Times New Roman"/>
                  <a:ea typeface="Times New Roman"/>
                  <a:cs typeface="Times New Roman"/>
                </a:rPr>
                <a:t>   4-bit Ring Counter</a:t>
              </a:r>
            </a:p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600">
                  <a:effectLst/>
                  <a:latin typeface="Times New Roman"/>
                  <a:ea typeface="Times New Roman"/>
                  <a:cs typeface="Times New Roman"/>
                </a:rPr>
                <a:t>  with power-up preset</a:t>
              </a:r>
            </a:p>
          </p:txBody>
        </p:sp>
        <p:sp>
          <p:nvSpPr>
            <p:cNvPr id="63" name="AutoShape 3535"/>
            <p:cNvSpPr>
              <a:spLocks noChangeArrowheads="1"/>
            </p:cNvSpPr>
            <p:nvPr/>
          </p:nvSpPr>
          <p:spPr bwMode="auto">
            <a:xfrm rot="5400000">
              <a:off x="6310" y="10655"/>
              <a:ext cx="220" cy="190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600"/>
            </a:p>
          </p:txBody>
        </p:sp>
        <p:grpSp>
          <p:nvGrpSpPr>
            <p:cNvPr id="64" name="Group 63"/>
            <p:cNvGrpSpPr>
              <a:grpSpLocks/>
            </p:cNvGrpSpPr>
            <p:nvPr/>
          </p:nvGrpSpPr>
          <p:grpSpPr bwMode="auto">
            <a:xfrm>
              <a:off x="6950" y="8381"/>
              <a:ext cx="1785" cy="1845"/>
              <a:chOff x="2025" y="6945"/>
              <a:chExt cx="1785" cy="1845"/>
            </a:xfrm>
          </p:grpSpPr>
          <p:sp>
            <p:nvSpPr>
              <p:cNvPr id="68" name="Text Box 3534"/>
              <p:cNvSpPr txBox="1">
                <a:spLocks noChangeArrowheads="1"/>
              </p:cNvSpPr>
              <p:nvPr/>
            </p:nvSpPr>
            <p:spPr bwMode="auto">
              <a:xfrm>
                <a:off x="2025" y="6945"/>
                <a:ext cx="1785" cy="1845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600">
                    <a:effectLst/>
                    <a:latin typeface="Times New Roman"/>
                    <a:ea typeface="Times New Roman"/>
                    <a:cs typeface="Times New Roman"/>
                  </a:rPr>
                  <a:t>J</a:t>
                </a:r>
              </a:p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600">
                    <a:effectLst/>
                    <a:latin typeface="Times New Roman"/>
                    <a:ea typeface="Times New Roman"/>
                    <a:cs typeface="Times New Roman"/>
                  </a:rPr>
                  <a:t>   </a:t>
                </a:r>
              </a:p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600">
                    <a:effectLst/>
                    <a:latin typeface="Times New Roman"/>
                    <a:ea typeface="Times New Roman"/>
                    <a:cs typeface="Times New Roman"/>
                  </a:rPr>
                  <a:t>   CLK</a:t>
                </a:r>
              </a:p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600">
                    <a:effectLst/>
                    <a:latin typeface="Times New Roman"/>
                    <a:ea typeface="Times New Roman"/>
                    <a:cs typeface="Times New Roman"/>
                  </a:rPr>
                  <a:t> </a:t>
                </a:r>
              </a:p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600">
                    <a:effectLst/>
                    <a:latin typeface="Times New Roman"/>
                    <a:ea typeface="Times New Roman"/>
                    <a:cs typeface="Times New Roman"/>
                  </a:rPr>
                  <a:t>FF Set to “toggle” </a:t>
                </a:r>
              </a:p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600">
                    <a:effectLst/>
                    <a:latin typeface="Times New Roman"/>
                    <a:ea typeface="Times New Roman"/>
                    <a:cs typeface="Times New Roman"/>
                  </a:rPr>
                  <a:t> </a:t>
                </a:r>
              </a:p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600">
                    <a:effectLst/>
                    <a:latin typeface="Times New Roman"/>
                    <a:ea typeface="Times New Roman"/>
                    <a:cs typeface="Times New Roman"/>
                  </a:rPr>
                  <a:t>K</a:t>
                </a:r>
              </a:p>
            </p:txBody>
          </p:sp>
          <p:sp>
            <p:nvSpPr>
              <p:cNvPr id="69" name="AutoShape 3533"/>
              <p:cNvSpPr>
                <a:spLocks noChangeArrowheads="1"/>
              </p:cNvSpPr>
              <p:nvPr/>
            </p:nvSpPr>
            <p:spPr bwMode="auto">
              <a:xfrm rot="5400000">
                <a:off x="2010" y="7500"/>
                <a:ext cx="255" cy="221"/>
              </a:xfrm>
              <a:prstGeom prst="triangle">
                <a:avLst>
                  <a:gd name="adj" fmla="val 50000"/>
                </a:avLst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600"/>
              </a:p>
            </p:txBody>
          </p:sp>
        </p:grpSp>
        <p:sp>
          <p:nvSpPr>
            <p:cNvPr id="65" name="AutoShape 3531"/>
            <p:cNvSpPr>
              <a:spLocks noChangeArrowheads="1"/>
            </p:cNvSpPr>
            <p:nvPr/>
          </p:nvSpPr>
          <p:spPr bwMode="auto">
            <a:xfrm>
              <a:off x="4400" y="8669"/>
              <a:ext cx="480" cy="425"/>
            </a:xfrm>
            <a:prstGeom prst="flowChartDelay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600"/>
            </a:p>
          </p:txBody>
        </p:sp>
        <p:sp>
          <p:nvSpPr>
            <p:cNvPr id="66" name="Text Box 3530"/>
            <p:cNvSpPr txBox="1">
              <a:spLocks noChangeArrowheads="1"/>
            </p:cNvSpPr>
            <p:nvPr/>
          </p:nvSpPr>
          <p:spPr bwMode="auto">
            <a:xfrm>
              <a:off x="7580" y="8456"/>
              <a:ext cx="1155" cy="5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600">
                  <a:effectLst/>
                  <a:latin typeface="Times New Roman"/>
                  <a:ea typeface="Times New Roman"/>
                  <a:cs typeface="Times New Roman"/>
                </a:rPr>
                <a:t>“Alarm”</a:t>
              </a:r>
            </a:p>
          </p:txBody>
        </p:sp>
        <p:sp>
          <p:nvSpPr>
            <p:cNvPr id="67" name="Oval 66"/>
            <p:cNvSpPr>
              <a:spLocks noChangeArrowheads="1"/>
            </p:cNvSpPr>
            <p:nvPr/>
          </p:nvSpPr>
          <p:spPr bwMode="auto">
            <a:xfrm>
              <a:off x="6395" y="7182"/>
              <a:ext cx="143" cy="143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600"/>
            </a:p>
          </p:txBody>
        </p:sp>
      </p:grpSp>
    </p:spTree>
    <p:extLst>
      <p:ext uri="{BB962C8B-B14F-4D97-AF65-F5344CB8AC3E}">
        <p14:creationId xmlns:p14="http://schemas.microsoft.com/office/powerpoint/2010/main" val="34485456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Box 55"/>
          <p:cNvSpPr txBox="1"/>
          <p:nvPr/>
        </p:nvSpPr>
        <p:spPr>
          <a:xfrm>
            <a:off x="1269936" y="443047"/>
            <a:ext cx="67722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/>
              <a:t>Schmidt Inputs</a:t>
            </a:r>
            <a:endParaRPr lang="en-US" sz="4000" b="1" dirty="0"/>
          </a:p>
        </p:txBody>
      </p:sp>
      <p:sp>
        <p:nvSpPr>
          <p:cNvPr id="42" name="Freeform 41"/>
          <p:cNvSpPr>
            <a:spLocks/>
          </p:cNvSpPr>
          <p:nvPr/>
        </p:nvSpPr>
        <p:spPr bwMode="auto">
          <a:xfrm>
            <a:off x="2521906" y="2796829"/>
            <a:ext cx="3970655" cy="1410613"/>
          </a:xfrm>
          <a:custGeom>
            <a:avLst/>
            <a:gdLst>
              <a:gd name="T0" fmla="*/ 0 w 3450"/>
              <a:gd name="T1" fmla="*/ 0 h 627"/>
              <a:gd name="T2" fmla="*/ 0 w 3450"/>
              <a:gd name="T3" fmla="*/ 627 h 627"/>
              <a:gd name="T4" fmla="*/ 3450 w 3450"/>
              <a:gd name="T5" fmla="*/ 627 h 6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450" h="627">
                <a:moveTo>
                  <a:pt x="0" y="0"/>
                </a:moveTo>
                <a:lnTo>
                  <a:pt x="0" y="627"/>
                </a:lnTo>
                <a:lnTo>
                  <a:pt x="3450" y="627"/>
                </a:ln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rot="0" vert="horz" wrap="square" lIns="0" tIns="0" rIns="0" bIns="0" anchor="t" anchorCtr="0" upright="1">
            <a:noAutofit/>
          </a:bodyPr>
          <a:lstStyle/>
          <a:p>
            <a:endParaRPr lang="en-US"/>
          </a:p>
        </p:txBody>
      </p:sp>
      <p:sp>
        <p:nvSpPr>
          <p:cNvPr id="45" name="Freeform 44"/>
          <p:cNvSpPr>
            <a:spLocks/>
          </p:cNvSpPr>
          <p:nvPr/>
        </p:nvSpPr>
        <p:spPr bwMode="auto">
          <a:xfrm>
            <a:off x="2521906" y="2934212"/>
            <a:ext cx="3889257" cy="1266925"/>
          </a:xfrm>
          <a:custGeom>
            <a:avLst/>
            <a:gdLst>
              <a:gd name="T0" fmla="*/ 0 w 3450"/>
              <a:gd name="T1" fmla="*/ 552 h 552"/>
              <a:gd name="T2" fmla="*/ 870 w 3450"/>
              <a:gd name="T3" fmla="*/ 552 h 552"/>
              <a:gd name="T4" fmla="*/ 870 w 3450"/>
              <a:gd name="T5" fmla="*/ 0 h 552"/>
              <a:gd name="T6" fmla="*/ 3450 w 3450"/>
              <a:gd name="T7" fmla="*/ 0 h 552"/>
              <a:gd name="connsiteX0" fmla="*/ 0 w 9795"/>
              <a:gd name="connsiteY0" fmla="*/ 10000 h 10042"/>
              <a:gd name="connsiteX1" fmla="*/ 2522 w 9795"/>
              <a:gd name="connsiteY1" fmla="*/ 10000 h 10042"/>
              <a:gd name="connsiteX2" fmla="*/ 2522 w 9795"/>
              <a:gd name="connsiteY2" fmla="*/ 0 h 10042"/>
              <a:gd name="connsiteX3" fmla="*/ 9795 w 9795"/>
              <a:gd name="connsiteY3" fmla="*/ 10042 h 10042"/>
              <a:gd name="connsiteX0" fmla="*/ 0 w 10000"/>
              <a:gd name="connsiteY0" fmla="*/ 9958 h 10000"/>
              <a:gd name="connsiteX1" fmla="*/ 2575 w 10000"/>
              <a:gd name="connsiteY1" fmla="*/ 9958 h 10000"/>
              <a:gd name="connsiteX2" fmla="*/ 2575 w 10000"/>
              <a:gd name="connsiteY2" fmla="*/ 0 h 10000"/>
              <a:gd name="connsiteX3" fmla="*/ 10000 w 10000"/>
              <a:gd name="connsiteY3" fmla="*/ 10000 h 10000"/>
              <a:gd name="connsiteX0" fmla="*/ 0 w 10000"/>
              <a:gd name="connsiteY0" fmla="*/ 10117 h 10159"/>
              <a:gd name="connsiteX1" fmla="*/ 2575 w 10000"/>
              <a:gd name="connsiteY1" fmla="*/ 10117 h 10159"/>
              <a:gd name="connsiteX2" fmla="*/ 4560 w 10000"/>
              <a:gd name="connsiteY2" fmla="*/ 0 h 10159"/>
              <a:gd name="connsiteX3" fmla="*/ 10000 w 10000"/>
              <a:gd name="connsiteY3" fmla="*/ 10159 h 10159"/>
              <a:gd name="connsiteX0" fmla="*/ 0 w 10000"/>
              <a:gd name="connsiteY0" fmla="*/ 10117 h 10159"/>
              <a:gd name="connsiteX1" fmla="*/ 4560 w 10000"/>
              <a:gd name="connsiteY1" fmla="*/ 0 h 10159"/>
              <a:gd name="connsiteX2" fmla="*/ 10000 w 10000"/>
              <a:gd name="connsiteY2" fmla="*/ 10159 h 10159"/>
              <a:gd name="connsiteX0" fmla="*/ 0 w 10000"/>
              <a:gd name="connsiteY0" fmla="*/ 10117 h 10159"/>
              <a:gd name="connsiteX1" fmla="*/ 4560 w 10000"/>
              <a:gd name="connsiteY1" fmla="*/ 0 h 10159"/>
              <a:gd name="connsiteX2" fmla="*/ 10000 w 10000"/>
              <a:gd name="connsiteY2" fmla="*/ 10159 h 10159"/>
              <a:gd name="connsiteX0" fmla="*/ 0 w 10000"/>
              <a:gd name="connsiteY0" fmla="*/ 10117 h 10159"/>
              <a:gd name="connsiteX1" fmla="*/ 4560 w 10000"/>
              <a:gd name="connsiteY1" fmla="*/ 0 h 10159"/>
              <a:gd name="connsiteX2" fmla="*/ 10000 w 10000"/>
              <a:gd name="connsiteY2" fmla="*/ 10159 h 10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000" h="10159">
                <a:moveTo>
                  <a:pt x="0" y="10117"/>
                </a:moveTo>
                <a:lnTo>
                  <a:pt x="4560" y="0"/>
                </a:lnTo>
                <a:lnTo>
                  <a:pt x="10000" y="10159"/>
                </a:lnTo>
              </a:path>
            </a:pathLst>
          </a:custGeom>
          <a:noFill/>
          <a:ln w="2857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rot="0" vert="horz" wrap="square" lIns="0" tIns="0" rIns="0" bIns="0" anchor="t" anchorCtr="0" upright="1">
            <a:noAutofit/>
          </a:bodyPr>
          <a:lstStyle/>
          <a:p>
            <a:endParaRPr lang="en-US"/>
          </a:p>
        </p:txBody>
      </p:sp>
      <p:sp>
        <p:nvSpPr>
          <p:cNvPr id="44" name="Freeform 43"/>
          <p:cNvSpPr>
            <a:spLocks/>
          </p:cNvSpPr>
          <p:nvPr/>
        </p:nvSpPr>
        <p:spPr bwMode="auto">
          <a:xfrm>
            <a:off x="2521906" y="4376088"/>
            <a:ext cx="3970655" cy="853590"/>
          </a:xfrm>
          <a:custGeom>
            <a:avLst/>
            <a:gdLst>
              <a:gd name="T0" fmla="*/ 0 w 3450"/>
              <a:gd name="T1" fmla="*/ 0 h 627"/>
              <a:gd name="T2" fmla="*/ 0 w 3450"/>
              <a:gd name="T3" fmla="*/ 627 h 627"/>
              <a:gd name="T4" fmla="*/ 3450 w 3450"/>
              <a:gd name="T5" fmla="*/ 627 h 6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450" h="627">
                <a:moveTo>
                  <a:pt x="0" y="0"/>
                </a:moveTo>
                <a:lnTo>
                  <a:pt x="0" y="627"/>
                </a:lnTo>
                <a:lnTo>
                  <a:pt x="3450" y="627"/>
                </a:ln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rot="0" vert="horz" wrap="square" lIns="0" tIns="0" rIns="0" bIns="0" anchor="t" anchorCtr="0" upright="1">
            <a:noAutofit/>
          </a:bodyPr>
          <a:lstStyle/>
          <a:p>
            <a:endParaRPr lang="en-US"/>
          </a:p>
        </p:txBody>
      </p:sp>
      <p:sp>
        <p:nvSpPr>
          <p:cNvPr id="47" name="Freeform 46"/>
          <p:cNvSpPr>
            <a:spLocks/>
          </p:cNvSpPr>
          <p:nvPr/>
        </p:nvSpPr>
        <p:spPr bwMode="auto">
          <a:xfrm>
            <a:off x="2521906" y="4463974"/>
            <a:ext cx="3884336" cy="766383"/>
          </a:xfrm>
          <a:custGeom>
            <a:avLst/>
            <a:gdLst>
              <a:gd name="T0" fmla="*/ 0 w 3375"/>
              <a:gd name="T1" fmla="*/ 555 h 555"/>
              <a:gd name="T2" fmla="*/ 1515 w 3375"/>
              <a:gd name="T3" fmla="*/ 555 h 555"/>
              <a:gd name="T4" fmla="*/ 1515 w 3375"/>
              <a:gd name="T5" fmla="*/ 3 h 555"/>
              <a:gd name="T6" fmla="*/ 3375 w 3375"/>
              <a:gd name="T7" fmla="*/ 0 h 555"/>
              <a:gd name="connsiteX0" fmla="*/ 0 w 10000"/>
              <a:gd name="connsiteY0" fmla="*/ 10001 h 10002"/>
              <a:gd name="connsiteX1" fmla="*/ 2519 w 10000"/>
              <a:gd name="connsiteY1" fmla="*/ 1 h 10002"/>
              <a:gd name="connsiteX2" fmla="*/ 4489 w 10000"/>
              <a:gd name="connsiteY2" fmla="*/ 10001 h 10002"/>
              <a:gd name="connsiteX3" fmla="*/ 4489 w 10000"/>
              <a:gd name="connsiteY3" fmla="*/ 55 h 10002"/>
              <a:gd name="connsiteX4" fmla="*/ 10000 w 10000"/>
              <a:gd name="connsiteY4" fmla="*/ 1 h 10002"/>
              <a:gd name="connsiteX0" fmla="*/ 0 w 10000"/>
              <a:gd name="connsiteY0" fmla="*/ 10001 h 10002"/>
              <a:gd name="connsiteX1" fmla="*/ 2519 w 10000"/>
              <a:gd name="connsiteY1" fmla="*/ 1 h 10002"/>
              <a:gd name="connsiteX2" fmla="*/ 2773 w 10000"/>
              <a:gd name="connsiteY2" fmla="*/ 10002 h 10002"/>
              <a:gd name="connsiteX3" fmla="*/ 4489 w 10000"/>
              <a:gd name="connsiteY3" fmla="*/ 10001 h 10002"/>
              <a:gd name="connsiteX4" fmla="*/ 4489 w 10000"/>
              <a:gd name="connsiteY4" fmla="*/ 55 h 10002"/>
              <a:gd name="connsiteX5" fmla="*/ 10000 w 10000"/>
              <a:gd name="connsiteY5" fmla="*/ 1 h 10002"/>
              <a:gd name="connsiteX0" fmla="*/ 0 w 10000"/>
              <a:gd name="connsiteY0" fmla="*/ 33 h 10035"/>
              <a:gd name="connsiteX1" fmla="*/ 2519 w 10000"/>
              <a:gd name="connsiteY1" fmla="*/ 34 h 10035"/>
              <a:gd name="connsiteX2" fmla="*/ 2773 w 10000"/>
              <a:gd name="connsiteY2" fmla="*/ 10035 h 10035"/>
              <a:gd name="connsiteX3" fmla="*/ 4489 w 10000"/>
              <a:gd name="connsiteY3" fmla="*/ 10034 h 10035"/>
              <a:gd name="connsiteX4" fmla="*/ 4489 w 10000"/>
              <a:gd name="connsiteY4" fmla="*/ 88 h 10035"/>
              <a:gd name="connsiteX5" fmla="*/ 10000 w 10000"/>
              <a:gd name="connsiteY5" fmla="*/ 34 h 10035"/>
              <a:gd name="connsiteX0" fmla="*/ 0 w 10000"/>
              <a:gd name="connsiteY0" fmla="*/ 33 h 10035"/>
              <a:gd name="connsiteX1" fmla="*/ 2519 w 10000"/>
              <a:gd name="connsiteY1" fmla="*/ 34 h 10035"/>
              <a:gd name="connsiteX2" fmla="*/ 2773 w 10000"/>
              <a:gd name="connsiteY2" fmla="*/ 10035 h 10035"/>
              <a:gd name="connsiteX3" fmla="*/ 4489 w 10000"/>
              <a:gd name="connsiteY3" fmla="*/ 10034 h 10035"/>
              <a:gd name="connsiteX4" fmla="*/ 4489 w 10000"/>
              <a:gd name="connsiteY4" fmla="*/ 88 h 10035"/>
              <a:gd name="connsiteX5" fmla="*/ 10000 w 10000"/>
              <a:gd name="connsiteY5" fmla="*/ 34 h 10035"/>
              <a:gd name="connsiteX0" fmla="*/ 0 w 10000"/>
              <a:gd name="connsiteY0" fmla="*/ 33 h 10035"/>
              <a:gd name="connsiteX1" fmla="*/ 2519 w 10000"/>
              <a:gd name="connsiteY1" fmla="*/ 34 h 10035"/>
              <a:gd name="connsiteX2" fmla="*/ 2773 w 10000"/>
              <a:gd name="connsiteY2" fmla="*/ 10035 h 10035"/>
              <a:gd name="connsiteX3" fmla="*/ 4489 w 10000"/>
              <a:gd name="connsiteY3" fmla="*/ 10034 h 10035"/>
              <a:gd name="connsiteX4" fmla="*/ 4489 w 10000"/>
              <a:gd name="connsiteY4" fmla="*/ 88 h 10035"/>
              <a:gd name="connsiteX5" fmla="*/ 10000 w 10000"/>
              <a:gd name="connsiteY5" fmla="*/ 34 h 10035"/>
              <a:gd name="connsiteX0" fmla="*/ 0 w 10000"/>
              <a:gd name="connsiteY0" fmla="*/ 33 h 10035"/>
              <a:gd name="connsiteX1" fmla="*/ 2519 w 10000"/>
              <a:gd name="connsiteY1" fmla="*/ 34 h 10035"/>
              <a:gd name="connsiteX2" fmla="*/ 2583 w 10000"/>
              <a:gd name="connsiteY2" fmla="*/ 10035 h 10035"/>
              <a:gd name="connsiteX3" fmla="*/ 4489 w 10000"/>
              <a:gd name="connsiteY3" fmla="*/ 10034 h 10035"/>
              <a:gd name="connsiteX4" fmla="*/ 4489 w 10000"/>
              <a:gd name="connsiteY4" fmla="*/ 88 h 10035"/>
              <a:gd name="connsiteX5" fmla="*/ 10000 w 10000"/>
              <a:gd name="connsiteY5" fmla="*/ 34 h 10035"/>
              <a:gd name="connsiteX0" fmla="*/ 0 w 10000"/>
              <a:gd name="connsiteY0" fmla="*/ 32 h 10034"/>
              <a:gd name="connsiteX1" fmla="*/ 2590 w 10000"/>
              <a:gd name="connsiteY1" fmla="*/ 35 h 10034"/>
              <a:gd name="connsiteX2" fmla="*/ 2583 w 10000"/>
              <a:gd name="connsiteY2" fmla="*/ 10034 h 10034"/>
              <a:gd name="connsiteX3" fmla="*/ 4489 w 10000"/>
              <a:gd name="connsiteY3" fmla="*/ 10033 h 10034"/>
              <a:gd name="connsiteX4" fmla="*/ 4489 w 10000"/>
              <a:gd name="connsiteY4" fmla="*/ 87 h 10034"/>
              <a:gd name="connsiteX5" fmla="*/ 10000 w 10000"/>
              <a:gd name="connsiteY5" fmla="*/ 33 h 10034"/>
              <a:gd name="connsiteX0" fmla="*/ 0 w 10000"/>
              <a:gd name="connsiteY0" fmla="*/ 32 h 10034"/>
              <a:gd name="connsiteX1" fmla="*/ 2519 w 10000"/>
              <a:gd name="connsiteY1" fmla="*/ 36 h 10034"/>
              <a:gd name="connsiteX2" fmla="*/ 2583 w 10000"/>
              <a:gd name="connsiteY2" fmla="*/ 10034 h 10034"/>
              <a:gd name="connsiteX3" fmla="*/ 4489 w 10000"/>
              <a:gd name="connsiteY3" fmla="*/ 10033 h 10034"/>
              <a:gd name="connsiteX4" fmla="*/ 4489 w 10000"/>
              <a:gd name="connsiteY4" fmla="*/ 87 h 10034"/>
              <a:gd name="connsiteX5" fmla="*/ 10000 w 10000"/>
              <a:gd name="connsiteY5" fmla="*/ 33 h 10034"/>
              <a:gd name="connsiteX0" fmla="*/ 0 w 10000"/>
              <a:gd name="connsiteY0" fmla="*/ 63 h 10065"/>
              <a:gd name="connsiteX1" fmla="*/ 3005 w 10000"/>
              <a:gd name="connsiteY1" fmla="*/ 31 h 10065"/>
              <a:gd name="connsiteX2" fmla="*/ 2583 w 10000"/>
              <a:gd name="connsiteY2" fmla="*/ 10065 h 10065"/>
              <a:gd name="connsiteX3" fmla="*/ 4489 w 10000"/>
              <a:gd name="connsiteY3" fmla="*/ 10064 h 10065"/>
              <a:gd name="connsiteX4" fmla="*/ 4489 w 10000"/>
              <a:gd name="connsiteY4" fmla="*/ 118 h 10065"/>
              <a:gd name="connsiteX5" fmla="*/ 10000 w 10000"/>
              <a:gd name="connsiteY5" fmla="*/ 64 h 10065"/>
              <a:gd name="connsiteX0" fmla="*/ 0 w 10000"/>
              <a:gd name="connsiteY0" fmla="*/ 27 h 10029"/>
              <a:gd name="connsiteX1" fmla="*/ 2578 w 10000"/>
              <a:gd name="connsiteY1" fmla="*/ 36 h 10029"/>
              <a:gd name="connsiteX2" fmla="*/ 2583 w 10000"/>
              <a:gd name="connsiteY2" fmla="*/ 10029 h 10029"/>
              <a:gd name="connsiteX3" fmla="*/ 4489 w 10000"/>
              <a:gd name="connsiteY3" fmla="*/ 10028 h 10029"/>
              <a:gd name="connsiteX4" fmla="*/ 4489 w 10000"/>
              <a:gd name="connsiteY4" fmla="*/ 82 h 10029"/>
              <a:gd name="connsiteX5" fmla="*/ 10000 w 10000"/>
              <a:gd name="connsiteY5" fmla="*/ 28 h 10029"/>
              <a:gd name="connsiteX0" fmla="*/ 0 w 10000"/>
              <a:gd name="connsiteY0" fmla="*/ 27 h 10163"/>
              <a:gd name="connsiteX1" fmla="*/ 2578 w 10000"/>
              <a:gd name="connsiteY1" fmla="*/ 36 h 10163"/>
              <a:gd name="connsiteX2" fmla="*/ 2243 w 10000"/>
              <a:gd name="connsiteY2" fmla="*/ 10163 h 10163"/>
              <a:gd name="connsiteX3" fmla="*/ 4489 w 10000"/>
              <a:gd name="connsiteY3" fmla="*/ 10028 h 10163"/>
              <a:gd name="connsiteX4" fmla="*/ 4489 w 10000"/>
              <a:gd name="connsiteY4" fmla="*/ 82 h 10163"/>
              <a:gd name="connsiteX5" fmla="*/ 10000 w 10000"/>
              <a:gd name="connsiteY5" fmla="*/ 28 h 10163"/>
              <a:gd name="connsiteX0" fmla="*/ 0 w 10000"/>
              <a:gd name="connsiteY0" fmla="*/ 0 h 10136"/>
              <a:gd name="connsiteX1" fmla="*/ 2264 w 10000"/>
              <a:gd name="connsiteY1" fmla="*/ 143 h 10136"/>
              <a:gd name="connsiteX2" fmla="*/ 2243 w 10000"/>
              <a:gd name="connsiteY2" fmla="*/ 10136 h 10136"/>
              <a:gd name="connsiteX3" fmla="*/ 4489 w 10000"/>
              <a:gd name="connsiteY3" fmla="*/ 10001 h 10136"/>
              <a:gd name="connsiteX4" fmla="*/ 4489 w 10000"/>
              <a:gd name="connsiteY4" fmla="*/ 55 h 10136"/>
              <a:gd name="connsiteX5" fmla="*/ 10000 w 10000"/>
              <a:gd name="connsiteY5" fmla="*/ 1 h 10136"/>
              <a:gd name="connsiteX0" fmla="*/ 0 w 10000"/>
              <a:gd name="connsiteY0" fmla="*/ 0 h 10136"/>
              <a:gd name="connsiteX1" fmla="*/ 2264 w 10000"/>
              <a:gd name="connsiteY1" fmla="*/ 143 h 10136"/>
              <a:gd name="connsiteX2" fmla="*/ 2243 w 10000"/>
              <a:gd name="connsiteY2" fmla="*/ 10136 h 10136"/>
              <a:gd name="connsiteX3" fmla="*/ 8988 w 10000"/>
              <a:gd name="connsiteY3" fmla="*/ 10135 h 10136"/>
              <a:gd name="connsiteX4" fmla="*/ 4489 w 10000"/>
              <a:gd name="connsiteY4" fmla="*/ 55 h 10136"/>
              <a:gd name="connsiteX5" fmla="*/ 10000 w 10000"/>
              <a:gd name="connsiteY5" fmla="*/ 1 h 10136"/>
              <a:gd name="connsiteX0" fmla="*/ 0 w 10000"/>
              <a:gd name="connsiteY0" fmla="*/ 0 h 10136"/>
              <a:gd name="connsiteX1" fmla="*/ 2264 w 10000"/>
              <a:gd name="connsiteY1" fmla="*/ 143 h 10136"/>
              <a:gd name="connsiteX2" fmla="*/ 2243 w 10000"/>
              <a:gd name="connsiteY2" fmla="*/ 10136 h 10136"/>
              <a:gd name="connsiteX3" fmla="*/ 8988 w 10000"/>
              <a:gd name="connsiteY3" fmla="*/ 10135 h 10136"/>
              <a:gd name="connsiteX4" fmla="*/ 9040 w 10000"/>
              <a:gd name="connsiteY4" fmla="*/ 189 h 10136"/>
              <a:gd name="connsiteX5" fmla="*/ 10000 w 10000"/>
              <a:gd name="connsiteY5" fmla="*/ 1 h 10136"/>
              <a:gd name="connsiteX0" fmla="*/ 0 w 10000"/>
              <a:gd name="connsiteY0" fmla="*/ 3842 h 13978"/>
              <a:gd name="connsiteX1" fmla="*/ 2264 w 10000"/>
              <a:gd name="connsiteY1" fmla="*/ 3985 h 13978"/>
              <a:gd name="connsiteX2" fmla="*/ 2243 w 10000"/>
              <a:gd name="connsiteY2" fmla="*/ 13978 h 13978"/>
              <a:gd name="connsiteX3" fmla="*/ 8988 w 10000"/>
              <a:gd name="connsiteY3" fmla="*/ 13977 h 13978"/>
              <a:gd name="connsiteX4" fmla="*/ 8621 w 10000"/>
              <a:gd name="connsiteY4" fmla="*/ 0 h 13978"/>
              <a:gd name="connsiteX5" fmla="*/ 10000 w 10000"/>
              <a:gd name="connsiteY5" fmla="*/ 3843 h 13978"/>
              <a:gd name="connsiteX0" fmla="*/ 0 w 10000"/>
              <a:gd name="connsiteY0" fmla="*/ 214 h 10350"/>
              <a:gd name="connsiteX1" fmla="*/ 2264 w 10000"/>
              <a:gd name="connsiteY1" fmla="*/ 357 h 10350"/>
              <a:gd name="connsiteX2" fmla="*/ 2243 w 10000"/>
              <a:gd name="connsiteY2" fmla="*/ 10350 h 10350"/>
              <a:gd name="connsiteX3" fmla="*/ 8988 w 10000"/>
              <a:gd name="connsiteY3" fmla="*/ 10349 h 10350"/>
              <a:gd name="connsiteX4" fmla="*/ 9013 w 10000"/>
              <a:gd name="connsiteY4" fmla="*/ 0 h 10350"/>
              <a:gd name="connsiteX5" fmla="*/ 10000 w 10000"/>
              <a:gd name="connsiteY5" fmla="*/ 215 h 10350"/>
              <a:gd name="connsiteX0" fmla="*/ 0 w 10000"/>
              <a:gd name="connsiteY0" fmla="*/ 0 h 10136"/>
              <a:gd name="connsiteX1" fmla="*/ 2264 w 10000"/>
              <a:gd name="connsiteY1" fmla="*/ 143 h 10136"/>
              <a:gd name="connsiteX2" fmla="*/ 2243 w 10000"/>
              <a:gd name="connsiteY2" fmla="*/ 10136 h 10136"/>
              <a:gd name="connsiteX3" fmla="*/ 8988 w 10000"/>
              <a:gd name="connsiteY3" fmla="*/ 10135 h 10136"/>
              <a:gd name="connsiteX4" fmla="*/ 9013 w 10000"/>
              <a:gd name="connsiteY4" fmla="*/ 57 h 10136"/>
              <a:gd name="connsiteX5" fmla="*/ 10000 w 10000"/>
              <a:gd name="connsiteY5" fmla="*/ 1 h 10136"/>
              <a:gd name="connsiteX0" fmla="*/ 0 w 10000"/>
              <a:gd name="connsiteY0" fmla="*/ 756 h 10892"/>
              <a:gd name="connsiteX1" fmla="*/ 2264 w 10000"/>
              <a:gd name="connsiteY1" fmla="*/ 899 h 10892"/>
              <a:gd name="connsiteX2" fmla="*/ 2243 w 10000"/>
              <a:gd name="connsiteY2" fmla="*/ 10892 h 10892"/>
              <a:gd name="connsiteX3" fmla="*/ 8988 w 10000"/>
              <a:gd name="connsiteY3" fmla="*/ 10891 h 10892"/>
              <a:gd name="connsiteX4" fmla="*/ 9034 w 10000"/>
              <a:gd name="connsiteY4" fmla="*/ 0 h 10892"/>
              <a:gd name="connsiteX5" fmla="*/ 10000 w 10000"/>
              <a:gd name="connsiteY5" fmla="*/ 757 h 10892"/>
              <a:gd name="connsiteX0" fmla="*/ 0 w 10000"/>
              <a:gd name="connsiteY0" fmla="*/ 0 h 10136"/>
              <a:gd name="connsiteX1" fmla="*/ 2264 w 10000"/>
              <a:gd name="connsiteY1" fmla="*/ 143 h 10136"/>
              <a:gd name="connsiteX2" fmla="*/ 2243 w 10000"/>
              <a:gd name="connsiteY2" fmla="*/ 10136 h 10136"/>
              <a:gd name="connsiteX3" fmla="*/ 8988 w 10000"/>
              <a:gd name="connsiteY3" fmla="*/ 10135 h 10136"/>
              <a:gd name="connsiteX4" fmla="*/ 8981 w 10000"/>
              <a:gd name="connsiteY4" fmla="*/ 3 h 10136"/>
              <a:gd name="connsiteX5" fmla="*/ 10000 w 10000"/>
              <a:gd name="connsiteY5" fmla="*/ 1 h 10136"/>
              <a:gd name="connsiteX0" fmla="*/ 0 w 10000"/>
              <a:gd name="connsiteY0" fmla="*/ 0 h 10136"/>
              <a:gd name="connsiteX1" fmla="*/ 2264 w 10000"/>
              <a:gd name="connsiteY1" fmla="*/ 143 h 10136"/>
              <a:gd name="connsiteX2" fmla="*/ 2243 w 10000"/>
              <a:gd name="connsiteY2" fmla="*/ 10136 h 10136"/>
              <a:gd name="connsiteX3" fmla="*/ 8988 w 10000"/>
              <a:gd name="connsiteY3" fmla="*/ 10135 h 10136"/>
              <a:gd name="connsiteX4" fmla="*/ 9023 w 10000"/>
              <a:gd name="connsiteY4" fmla="*/ 111 h 10136"/>
              <a:gd name="connsiteX5" fmla="*/ 10000 w 10000"/>
              <a:gd name="connsiteY5" fmla="*/ 1 h 10136"/>
              <a:gd name="connsiteX0" fmla="*/ 0 w 10000"/>
              <a:gd name="connsiteY0" fmla="*/ 0 h 10136"/>
              <a:gd name="connsiteX1" fmla="*/ 2264 w 10000"/>
              <a:gd name="connsiteY1" fmla="*/ 143 h 10136"/>
              <a:gd name="connsiteX2" fmla="*/ 2243 w 10000"/>
              <a:gd name="connsiteY2" fmla="*/ 10136 h 10136"/>
              <a:gd name="connsiteX3" fmla="*/ 8988 w 10000"/>
              <a:gd name="connsiteY3" fmla="*/ 10135 h 10136"/>
              <a:gd name="connsiteX4" fmla="*/ 8991 w 10000"/>
              <a:gd name="connsiteY4" fmla="*/ 57 h 10136"/>
              <a:gd name="connsiteX5" fmla="*/ 10000 w 10000"/>
              <a:gd name="connsiteY5" fmla="*/ 1 h 10136"/>
              <a:gd name="connsiteX0" fmla="*/ 0 w 10000"/>
              <a:gd name="connsiteY0" fmla="*/ 0 h 10136"/>
              <a:gd name="connsiteX1" fmla="*/ 2264 w 10000"/>
              <a:gd name="connsiteY1" fmla="*/ 143 h 10136"/>
              <a:gd name="connsiteX2" fmla="*/ 2243 w 10000"/>
              <a:gd name="connsiteY2" fmla="*/ 10136 h 10136"/>
              <a:gd name="connsiteX3" fmla="*/ 8988 w 10000"/>
              <a:gd name="connsiteY3" fmla="*/ 10135 h 10136"/>
              <a:gd name="connsiteX4" fmla="*/ 9434 w 10000"/>
              <a:gd name="connsiteY4" fmla="*/ 707 h 10136"/>
              <a:gd name="connsiteX5" fmla="*/ 10000 w 10000"/>
              <a:gd name="connsiteY5" fmla="*/ 1 h 10136"/>
              <a:gd name="connsiteX0" fmla="*/ 0 w 10000"/>
              <a:gd name="connsiteY0" fmla="*/ 0 h 10136"/>
              <a:gd name="connsiteX1" fmla="*/ 2264 w 10000"/>
              <a:gd name="connsiteY1" fmla="*/ 143 h 10136"/>
              <a:gd name="connsiteX2" fmla="*/ 2243 w 10000"/>
              <a:gd name="connsiteY2" fmla="*/ 10136 h 10136"/>
              <a:gd name="connsiteX3" fmla="*/ 8988 w 10000"/>
              <a:gd name="connsiteY3" fmla="*/ 10135 h 10136"/>
              <a:gd name="connsiteX4" fmla="*/ 9012 w 10000"/>
              <a:gd name="connsiteY4" fmla="*/ 3 h 10136"/>
              <a:gd name="connsiteX5" fmla="*/ 10000 w 10000"/>
              <a:gd name="connsiteY5" fmla="*/ 1 h 10136"/>
              <a:gd name="connsiteX0" fmla="*/ 0 w 10000"/>
              <a:gd name="connsiteY0" fmla="*/ 0 h 10136"/>
              <a:gd name="connsiteX1" fmla="*/ 2264 w 10000"/>
              <a:gd name="connsiteY1" fmla="*/ 143 h 10136"/>
              <a:gd name="connsiteX2" fmla="*/ 2243 w 10000"/>
              <a:gd name="connsiteY2" fmla="*/ 10136 h 10136"/>
              <a:gd name="connsiteX3" fmla="*/ 8988 w 10000"/>
              <a:gd name="connsiteY3" fmla="*/ 10135 h 10136"/>
              <a:gd name="connsiteX4" fmla="*/ 9012 w 10000"/>
              <a:gd name="connsiteY4" fmla="*/ 3 h 10136"/>
              <a:gd name="connsiteX5" fmla="*/ 10000 w 10000"/>
              <a:gd name="connsiteY5" fmla="*/ 1 h 101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000" h="10136">
                <a:moveTo>
                  <a:pt x="0" y="0"/>
                </a:moveTo>
                <a:cubicBezTo>
                  <a:pt x="909" y="120"/>
                  <a:pt x="1355" y="23"/>
                  <a:pt x="2264" y="143"/>
                </a:cubicBezTo>
                <a:cubicBezTo>
                  <a:pt x="2286" y="2132"/>
                  <a:pt x="2233" y="7138"/>
                  <a:pt x="2243" y="10136"/>
                </a:cubicBezTo>
                <a:lnTo>
                  <a:pt x="8988" y="10135"/>
                </a:lnTo>
                <a:cubicBezTo>
                  <a:pt x="9005" y="6820"/>
                  <a:pt x="9000" y="5069"/>
                  <a:pt x="9012" y="3"/>
                </a:cubicBezTo>
                <a:lnTo>
                  <a:pt x="10000" y="1"/>
                </a:lnTo>
              </a:path>
            </a:pathLst>
          </a:custGeom>
          <a:noFill/>
          <a:ln w="2857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rot="0" vert="horz" wrap="square" lIns="0" tIns="0" rIns="0" bIns="0" anchor="t" anchorCtr="0" upright="1">
            <a:noAutofit/>
          </a:bodyPr>
          <a:lstStyle/>
          <a:p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3627813" y="1450669"/>
            <a:ext cx="1758754" cy="1150198"/>
            <a:chOff x="1775864" y="3127697"/>
            <a:chExt cx="1758754" cy="1150198"/>
          </a:xfrm>
        </p:grpSpPr>
        <p:cxnSp>
          <p:nvCxnSpPr>
            <p:cNvPr id="59" name="Line 3887"/>
            <p:cNvCxnSpPr/>
            <p:nvPr/>
          </p:nvCxnSpPr>
          <p:spPr bwMode="auto">
            <a:xfrm flipH="1">
              <a:off x="1775864" y="3702796"/>
              <a:ext cx="175875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grpSp>
          <p:nvGrpSpPr>
            <p:cNvPr id="51" name="Group 50"/>
            <p:cNvGrpSpPr/>
            <p:nvPr/>
          </p:nvGrpSpPr>
          <p:grpSpPr>
            <a:xfrm>
              <a:off x="2046262" y="3127697"/>
              <a:ext cx="1327152" cy="1150198"/>
              <a:chOff x="0" y="0"/>
              <a:chExt cx="457200" cy="396240"/>
            </a:xfrm>
          </p:grpSpPr>
          <p:grpSp>
            <p:nvGrpSpPr>
              <p:cNvPr id="52" name="Group 51"/>
              <p:cNvGrpSpPr>
                <a:grpSpLocks/>
              </p:cNvGrpSpPr>
              <p:nvPr/>
            </p:nvGrpSpPr>
            <p:grpSpPr bwMode="auto">
              <a:xfrm rot="5400000">
                <a:off x="30480" y="-30480"/>
                <a:ext cx="396240" cy="457200"/>
                <a:chOff x="3975" y="7215"/>
                <a:chExt cx="624" cy="720"/>
              </a:xfrm>
            </p:grpSpPr>
            <p:sp>
              <p:nvSpPr>
                <p:cNvPr id="57" name="AutoShape 3910"/>
                <p:cNvSpPr>
                  <a:spLocks noChangeArrowheads="1"/>
                </p:cNvSpPr>
                <p:nvPr/>
              </p:nvSpPr>
              <p:spPr bwMode="auto">
                <a:xfrm>
                  <a:off x="3975" y="7395"/>
                  <a:ext cx="624" cy="540"/>
                </a:xfrm>
                <a:prstGeom prst="triangle">
                  <a:avLst>
                    <a:gd name="adj" fmla="val 50000"/>
                  </a:avLst>
                </a:prstGeom>
                <a:solidFill>
                  <a:srgbClr val="FFFFFF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58" name="Oval 57"/>
                <p:cNvSpPr>
                  <a:spLocks noChangeArrowheads="1"/>
                </p:cNvSpPr>
                <p:nvPr/>
              </p:nvSpPr>
              <p:spPr bwMode="auto">
                <a:xfrm>
                  <a:off x="4200" y="7215"/>
                  <a:ext cx="180" cy="180"/>
                </a:xfrm>
                <a:prstGeom prst="ellipse">
                  <a:avLst/>
                </a:prstGeom>
                <a:solidFill>
                  <a:srgbClr val="FFFFFF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53" name="Group 52"/>
              <p:cNvGrpSpPr>
                <a:grpSpLocks/>
              </p:cNvGrpSpPr>
              <p:nvPr/>
            </p:nvGrpSpPr>
            <p:grpSpPr bwMode="auto">
              <a:xfrm rot="657920">
                <a:off x="51435" y="145415"/>
                <a:ext cx="149225" cy="110490"/>
                <a:chOff x="7950" y="3165"/>
                <a:chExt cx="2040" cy="1485"/>
              </a:xfrm>
            </p:grpSpPr>
            <p:sp>
              <p:nvSpPr>
                <p:cNvPr id="54" name="Freeform 53"/>
                <p:cNvSpPr>
                  <a:spLocks/>
                </p:cNvSpPr>
                <p:nvPr/>
              </p:nvSpPr>
              <p:spPr bwMode="auto">
                <a:xfrm>
                  <a:off x="8280" y="3165"/>
                  <a:ext cx="1710" cy="1410"/>
                </a:xfrm>
                <a:custGeom>
                  <a:avLst/>
                  <a:gdLst>
                    <a:gd name="T0" fmla="*/ 1710 w 1710"/>
                    <a:gd name="T1" fmla="*/ 0 h 1410"/>
                    <a:gd name="T2" fmla="*/ 150 w 1710"/>
                    <a:gd name="T3" fmla="*/ 315 h 1410"/>
                    <a:gd name="T4" fmla="*/ 0 w 1710"/>
                    <a:gd name="T5" fmla="*/ 1410 h 14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710" h="1410">
                      <a:moveTo>
                        <a:pt x="1710" y="0"/>
                      </a:moveTo>
                      <a:lnTo>
                        <a:pt x="150" y="315"/>
                      </a:lnTo>
                      <a:lnTo>
                        <a:pt x="0" y="1410"/>
                      </a:lnTo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55" name="Freeform 54"/>
                <p:cNvSpPr>
                  <a:spLocks/>
                </p:cNvSpPr>
                <p:nvPr/>
              </p:nvSpPr>
              <p:spPr bwMode="auto">
                <a:xfrm flipH="1" flipV="1">
                  <a:off x="7950" y="3240"/>
                  <a:ext cx="1710" cy="1410"/>
                </a:xfrm>
                <a:custGeom>
                  <a:avLst/>
                  <a:gdLst>
                    <a:gd name="T0" fmla="*/ 1710 w 1710"/>
                    <a:gd name="T1" fmla="*/ 0 h 1410"/>
                    <a:gd name="T2" fmla="*/ 150 w 1710"/>
                    <a:gd name="T3" fmla="*/ 315 h 1410"/>
                    <a:gd name="T4" fmla="*/ 0 w 1710"/>
                    <a:gd name="T5" fmla="*/ 1410 h 14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710" h="1410">
                      <a:moveTo>
                        <a:pt x="1710" y="0"/>
                      </a:moveTo>
                      <a:lnTo>
                        <a:pt x="150" y="315"/>
                      </a:lnTo>
                      <a:lnTo>
                        <a:pt x="0" y="1410"/>
                      </a:lnTo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3" name="TextBox 2"/>
          <p:cNvSpPr txBox="1"/>
          <p:nvPr/>
        </p:nvSpPr>
        <p:spPr>
          <a:xfrm>
            <a:off x="998167" y="3158957"/>
            <a:ext cx="5435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In</a:t>
            </a:r>
            <a:endParaRPr lang="en-US" sz="3600" dirty="0"/>
          </a:p>
        </p:txBody>
      </p:sp>
      <p:sp>
        <p:nvSpPr>
          <p:cNvPr id="48" name="TextBox 47"/>
          <p:cNvSpPr txBox="1"/>
          <p:nvPr/>
        </p:nvSpPr>
        <p:spPr>
          <a:xfrm>
            <a:off x="998167" y="4453735"/>
            <a:ext cx="8875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Out</a:t>
            </a:r>
            <a:endParaRPr lang="en-US" sz="3600" dirty="0"/>
          </a:p>
        </p:txBody>
      </p:sp>
      <p:cxnSp>
        <p:nvCxnSpPr>
          <p:cNvPr id="50" name="Straight Connector 49"/>
          <p:cNvCxnSpPr/>
          <p:nvPr/>
        </p:nvCxnSpPr>
        <p:spPr>
          <a:xfrm>
            <a:off x="2870178" y="3944808"/>
            <a:ext cx="0" cy="1284870"/>
          </a:xfrm>
          <a:prstGeom prst="line">
            <a:avLst/>
          </a:prstGeom>
          <a:ln w="12700" cmpd="sng">
            <a:solidFill>
              <a:srgbClr val="FF0000"/>
            </a:solidFill>
            <a:prstDash val="lg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>
            <a:off x="3388338" y="3603703"/>
            <a:ext cx="0" cy="850032"/>
          </a:xfrm>
          <a:prstGeom prst="line">
            <a:avLst/>
          </a:prstGeom>
          <a:ln w="12700" cmpd="sng">
            <a:solidFill>
              <a:srgbClr val="FF0000"/>
            </a:solidFill>
            <a:prstDash val="lg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>
            <a:off x="5386567" y="3577038"/>
            <a:ext cx="0" cy="1652640"/>
          </a:xfrm>
          <a:prstGeom prst="line">
            <a:avLst/>
          </a:prstGeom>
          <a:ln w="12700" cmpd="sng">
            <a:solidFill>
              <a:srgbClr val="FF0000"/>
            </a:solidFill>
            <a:prstDash val="lg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>
            <a:off x="6009618" y="3944808"/>
            <a:ext cx="0" cy="529300"/>
          </a:xfrm>
          <a:prstGeom prst="line">
            <a:avLst/>
          </a:prstGeom>
          <a:ln w="12700" cmpd="sng">
            <a:solidFill>
              <a:srgbClr val="FF0000"/>
            </a:solidFill>
            <a:prstDash val="lg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 flipV="1">
            <a:off x="2526825" y="3944807"/>
            <a:ext cx="3884338" cy="1"/>
          </a:xfrm>
          <a:prstGeom prst="line">
            <a:avLst/>
          </a:prstGeom>
          <a:ln w="12700" cmpd="sng">
            <a:solidFill>
              <a:srgbClr val="660066"/>
            </a:solidFill>
            <a:prstDash val="lg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 flipV="1">
            <a:off x="2521904" y="3577038"/>
            <a:ext cx="3884338" cy="1"/>
          </a:xfrm>
          <a:prstGeom prst="line">
            <a:avLst/>
          </a:prstGeom>
          <a:ln w="12700" cmpd="sng">
            <a:solidFill>
              <a:srgbClr val="660066"/>
            </a:solidFill>
            <a:prstDash val="lg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4" name="TextBox 73"/>
          <p:cNvSpPr txBox="1"/>
          <p:nvPr/>
        </p:nvSpPr>
        <p:spPr>
          <a:xfrm>
            <a:off x="1915435" y="3130224"/>
            <a:ext cx="611390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High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???</a:t>
            </a:r>
          </a:p>
          <a:p>
            <a:r>
              <a:rPr lang="en-US" dirty="0" smtClean="0"/>
              <a:t>Low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2837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Box 55"/>
          <p:cNvSpPr txBox="1"/>
          <p:nvPr/>
        </p:nvSpPr>
        <p:spPr>
          <a:xfrm>
            <a:off x="1269936" y="443047"/>
            <a:ext cx="67722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/>
              <a:t>Booting Up with Presets</a:t>
            </a:r>
            <a:endParaRPr lang="en-US" sz="4000" b="1" dirty="0"/>
          </a:p>
        </p:txBody>
      </p:sp>
      <p:cxnSp>
        <p:nvCxnSpPr>
          <p:cNvPr id="21" name="Line 3887"/>
          <p:cNvCxnSpPr/>
          <p:nvPr/>
        </p:nvCxnSpPr>
        <p:spPr bwMode="auto">
          <a:xfrm flipH="1">
            <a:off x="956914" y="3702796"/>
            <a:ext cx="82797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22" name="Group 21"/>
          <p:cNvGrpSpPr>
            <a:grpSpLocks/>
          </p:cNvGrpSpPr>
          <p:nvPr/>
        </p:nvGrpSpPr>
        <p:grpSpPr bwMode="auto">
          <a:xfrm>
            <a:off x="841215" y="2804660"/>
            <a:ext cx="224535" cy="912176"/>
            <a:chOff x="7770" y="6120"/>
            <a:chExt cx="945" cy="3210"/>
          </a:xfrm>
        </p:grpSpPr>
        <p:cxnSp>
          <p:nvCxnSpPr>
            <p:cNvPr id="30" name="Line 3889"/>
            <p:cNvCxnSpPr/>
            <p:nvPr/>
          </p:nvCxnSpPr>
          <p:spPr bwMode="auto">
            <a:xfrm flipH="1" flipV="1">
              <a:off x="7770" y="7458"/>
              <a:ext cx="930" cy="53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1" name="Line 3890"/>
            <p:cNvCxnSpPr/>
            <p:nvPr/>
          </p:nvCxnSpPr>
          <p:spPr bwMode="auto">
            <a:xfrm flipH="1">
              <a:off x="7785" y="6933"/>
              <a:ext cx="930" cy="53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2" name="Line 3891"/>
            <p:cNvCxnSpPr/>
            <p:nvPr/>
          </p:nvCxnSpPr>
          <p:spPr bwMode="auto">
            <a:xfrm flipH="1" flipV="1">
              <a:off x="8279" y="6678"/>
              <a:ext cx="436" cy="25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3" name="Line 3892"/>
            <p:cNvCxnSpPr/>
            <p:nvPr/>
          </p:nvCxnSpPr>
          <p:spPr bwMode="auto">
            <a:xfrm flipH="1">
              <a:off x="7770" y="7998"/>
              <a:ext cx="930" cy="53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4" name="Line 3893"/>
            <p:cNvCxnSpPr/>
            <p:nvPr/>
          </p:nvCxnSpPr>
          <p:spPr bwMode="auto">
            <a:xfrm flipH="1" flipV="1">
              <a:off x="7814" y="8523"/>
              <a:ext cx="436" cy="25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5" name="Line 3894"/>
            <p:cNvCxnSpPr/>
            <p:nvPr/>
          </p:nvCxnSpPr>
          <p:spPr bwMode="auto">
            <a:xfrm>
              <a:off x="8265" y="8760"/>
              <a:ext cx="0" cy="57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6" name="Line 3895"/>
            <p:cNvCxnSpPr/>
            <p:nvPr/>
          </p:nvCxnSpPr>
          <p:spPr bwMode="auto">
            <a:xfrm>
              <a:off x="8295" y="6120"/>
              <a:ext cx="0" cy="57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23" name="Group 22"/>
          <p:cNvGrpSpPr>
            <a:grpSpLocks/>
          </p:cNvGrpSpPr>
          <p:nvPr/>
        </p:nvGrpSpPr>
        <p:grpSpPr bwMode="auto">
          <a:xfrm>
            <a:off x="753596" y="3702796"/>
            <a:ext cx="459650" cy="875052"/>
            <a:chOff x="3195" y="8445"/>
            <a:chExt cx="690" cy="975"/>
          </a:xfrm>
        </p:grpSpPr>
        <p:cxnSp>
          <p:nvCxnSpPr>
            <p:cNvPr id="26" name="Line 3897"/>
            <p:cNvCxnSpPr/>
            <p:nvPr/>
          </p:nvCxnSpPr>
          <p:spPr bwMode="auto">
            <a:xfrm>
              <a:off x="3195" y="8835"/>
              <a:ext cx="69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7" name="Line 3898"/>
            <p:cNvCxnSpPr/>
            <p:nvPr/>
          </p:nvCxnSpPr>
          <p:spPr bwMode="auto">
            <a:xfrm>
              <a:off x="3195" y="9045"/>
              <a:ext cx="69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8" name="Line 3899"/>
            <p:cNvCxnSpPr/>
            <p:nvPr/>
          </p:nvCxnSpPr>
          <p:spPr bwMode="auto">
            <a:xfrm flipV="1">
              <a:off x="3510" y="8445"/>
              <a:ext cx="0" cy="39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9" name="Line 3900"/>
            <p:cNvCxnSpPr/>
            <p:nvPr/>
          </p:nvCxnSpPr>
          <p:spPr bwMode="auto">
            <a:xfrm flipV="1">
              <a:off x="3510" y="9030"/>
              <a:ext cx="0" cy="39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24" name="AutoShape 3901"/>
          <p:cNvSpPr>
            <a:spLocks noChangeArrowheads="1"/>
          </p:cNvSpPr>
          <p:nvPr/>
        </p:nvSpPr>
        <p:spPr bwMode="auto">
          <a:xfrm flipV="1">
            <a:off x="829052" y="4577848"/>
            <a:ext cx="308736" cy="266636"/>
          </a:xfrm>
          <a:prstGeom prst="triangle">
            <a:avLst>
              <a:gd name="adj" fmla="val 50000"/>
            </a:avLst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25" name="Text Box 3902"/>
          <p:cNvSpPr txBox="1">
            <a:spLocks noChangeArrowheads="1"/>
          </p:cNvSpPr>
          <p:nvPr/>
        </p:nvSpPr>
        <p:spPr bwMode="auto">
          <a:xfrm>
            <a:off x="1137788" y="3164786"/>
            <a:ext cx="1466048" cy="617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effectLst/>
                <a:latin typeface="Times New Roman"/>
                <a:ea typeface="Times New Roman"/>
              </a:rPr>
              <a:t>Starts at 0 V, changes to+5 V</a:t>
            </a:r>
          </a:p>
        </p:txBody>
      </p:sp>
      <p:sp>
        <p:nvSpPr>
          <p:cNvPr id="38" name="Text Box 3902"/>
          <p:cNvSpPr txBox="1">
            <a:spLocks noChangeArrowheads="1"/>
          </p:cNvSpPr>
          <p:nvPr/>
        </p:nvSpPr>
        <p:spPr bwMode="auto">
          <a:xfrm>
            <a:off x="556814" y="2405919"/>
            <a:ext cx="899076" cy="3626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000" dirty="0" smtClean="0">
                <a:effectLst/>
                <a:latin typeface="Times New Roman"/>
                <a:ea typeface="Times New Roman"/>
              </a:rPr>
              <a:t>Power</a:t>
            </a:r>
            <a:endParaRPr lang="en-US" sz="2000" dirty="0">
              <a:effectLst/>
              <a:latin typeface="Times New Roman"/>
              <a:ea typeface="Times New Roman"/>
            </a:endParaRPr>
          </a:p>
        </p:txBody>
      </p:sp>
      <p:cxnSp>
        <p:nvCxnSpPr>
          <p:cNvPr id="40" name="Line 3977"/>
          <p:cNvCxnSpPr/>
          <p:nvPr/>
        </p:nvCxnSpPr>
        <p:spPr bwMode="auto">
          <a:xfrm>
            <a:off x="4971999" y="3164786"/>
            <a:ext cx="675899" cy="0"/>
          </a:xfrm>
          <a:prstGeom prst="line">
            <a:avLst/>
          </a:prstGeom>
          <a:noFill/>
          <a:ln w="12700" cmpd="sng">
            <a:solidFill>
              <a:srgbClr val="000000"/>
            </a:solidFill>
            <a:round/>
            <a:headEnd type="stealth" w="lg" len="lg"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" name="Text Box 3978"/>
          <p:cNvSpPr txBox="1">
            <a:spLocks noChangeArrowheads="1"/>
          </p:cNvSpPr>
          <p:nvPr/>
        </p:nvSpPr>
        <p:spPr bwMode="auto">
          <a:xfrm>
            <a:off x="4971999" y="3165941"/>
            <a:ext cx="581212" cy="487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45720" rIns="0" bIns="45720" anchor="t" anchorCtr="0" upright="1"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000" i="1" dirty="0">
                <a:effectLst/>
                <a:latin typeface="Times New Roman"/>
                <a:ea typeface="Times New Roman"/>
              </a:rPr>
              <a:t>~RC</a:t>
            </a:r>
            <a:endParaRPr lang="en-US" sz="2000" dirty="0">
              <a:effectLst/>
              <a:latin typeface="Times New Roman"/>
              <a:ea typeface="Times New Roman"/>
            </a:endParaRPr>
          </a:p>
        </p:txBody>
      </p:sp>
      <p:sp>
        <p:nvSpPr>
          <p:cNvPr id="42" name="Freeform 41"/>
          <p:cNvSpPr>
            <a:spLocks/>
          </p:cNvSpPr>
          <p:nvPr/>
        </p:nvSpPr>
        <p:spPr bwMode="auto">
          <a:xfrm>
            <a:off x="3993722" y="2185626"/>
            <a:ext cx="3970655" cy="723978"/>
          </a:xfrm>
          <a:custGeom>
            <a:avLst/>
            <a:gdLst>
              <a:gd name="T0" fmla="*/ 0 w 3450"/>
              <a:gd name="T1" fmla="*/ 0 h 627"/>
              <a:gd name="T2" fmla="*/ 0 w 3450"/>
              <a:gd name="T3" fmla="*/ 627 h 627"/>
              <a:gd name="T4" fmla="*/ 3450 w 3450"/>
              <a:gd name="T5" fmla="*/ 627 h 6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450" h="627">
                <a:moveTo>
                  <a:pt x="0" y="0"/>
                </a:moveTo>
                <a:lnTo>
                  <a:pt x="0" y="627"/>
                </a:lnTo>
                <a:lnTo>
                  <a:pt x="3450" y="627"/>
                </a:ln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rot="0" vert="horz" wrap="square" lIns="0" tIns="0" rIns="0" bIns="0" anchor="t" anchorCtr="0" upright="1">
            <a:noAutofit/>
          </a:bodyPr>
          <a:lstStyle/>
          <a:p>
            <a:endParaRPr lang="en-US"/>
          </a:p>
        </p:txBody>
      </p:sp>
      <p:sp>
        <p:nvSpPr>
          <p:cNvPr id="43" name="Freeform 42"/>
          <p:cNvSpPr>
            <a:spLocks/>
          </p:cNvSpPr>
          <p:nvPr/>
        </p:nvSpPr>
        <p:spPr bwMode="auto">
          <a:xfrm>
            <a:off x="3993722" y="3117445"/>
            <a:ext cx="3970655" cy="723978"/>
          </a:xfrm>
          <a:custGeom>
            <a:avLst/>
            <a:gdLst>
              <a:gd name="T0" fmla="*/ 0 w 3450"/>
              <a:gd name="T1" fmla="*/ 0 h 627"/>
              <a:gd name="T2" fmla="*/ 0 w 3450"/>
              <a:gd name="T3" fmla="*/ 627 h 627"/>
              <a:gd name="T4" fmla="*/ 3450 w 3450"/>
              <a:gd name="T5" fmla="*/ 627 h 6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450" h="627">
                <a:moveTo>
                  <a:pt x="0" y="0"/>
                </a:moveTo>
                <a:lnTo>
                  <a:pt x="0" y="627"/>
                </a:lnTo>
                <a:lnTo>
                  <a:pt x="3450" y="627"/>
                </a:ln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rot="0" vert="horz" wrap="square" lIns="0" tIns="0" rIns="0" bIns="0" anchor="t" anchorCtr="0" upright="1">
            <a:noAutofit/>
          </a:bodyPr>
          <a:lstStyle/>
          <a:p>
            <a:endParaRPr lang="en-US"/>
          </a:p>
        </p:txBody>
      </p:sp>
      <p:sp>
        <p:nvSpPr>
          <p:cNvPr id="45" name="Freeform 44"/>
          <p:cNvSpPr>
            <a:spLocks/>
          </p:cNvSpPr>
          <p:nvPr/>
        </p:nvSpPr>
        <p:spPr bwMode="auto">
          <a:xfrm>
            <a:off x="3993722" y="2272226"/>
            <a:ext cx="3970655" cy="637378"/>
          </a:xfrm>
          <a:custGeom>
            <a:avLst/>
            <a:gdLst>
              <a:gd name="T0" fmla="*/ 0 w 3450"/>
              <a:gd name="T1" fmla="*/ 552 h 552"/>
              <a:gd name="T2" fmla="*/ 870 w 3450"/>
              <a:gd name="T3" fmla="*/ 552 h 552"/>
              <a:gd name="T4" fmla="*/ 870 w 3450"/>
              <a:gd name="T5" fmla="*/ 0 h 552"/>
              <a:gd name="T6" fmla="*/ 3450 w 3450"/>
              <a:gd name="T7" fmla="*/ 0 h 5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450" h="552">
                <a:moveTo>
                  <a:pt x="0" y="552"/>
                </a:moveTo>
                <a:lnTo>
                  <a:pt x="870" y="552"/>
                </a:lnTo>
                <a:lnTo>
                  <a:pt x="870" y="0"/>
                </a:lnTo>
                <a:lnTo>
                  <a:pt x="3450" y="0"/>
                </a:lnTo>
              </a:path>
            </a:pathLst>
          </a:custGeom>
          <a:noFill/>
          <a:ln w="2857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rot="0" vert="horz" wrap="square" lIns="0" tIns="0" rIns="0" bIns="0" anchor="t" anchorCtr="0" upright="1">
            <a:noAutofit/>
          </a:bodyPr>
          <a:lstStyle/>
          <a:p>
            <a:endParaRPr lang="en-US"/>
          </a:p>
        </p:txBody>
      </p:sp>
      <p:sp>
        <p:nvSpPr>
          <p:cNvPr id="46" name="AutoShape 3974"/>
          <p:cNvSpPr>
            <a:spLocks/>
          </p:cNvSpPr>
          <p:nvPr/>
        </p:nvSpPr>
        <p:spPr bwMode="auto">
          <a:xfrm>
            <a:off x="3993722" y="3253696"/>
            <a:ext cx="3936128" cy="577335"/>
          </a:xfrm>
          <a:custGeom>
            <a:avLst/>
            <a:gdLst>
              <a:gd name="T0" fmla="*/ 0 w 3420"/>
              <a:gd name="T1" fmla="*/ 494 h 500"/>
              <a:gd name="T2" fmla="*/ 855 w 3420"/>
              <a:gd name="T3" fmla="*/ 500 h 500"/>
              <a:gd name="T4" fmla="*/ 1830 w 3420"/>
              <a:gd name="T5" fmla="*/ 80 h 500"/>
              <a:gd name="T6" fmla="*/ 3420 w 3420"/>
              <a:gd name="T7" fmla="*/ 20 h 5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420" h="500">
                <a:moveTo>
                  <a:pt x="0" y="494"/>
                </a:moveTo>
                <a:cubicBezTo>
                  <a:pt x="0" y="494"/>
                  <a:pt x="427" y="497"/>
                  <a:pt x="855" y="500"/>
                </a:cubicBezTo>
                <a:cubicBezTo>
                  <a:pt x="1095" y="300"/>
                  <a:pt x="1403" y="160"/>
                  <a:pt x="1830" y="80"/>
                </a:cubicBezTo>
                <a:cubicBezTo>
                  <a:pt x="2257" y="0"/>
                  <a:pt x="3089" y="32"/>
                  <a:pt x="3420" y="20"/>
                </a:cubicBezTo>
              </a:path>
            </a:pathLst>
          </a:custGeom>
          <a:noFill/>
          <a:ln w="2857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rot="0" vert="horz" wrap="square" lIns="0" tIns="0" rIns="0" bIns="0" anchor="t" anchorCtr="0" upright="1">
            <a:noAutofit/>
          </a:bodyPr>
          <a:lstStyle/>
          <a:p>
            <a:endParaRPr lang="en-US"/>
          </a:p>
        </p:txBody>
      </p:sp>
      <p:grpSp>
        <p:nvGrpSpPr>
          <p:cNvPr id="49" name="Group 48"/>
          <p:cNvGrpSpPr/>
          <p:nvPr/>
        </p:nvGrpSpPr>
        <p:grpSpPr>
          <a:xfrm>
            <a:off x="3993722" y="4656096"/>
            <a:ext cx="3970655" cy="726287"/>
            <a:chOff x="3842384" y="3501950"/>
            <a:chExt cx="3970655" cy="726287"/>
          </a:xfrm>
        </p:grpSpPr>
        <p:sp>
          <p:nvSpPr>
            <p:cNvPr id="44" name="Freeform 43"/>
            <p:cNvSpPr>
              <a:spLocks/>
            </p:cNvSpPr>
            <p:nvPr/>
          </p:nvSpPr>
          <p:spPr bwMode="auto">
            <a:xfrm>
              <a:off x="3842384" y="3501950"/>
              <a:ext cx="3970655" cy="723978"/>
            </a:xfrm>
            <a:custGeom>
              <a:avLst/>
              <a:gdLst>
                <a:gd name="T0" fmla="*/ 0 w 3450"/>
                <a:gd name="T1" fmla="*/ 0 h 627"/>
                <a:gd name="T2" fmla="*/ 0 w 3450"/>
                <a:gd name="T3" fmla="*/ 627 h 627"/>
                <a:gd name="T4" fmla="*/ 3450 w 3450"/>
                <a:gd name="T5" fmla="*/ 627 h 6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450" h="627">
                  <a:moveTo>
                    <a:pt x="0" y="0"/>
                  </a:moveTo>
                  <a:lnTo>
                    <a:pt x="0" y="627"/>
                  </a:lnTo>
                  <a:lnTo>
                    <a:pt x="3450" y="627"/>
                  </a:lnTo>
                </a:path>
              </a:pathLst>
            </a:custGeom>
            <a:noFill/>
            <a:ln w="9525">
              <a:solidFill>
                <a:srgbClr val="66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7" name="Freeform 46"/>
            <p:cNvSpPr>
              <a:spLocks/>
            </p:cNvSpPr>
            <p:nvPr/>
          </p:nvSpPr>
          <p:spPr bwMode="auto">
            <a:xfrm flipV="1">
              <a:off x="3842384" y="3585086"/>
              <a:ext cx="3884336" cy="643151"/>
            </a:xfrm>
            <a:custGeom>
              <a:avLst/>
              <a:gdLst>
                <a:gd name="T0" fmla="*/ 0 w 3375"/>
                <a:gd name="T1" fmla="*/ 555 h 555"/>
                <a:gd name="T2" fmla="*/ 1515 w 3375"/>
                <a:gd name="T3" fmla="*/ 555 h 555"/>
                <a:gd name="T4" fmla="*/ 1515 w 3375"/>
                <a:gd name="T5" fmla="*/ 3 h 555"/>
                <a:gd name="T6" fmla="*/ 3375 w 3375"/>
                <a:gd name="T7" fmla="*/ 0 h 555"/>
                <a:gd name="connsiteX0" fmla="*/ 0 w 10000"/>
                <a:gd name="connsiteY0" fmla="*/ 10001 h 10002"/>
                <a:gd name="connsiteX1" fmla="*/ 2519 w 10000"/>
                <a:gd name="connsiteY1" fmla="*/ 1 h 10002"/>
                <a:gd name="connsiteX2" fmla="*/ 4489 w 10000"/>
                <a:gd name="connsiteY2" fmla="*/ 10001 h 10002"/>
                <a:gd name="connsiteX3" fmla="*/ 4489 w 10000"/>
                <a:gd name="connsiteY3" fmla="*/ 55 h 10002"/>
                <a:gd name="connsiteX4" fmla="*/ 10000 w 10000"/>
                <a:gd name="connsiteY4" fmla="*/ 1 h 10002"/>
                <a:gd name="connsiteX0" fmla="*/ 0 w 10000"/>
                <a:gd name="connsiteY0" fmla="*/ 10001 h 10002"/>
                <a:gd name="connsiteX1" fmla="*/ 2519 w 10000"/>
                <a:gd name="connsiteY1" fmla="*/ 1 h 10002"/>
                <a:gd name="connsiteX2" fmla="*/ 2773 w 10000"/>
                <a:gd name="connsiteY2" fmla="*/ 10002 h 10002"/>
                <a:gd name="connsiteX3" fmla="*/ 4489 w 10000"/>
                <a:gd name="connsiteY3" fmla="*/ 10001 h 10002"/>
                <a:gd name="connsiteX4" fmla="*/ 4489 w 10000"/>
                <a:gd name="connsiteY4" fmla="*/ 55 h 10002"/>
                <a:gd name="connsiteX5" fmla="*/ 10000 w 10000"/>
                <a:gd name="connsiteY5" fmla="*/ 1 h 10002"/>
                <a:gd name="connsiteX0" fmla="*/ 0 w 10000"/>
                <a:gd name="connsiteY0" fmla="*/ 33 h 10035"/>
                <a:gd name="connsiteX1" fmla="*/ 2519 w 10000"/>
                <a:gd name="connsiteY1" fmla="*/ 34 h 10035"/>
                <a:gd name="connsiteX2" fmla="*/ 2773 w 10000"/>
                <a:gd name="connsiteY2" fmla="*/ 10035 h 10035"/>
                <a:gd name="connsiteX3" fmla="*/ 4489 w 10000"/>
                <a:gd name="connsiteY3" fmla="*/ 10034 h 10035"/>
                <a:gd name="connsiteX4" fmla="*/ 4489 w 10000"/>
                <a:gd name="connsiteY4" fmla="*/ 88 h 10035"/>
                <a:gd name="connsiteX5" fmla="*/ 10000 w 10000"/>
                <a:gd name="connsiteY5" fmla="*/ 34 h 10035"/>
                <a:gd name="connsiteX0" fmla="*/ 0 w 10000"/>
                <a:gd name="connsiteY0" fmla="*/ 33 h 10035"/>
                <a:gd name="connsiteX1" fmla="*/ 2519 w 10000"/>
                <a:gd name="connsiteY1" fmla="*/ 34 h 10035"/>
                <a:gd name="connsiteX2" fmla="*/ 2773 w 10000"/>
                <a:gd name="connsiteY2" fmla="*/ 10035 h 10035"/>
                <a:gd name="connsiteX3" fmla="*/ 4489 w 10000"/>
                <a:gd name="connsiteY3" fmla="*/ 10034 h 10035"/>
                <a:gd name="connsiteX4" fmla="*/ 4489 w 10000"/>
                <a:gd name="connsiteY4" fmla="*/ 88 h 10035"/>
                <a:gd name="connsiteX5" fmla="*/ 10000 w 10000"/>
                <a:gd name="connsiteY5" fmla="*/ 34 h 10035"/>
                <a:gd name="connsiteX0" fmla="*/ 0 w 10000"/>
                <a:gd name="connsiteY0" fmla="*/ 33 h 10035"/>
                <a:gd name="connsiteX1" fmla="*/ 2519 w 10000"/>
                <a:gd name="connsiteY1" fmla="*/ 34 h 10035"/>
                <a:gd name="connsiteX2" fmla="*/ 2773 w 10000"/>
                <a:gd name="connsiteY2" fmla="*/ 10035 h 10035"/>
                <a:gd name="connsiteX3" fmla="*/ 4489 w 10000"/>
                <a:gd name="connsiteY3" fmla="*/ 10034 h 10035"/>
                <a:gd name="connsiteX4" fmla="*/ 4489 w 10000"/>
                <a:gd name="connsiteY4" fmla="*/ 88 h 10035"/>
                <a:gd name="connsiteX5" fmla="*/ 10000 w 10000"/>
                <a:gd name="connsiteY5" fmla="*/ 34 h 10035"/>
                <a:gd name="connsiteX0" fmla="*/ 0 w 10000"/>
                <a:gd name="connsiteY0" fmla="*/ 33 h 10035"/>
                <a:gd name="connsiteX1" fmla="*/ 2519 w 10000"/>
                <a:gd name="connsiteY1" fmla="*/ 34 h 10035"/>
                <a:gd name="connsiteX2" fmla="*/ 2583 w 10000"/>
                <a:gd name="connsiteY2" fmla="*/ 10035 h 10035"/>
                <a:gd name="connsiteX3" fmla="*/ 4489 w 10000"/>
                <a:gd name="connsiteY3" fmla="*/ 10034 h 10035"/>
                <a:gd name="connsiteX4" fmla="*/ 4489 w 10000"/>
                <a:gd name="connsiteY4" fmla="*/ 88 h 10035"/>
                <a:gd name="connsiteX5" fmla="*/ 10000 w 10000"/>
                <a:gd name="connsiteY5" fmla="*/ 34 h 10035"/>
                <a:gd name="connsiteX0" fmla="*/ 0 w 10000"/>
                <a:gd name="connsiteY0" fmla="*/ 32 h 10034"/>
                <a:gd name="connsiteX1" fmla="*/ 2590 w 10000"/>
                <a:gd name="connsiteY1" fmla="*/ 35 h 10034"/>
                <a:gd name="connsiteX2" fmla="*/ 2583 w 10000"/>
                <a:gd name="connsiteY2" fmla="*/ 10034 h 10034"/>
                <a:gd name="connsiteX3" fmla="*/ 4489 w 10000"/>
                <a:gd name="connsiteY3" fmla="*/ 10033 h 10034"/>
                <a:gd name="connsiteX4" fmla="*/ 4489 w 10000"/>
                <a:gd name="connsiteY4" fmla="*/ 87 h 10034"/>
                <a:gd name="connsiteX5" fmla="*/ 10000 w 10000"/>
                <a:gd name="connsiteY5" fmla="*/ 33 h 10034"/>
                <a:gd name="connsiteX0" fmla="*/ 0 w 10000"/>
                <a:gd name="connsiteY0" fmla="*/ 32 h 10034"/>
                <a:gd name="connsiteX1" fmla="*/ 2519 w 10000"/>
                <a:gd name="connsiteY1" fmla="*/ 36 h 10034"/>
                <a:gd name="connsiteX2" fmla="*/ 2583 w 10000"/>
                <a:gd name="connsiteY2" fmla="*/ 10034 h 10034"/>
                <a:gd name="connsiteX3" fmla="*/ 4489 w 10000"/>
                <a:gd name="connsiteY3" fmla="*/ 10033 h 10034"/>
                <a:gd name="connsiteX4" fmla="*/ 4489 w 10000"/>
                <a:gd name="connsiteY4" fmla="*/ 87 h 10034"/>
                <a:gd name="connsiteX5" fmla="*/ 10000 w 10000"/>
                <a:gd name="connsiteY5" fmla="*/ 33 h 10034"/>
                <a:gd name="connsiteX0" fmla="*/ 0 w 10000"/>
                <a:gd name="connsiteY0" fmla="*/ 63 h 10065"/>
                <a:gd name="connsiteX1" fmla="*/ 3005 w 10000"/>
                <a:gd name="connsiteY1" fmla="*/ 31 h 10065"/>
                <a:gd name="connsiteX2" fmla="*/ 2583 w 10000"/>
                <a:gd name="connsiteY2" fmla="*/ 10065 h 10065"/>
                <a:gd name="connsiteX3" fmla="*/ 4489 w 10000"/>
                <a:gd name="connsiteY3" fmla="*/ 10064 h 10065"/>
                <a:gd name="connsiteX4" fmla="*/ 4489 w 10000"/>
                <a:gd name="connsiteY4" fmla="*/ 118 h 10065"/>
                <a:gd name="connsiteX5" fmla="*/ 10000 w 10000"/>
                <a:gd name="connsiteY5" fmla="*/ 64 h 10065"/>
                <a:gd name="connsiteX0" fmla="*/ 0 w 10000"/>
                <a:gd name="connsiteY0" fmla="*/ 27 h 10029"/>
                <a:gd name="connsiteX1" fmla="*/ 2578 w 10000"/>
                <a:gd name="connsiteY1" fmla="*/ 36 h 10029"/>
                <a:gd name="connsiteX2" fmla="*/ 2583 w 10000"/>
                <a:gd name="connsiteY2" fmla="*/ 10029 h 10029"/>
                <a:gd name="connsiteX3" fmla="*/ 4489 w 10000"/>
                <a:gd name="connsiteY3" fmla="*/ 10028 h 10029"/>
                <a:gd name="connsiteX4" fmla="*/ 4489 w 10000"/>
                <a:gd name="connsiteY4" fmla="*/ 82 h 10029"/>
                <a:gd name="connsiteX5" fmla="*/ 10000 w 10000"/>
                <a:gd name="connsiteY5" fmla="*/ 28 h 100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00" h="10029">
                  <a:moveTo>
                    <a:pt x="0" y="27"/>
                  </a:moveTo>
                  <a:cubicBezTo>
                    <a:pt x="909" y="147"/>
                    <a:pt x="1669" y="-84"/>
                    <a:pt x="2578" y="36"/>
                  </a:cubicBezTo>
                  <a:cubicBezTo>
                    <a:pt x="2600" y="2025"/>
                    <a:pt x="2573" y="7031"/>
                    <a:pt x="2583" y="10029"/>
                  </a:cubicBezTo>
                  <a:lnTo>
                    <a:pt x="4489" y="10028"/>
                  </a:lnTo>
                  <a:lnTo>
                    <a:pt x="4489" y="82"/>
                  </a:lnTo>
                  <a:lnTo>
                    <a:pt x="10000" y="28"/>
                  </a:lnTo>
                </a:path>
              </a:pathLst>
            </a:custGeom>
            <a:noFill/>
            <a:ln w="28575">
              <a:solidFill>
                <a:srgbClr val="66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endParaRPr lang="en-US"/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1775864" y="3504676"/>
            <a:ext cx="1758754" cy="396240"/>
            <a:chOff x="1624526" y="2929650"/>
            <a:chExt cx="1758754" cy="396240"/>
          </a:xfrm>
        </p:grpSpPr>
        <p:cxnSp>
          <p:nvCxnSpPr>
            <p:cNvPr id="59" name="Line 3887"/>
            <p:cNvCxnSpPr/>
            <p:nvPr/>
          </p:nvCxnSpPr>
          <p:spPr bwMode="auto">
            <a:xfrm flipH="1">
              <a:off x="1624526" y="3127770"/>
              <a:ext cx="1758754" cy="0"/>
            </a:xfrm>
            <a:prstGeom prst="line">
              <a:avLst/>
            </a:prstGeom>
            <a:noFill/>
            <a:ln w="12700">
              <a:solidFill>
                <a:srgbClr val="66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grpSp>
          <p:nvGrpSpPr>
            <p:cNvPr id="51" name="Group 50"/>
            <p:cNvGrpSpPr/>
            <p:nvPr/>
          </p:nvGrpSpPr>
          <p:grpSpPr>
            <a:xfrm>
              <a:off x="2623996" y="2929650"/>
              <a:ext cx="457200" cy="396240"/>
              <a:chOff x="0" y="0"/>
              <a:chExt cx="457200" cy="396240"/>
            </a:xfrm>
          </p:grpSpPr>
          <p:grpSp>
            <p:nvGrpSpPr>
              <p:cNvPr id="52" name="Group 51"/>
              <p:cNvGrpSpPr>
                <a:grpSpLocks/>
              </p:cNvGrpSpPr>
              <p:nvPr/>
            </p:nvGrpSpPr>
            <p:grpSpPr bwMode="auto">
              <a:xfrm rot="5400000">
                <a:off x="30480" y="-30480"/>
                <a:ext cx="396240" cy="457200"/>
                <a:chOff x="3975" y="7215"/>
                <a:chExt cx="624" cy="720"/>
              </a:xfrm>
            </p:grpSpPr>
            <p:sp>
              <p:nvSpPr>
                <p:cNvPr id="57" name="AutoShape 3910"/>
                <p:cNvSpPr>
                  <a:spLocks noChangeArrowheads="1"/>
                </p:cNvSpPr>
                <p:nvPr/>
              </p:nvSpPr>
              <p:spPr bwMode="auto">
                <a:xfrm>
                  <a:off x="3975" y="7395"/>
                  <a:ext cx="624" cy="540"/>
                </a:xfrm>
                <a:prstGeom prst="triangle">
                  <a:avLst>
                    <a:gd name="adj" fmla="val 50000"/>
                  </a:avLst>
                </a:prstGeom>
                <a:solidFill>
                  <a:srgbClr val="FFFFFF"/>
                </a:solidFill>
                <a:ln w="12700">
                  <a:solidFill>
                    <a:srgbClr val="660066"/>
                  </a:solidFill>
                  <a:miter lim="800000"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58" name="Oval 57"/>
                <p:cNvSpPr>
                  <a:spLocks noChangeArrowheads="1"/>
                </p:cNvSpPr>
                <p:nvPr/>
              </p:nvSpPr>
              <p:spPr bwMode="auto">
                <a:xfrm>
                  <a:off x="4200" y="7215"/>
                  <a:ext cx="180" cy="180"/>
                </a:xfrm>
                <a:prstGeom prst="ellipse">
                  <a:avLst/>
                </a:prstGeom>
                <a:solidFill>
                  <a:srgbClr val="FFFFFF"/>
                </a:solidFill>
                <a:ln w="12700">
                  <a:solidFill>
                    <a:srgbClr val="660066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53" name="Group 52"/>
              <p:cNvGrpSpPr>
                <a:grpSpLocks/>
              </p:cNvGrpSpPr>
              <p:nvPr/>
            </p:nvGrpSpPr>
            <p:grpSpPr bwMode="auto">
              <a:xfrm rot="657920">
                <a:off x="51435" y="145415"/>
                <a:ext cx="149225" cy="110490"/>
                <a:chOff x="7950" y="3165"/>
                <a:chExt cx="2040" cy="1485"/>
              </a:xfrm>
            </p:grpSpPr>
            <p:sp>
              <p:nvSpPr>
                <p:cNvPr id="54" name="Freeform 53"/>
                <p:cNvSpPr>
                  <a:spLocks/>
                </p:cNvSpPr>
                <p:nvPr/>
              </p:nvSpPr>
              <p:spPr bwMode="auto">
                <a:xfrm>
                  <a:off x="8280" y="3165"/>
                  <a:ext cx="1710" cy="1410"/>
                </a:xfrm>
                <a:custGeom>
                  <a:avLst/>
                  <a:gdLst>
                    <a:gd name="T0" fmla="*/ 1710 w 1710"/>
                    <a:gd name="T1" fmla="*/ 0 h 1410"/>
                    <a:gd name="T2" fmla="*/ 150 w 1710"/>
                    <a:gd name="T3" fmla="*/ 315 h 1410"/>
                    <a:gd name="T4" fmla="*/ 0 w 1710"/>
                    <a:gd name="T5" fmla="*/ 1410 h 14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710" h="1410">
                      <a:moveTo>
                        <a:pt x="1710" y="0"/>
                      </a:moveTo>
                      <a:lnTo>
                        <a:pt x="150" y="315"/>
                      </a:lnTo>
                      <a:lnTo>
                        <a:pt x="0" y="1410"/>
                      </a:lnTo>
                    </a:path>
                  </a:pathLst>
                </a:custGeom>
                <a:noFill/>
                <a:ln w="12700">
                  <a:solidFill>
                    <a:srgbClr val="660066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55" name="Freeform 54"/>
                <p:cNvSpPr>
                  <a:spLocks/>
                </p:cNvSpPr>
                <p:nvPr/>
              </p:nvSpPr>
              <p:spPr bwMode="auto">
                <a:xfrm flipH="1" flipV="1">
                  <a:off x="7950" y="3240"/>
                  <a:ext cx="1710" cy="1410"/>
                </a:xfrm>
                <a:custGeom>
                  <a:avLst/>
                  <a:gdLst>
                    <a:gd name="T0" fmla="*/ 1710 w 1710"/>
                    <a:gd name="T1" fmla="*/ 0 h 1410"/>
                    <a:gd name="T2" fmla="*/ 150 w 1710"/>
                    <a:gd name="T3" fmla="*/ 315 h 1410"/>
                    <a:gd name="T4" fmla="*/ 0 w 1710"/>
                    <a:gd name="T5" fmla="*/ 1410 h 14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710" h="1410">
                      <a:moveTo>
                        <a:pt x="1710" y="0"/>
                      </a:moveTo>
                      <a:lnTo>
                        <a:pt x="150" y="315"/>
                      </a:lnTo>
                      <a:lnTo>
                        <a:pt x="0" y="1410"/>
                      </a:lnTo>
                    </a:path>
                  </a:pathLst>
                </a:custGeom>
                <a:noFill/>
                <a:ln w="12700">
                  <a:solidFill>
                    <a:srgbClr val="660066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62" name="Freeform 61"/>
          <p:cNvSpPr/>
          <p:nvPr/>
        </p:nvSpPr>
        <p:spPr>
          <a:xfrm>
            <a:off x="1350218" y="2210415"/>
            <a:ext cx="2468880" cy="335651"/>
          </a:xfrm>
          <a:custGeom>
            <a:avLst/>
            <a:gdLst>
              <a:gd name="connsiteX0" fmla="*/ 0 w 2468880"/>
              <a:gd name="connsiteY0" fmla="*/ 335651 h 335651"/>
              <a:gd name="connsiteX1" fmla="*/ 1066800 w 2468880"/>
              <a:gd name="connsiteY1" fmla="*/ 371 h 335651"/>
              <a:gd name="connsiteX2" fmla="*/ 2468880 w 2468880"/>
              <a:gd name="connsiteY2" fmla="*/ 264531 h 3356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468880" h="335651">
                <a:moveTo>
                  <a:pt x="0" y="335651"/>
                </a:moveTo>
                <a:cubicBezTo>
                  <a:pt x="327660" y="173937"/>
                  <a:pt x="655320" y="12224"/>
                  <a:pt x="1066800" y="371"/>
                </a:cubicBezTo>
                <a:cubicBezTo>
                  <a:pt x="1478280" y="-11482"/>
                  <a:pt x="2468880" y="264531"/>
                  <a:pt x="2468880" y="264531"/>
                </a:cubicBezTo>
              </a:path>
            </a:pathLst>
          </a:custGeom>
          <a:ln>
            <a:headEnd type="none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Freeform 62"/>
          <p:cNvSpPr/>
          <p:nvPr/>
        </p:nvSpPr>
        <p:spPr>
          <a:xfrm>
            <a:off x="2503119" y="3143795"/>
            <a:ext cx="1315979" cy="335651"/>
          </a:xfrm>
          <a:custGeom>
            <a:avLst/>
            <a:gdLst>
              <a:gd name="connsiteX0" fmla="*/ 0 w 2468880"/>
              <a:gd name="connsiteY0" fmla="*/ 335651 h 335651"/>
              <a:gd name="connsiteX1" fmla="*/ 1066800 w 2468880"/>
              <a:gd name="connsiteY1" fmla="*/ 371 h 335651"/>
              <a:gd name="connsiteX2" fmla="*/ 2468880 w 2468880"/>
              <a:gd name="connsiteY2" fmla="*/ 264531 h 3356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468880" h="335651">
                <a:moveTo>
                  <a:pt x="0" y="335651"/>
                </a:moveTo>
                <a:cubicBezTo>
                  <a:pt x="327660" y="173937"/>
                  <a:pt x="655320" y="12224"/>
                  <a:pt x="1066800" y="371"/>
                </a:cubicBezTo>
                <a:cubicBezTo>
                  <a:pt x="1478280" y="-11482"/>
                  <a:pt x="2468880" y="264531"/>
                  <a:pt x="2468880" y="264531"/>
                </a:cubicBezTo>
              </a:path>
            </a:pathLst>
          </a:custGeom>
          <a:ln>
            <a:headEnd type="none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Freeform 63"/>
          <p:cNvSpPr/>
          <p:nvPr/>
        </p:nvSpPr>
        <p:spPr>
          <a:xfrm rot="3703187" flipV="1">
            <a:off x="2825633" y="4250129"/>
            <a:ext cx="1315979" cy="424091"/>
          </a:xfrm>
          <a:custGeom>
            <a:avLst/>
            <a:gdLst>
              <a:gd name="connsiteX0" fmla="*/ 0 w 2468880"/>
              <a:gd name="connsiteY0" fmla="*/ 335651 h 335651"/>
              <a:gd name="connsiteX1" fmla="*/ 1066800 w 2468880"/>
              <a:gd name="connsiteY1" fmla="*/ 371 h 335651"/>
              <a:gd name="connsiteX2" fmla="*/ 2468880 w 2468880"/>
              <a:gd name="connsiteY2" fmla="*/ 264531 h 3356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468880" h="335651">
                <a:moveTo>
                  <a:pt x="0" y="335651"/>
                </a:moveTo>
                <a:cubicBezTo>
                  <a:pt x="327660" y="173937"/>
                  <a:pt x="655320" y="12224"/>
                  <a:pt x="1066800" y="371"/>
                </a:cubicBezTo>
                <a:cubicBezTo>
                  <a:pt x="1478280" y="-11482"/>
                  <a:pt x="2468880" y="264531"/>
                  <a:pt x="2468880" y="264531"/>
                </a:cubicBezTo>
              </a:path>
            </a:pathLst>
          </a:custGeom>
          <a:ln>
            <a:headEnd type="none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6" name="Straight Connector 65"/>
          <p:cNvCxnSpPr>
            <a:stCxn id="47" idx="3"/>
          </p:cNvCxnSpPr>
          <p:nvPr/>
        </p:nvCxnSpPr>
        <p:spPr>
          <a:xfrm flipH="1" flipV="1">
            <a:off x="5729178" y="3479446"/>
            <a:ext cx="8222" cy="1259850"/>
          </a:xfrm>
          <a:prstGeom prst="line">
            <a:avLst/>
          </a:prstGeom>
          <a:ln w="12700" cmpd="sng">
            <a:solidFill>
              <a:srgbClr val="FF0000"/>
            </a:solidFill>
            <a:prstDash val="lg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869833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Box 55"/>
          <p:cNvSpPr txBox="1"/>
          <p:nvPr/>
        </p:nvSpPr>
        <p:spPr>
          <a:xfrm>
            <a:off x="1269936" y="443047"/>
            <a:ext cx="67722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/>
              <a:t>Trying to Light an LED</a:t>
            </a:r>
            <a:endParaRPr lang="en-US" sz="4000" b="1" dirty="0"/>
          </a:p>
        </p:txBody>
      </p: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1025057" y="2202164"/>
            <a:ext cx="1639570" cy="662305"/>
            <a:chOff x="8700" y="10642"/>
            <a:chExt cx="2582" cy="1043"/>
          </a:xfrm>
        </p:grpSpPr>
        <p:sp>
          <p:nvSpPr>
            <p:cNvPr id="5" name="Freeform 4"/>
            <p:cNvSpPr>
              <a:spLocks/>
            </p:cNvSpPr>
            <p:nvPr/>
          </p:nvSpPr>
          <p:spPr bwMode="auto">
            <a:xfrm>
              <a:off x="10558" y="10642"/>
              <a:ext cx="302" cy="259"/>
            </a:xfrm>
            <a:custGeom>
              <a:avLst/>
              <a:gdLst>
                <a:gd name="T0" fmla="*/ 52 w 472"/>
                <a:gd name="T1" fmla="*/ 405 h 405"/>
                <a:gd name="T2" fmla="*/ 22 w 472"/>
                <a:gd name="T3" fmla="*/ 225 h 405"/>
                <a:gd name="T4" fmla="*/ 187 w 472"/>
                <a:gd name="T5" fmla="*/ 315 h 405"/>
                <a:gd name="T6" fmla="*/ 127 w 472"/>
                <a:gd name="T7" fmla="*/ 135 h 405"/>
                <a:gd name="T8" fmla="*/ 322 w 472"/>
                <a:gd name="T9" fmla="*/ 210 h 405"/>
                <a:gd name="T10" fmla="*/ 277 w 472"/>
                <a:gd name="T11" fmla="*/ 60 h 405"/>
                <a:gd name="T12" fmla="*/ 382 w 472"/>
                <a:gd name="T13" fmla="*/ 90 h 405"/>
                <a:gd name="T14" fmla="*/ 472 w 472"/>
                <a:gd name="T15" fmla="*/ 0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2" h="405">
                  <a:moveTo>
                    <a:pt x="52" y="405"/>
                  </a:moveTo>
                  <a:cubicBezTo>
                    <a:pt x="26" y="322"/>
                    <a:pt x="0" y="240"/>
                    <a:pt x="22" y="225"/>
                  </a:cubicBezTo>
                  <a:cubicBezTo>
                    <a:pt x="44" y="210"/>
                    <a:pt x="170" y="330"/>
                    <a:pt x="187" y="315"/>
                  </a:cubicBezTo>
                  <a:cubicBezTo>
                    <a:pt x="204" y="300"/>
                    <a:pt x="105" y="152"/>
                    <a:pt x="127" y="135"/>
                  </a:cubicBezTo>
                  <a:cubicBezTo>
                    <a:pt x="149" y="118"/>
                    <a:pt x="297" y="222"/>
                    <a:pt x="322" y="210"/>
                  </a:cubicBezTo>
                  <a:cubicBezTo>
                    <a:pt x="347" y="198"/>
                    <a:pt x="267" y="80"/>
                    <a:pt x="277" y="60"/>
                  </a:cubicBezTo>
                  <a:cubicBezTo>
                    <a:pt x="287" y="40"/>
                    <a:pt x="350" y="100"/>
                    <a:pt x="382" y="90"/>
                  </a:cubicBezTo>
                  <a:cubicBezTo>
                    <a:pt x="414" y="80"/>
                    <a:pt x="443" y="40"/>
                    <a:pt x="472" y="0"/>
                  </a:cubicBez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cxnSp>
          <p:nvCxnSpPr>
            <p:cNvPr id="6" name="Line 1196"/>
            <p:cNvCxnSpPr/>
            <p:nvPr/>
          </p:nvCxnSpPr>
          <p:spPr bwMode="auto">
            <a:xfrm flipH="1">
              <a:off x="9795" y="11180"/>
              <a:ext cx="1036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7" name="Oval 6"/>
            <p:cNvSpPr>
              <a:spLocks noChangeArrowheads="1"/>
            </p:cNvSpPr>
            <p:nvPr/>
          </p:nvSpPr>
          <p:spPr bwMode="auto">
            <a:xfrm flipH="1">
              <a:off x="10006" y="10863"/>
              <a:ext cx="643" cy="643"/>
            </a:xfrm>
            <a:prstGeom prst="ellipse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cxnSp>
          <p:nvCxnSpPr>
            <p:cNvPr id="8" name="Line 1198"/>
            <p:cNvCxnSpPr/>
            <p:nvPr/>
          </p:nvCxnSpPr>
          <p:spPr bwMode="auto">
            <a:xfrm flipH="1">
              <a:off x="10006" y="11189"/>
              <a:ext cx="451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triangle" w="lg" len="lg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" name="Line 1199"/>
            <p:cNvCxnSpPr/>
            <p:nvPr/>
          </p:nvCxnSpPr>
          <p:spPr bwMode="auto">
            <a:xfrm flipH="1">
              <a:off x="10447" y="11026"/>
              <a:ext cx="0" cy="32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0" name="AutoShape 1200"/>
            <p:cNvSpPr>
              <a:spLocks noChangeArrowheads="1"/>
            </p:cNvSpPr>
            <p:nvPr/>
          </p:nvSpPr>
          <p:spPr bwMode="auto">
            <a:xfrm>
              <a:off x="8970" y="10777"/>
              <a:ext cx="810" cy="810"/>
            </a:xfrm>
            <a:prstGeom prst="flowChartDelay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cxnSp>
          <p:nvCxnSpPr>
            <p:cNvPr id="11" name="Line 1201"/>
            <p:cNvCxnSpPr/>
            <p:nvPr/>
          </p:nvCxnSpPr>
          <p:spPr bwMode="auto">
            <a:xfrm flipH="1">
              <a:off x="8700" y="10957"/>
              <a:ext cx="27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" name="Line 1202"/>
            <p:cNvCxnSpPr/>
            <p:nvPr/>
          </p:nvCxnSpPr>
          <p:spPr bwMode="auto">
            <a:xfrm flipH="1">
              <a:off x="8700" y="11392"/>
              <a:ext cx="27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3" name="Freeform 12"/>
            <p:cNvSpPr>
              <a:spLocks/>
            </p:cNvSpPr>
            <p:nvPr/>
          </p:nvSpPr>
          <p:spPr bwMode="auto">
            <a:xfrm>
              <a:off x="10695" y="11183"/>
              <a:ext cx="420" cy="330"/>
            </a:xfrm>
            <a:custGeom>
              <a:avLst/>
              <a:gdLst>
                <a:gd name="T0" fmla="*/ 0 w 420"/>
                <a:gd name="T1" fmla="*/ 0 h 330"/>
                <a:gd name="T2" fmla="*/ 420 w 420"/>
                <a:gd name="T3" fmla="*/ 0 h 330"/>
                <a:gd name="T4" fmla="*/ 420 w 420"/>
                <a:gd name="T5" fmla="*/ 330 h 3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0" h="330">
                  <a:moveTo>
                    <a:pt x="0" y="0"/>
                  </a:moveTo>
                  <a:lnTo>
                    <a:pt x="420" y="0"/>
                  </a:lnTo>
                  <a:lnTo>
                    <a:pt x="420" y="330"/>
                  </a:ln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" name="AutoShape 1204"/>
            <p:cNvSpPr>
              <a:spLocks noChangeArrowheads="1"/>
            </p:cNvSpPr>
            <p:nvPr/>
          </p:nvSpPr>
          <p:spPr bwMode="auto">
            <a:xfrm rot="10800000">
              <a:off x="10943" y="11392"/>
              <a:ext cx="339" cy="293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</p:grpSp>
      <p:grpSp>
        <p:nvGrpSpPr>
          <p:cNvPr id="15" name="Group 14"/>
          <p:cNvGrpSpPr>
            <a:grpSpLocks/>
          </p:cNvGrpSpPr>
          <p:nvPr/>
        </p:nvGrpSpPr>
        <p:grpSpPr bwMode="auto">
          <a:xfrm>
            <a:off x="1025057" y="4165333"/>
            <a:ext cx="1836420" cy="853440"/>
            <a:chOff x="7820" y="1716"/>
            <a:chExt cx="2892" cy="1344"/>
          </a:xfrm>
        </p:grpSpPr>
        <p:grpSp>
          <p:nvGrpSpPr>
            <p:cNvPr id="16" name="Group 15"/>
            <p:cNvGrpSpPr>
              <a:grpSpLocks/>
            </p:cNvGrpSpPr>
            <p:nvPr/>
          </p:nvGrpSpPr>
          <p:grpSpPr bwMode="auto">
            <a:xfrm>
              <a:off x="7820" y="1716"/>
              <a:ext cx="2475" cy="1260"/>
              <a:chOff x="6930" y="10020"/>
              <a:chExt cx="2475" cy="1260"/>
            </a:xfrm>
          </p:grpSpPr>
          <p:sp>
            <p:nvSpPr>
              <p:cNvPr id="20" name="Freeform 19"/>
              <p:cNvSpPr>
                <a:spLocks/>
              </p:cNvSpPr>
              <p:nvPr/>
            </p:nvSpPr>
            <p:spPr bwMode="auto">
              <a:xfrm>
                <a:off x="9103" y="10335"/>
                <a:ext cx="302" cy="259"/>
              </a:xfrm>
              <a:custGeom>
                <a:avLst/>
                <a:gdLst>
                  <a:gd name="T0" fmla="*/ 52 w 472"/>
                  <a:gd name="T1" fmla="*/ 405 h 405"/>
                  <a:gd name="T2" fmla="*/ 22 w 472"/>
                  <a:gd name="T3" fmla="*/ 225 h 405"/>
                  <a:gd name="T4" fmla="*/ 187 w 472"/>
                  <a:gd name="T5" fmla="*/ 315 h 405"/>
                  <a:gd name="T6" fmla="*/ 127 w 472"/>
                  <a:gd name="T7" fmla="*/ 135 h 405"/>
                  <a:gd name="T8" fmla="*/ 322 w 472"/>
                  <a:gd name="T9" fmla="*/ 210 h 405"/>
                  <a:gd name="T10" fmla="*/ 277 w 472"/>
                  <a:gd name="T11" fmla="*/ 60 h 405"/>
                  <a:gd name="T12" fmla="*/ 382 w 472"/>
                  <a:gd name="T13" fmla="*/ 90 h 405"/>
                  <a:gd name="T14" fmla="*/ 472 w 472"/>
                  <a:gd name="T15" fmla="*/ 0 h 4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72" h="405">
                    <a:moveTo>
                      <a:pt x="52" y="405"/>
                    </a:moveTo>
                    <a:cubicBezTo>
                      <a:pt x="26" y="322"/>
                      <a:pt x="0" y="240"/>
                      <a:pt x="22" y="225"/>
                    </a:cubicBezTo>
                    <a:cubicBezTo>
                      <a:pt x="44" y="210"/>
                      <a:pt x="170" y="330"/>
                      <a:pt x="187" y="315"/>
                    </a:cubicBezTo>
                    <a:cubicBezTo>
                      <a:pt x="204" y="300"/>
                      <a:pt x="105" y="152"/>
                      <a:pt x="127" y="135"/>
                    </a:cubicBezTo>
                    <a:cubicBezTo>
                      <a:pt x="149" y="118"/>
                      <a:pt x="297" y="222"/>
                      <a:pt x="322" y="210"/>
                    </a:cubicBezTo>
                    <a:cubicBezTo>
                      <a:pt x="347" y="198"/>
                      <a:pt x="267" y="80"/>
                      <a:pt x="277" y="60"/>
                    </a:cubicBezTo>
                    <a:cubicBezTo>
                      <a:pt x="287" y="40"/>
                      <a:pt x="350" y="100"/>
                      <a:pt x="382" y="90"/>
                    </a:cubicBezTo>
                    <a:cubicBezTo>
                      <a:pt x="414" y="80"/>
                      <a:pt x="443" y="40"/>
                      <a:pt x="472" y="0"/>
                    </a:cubicBezTo>
                  </a:path>
                </a:pathLst>
              </a:custGeom>
              <a:noFill/>
              <a:ln w="12700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cxnSp>
            <p:nvCxnSpPr>
              <p:cNvPr id="21" name="Line 1208"/>
              <p:cNvCxnSpPr/>
              <p:nvPr/>
            </p:nvCxnSpPr>
            <p:spPr bwMode="auto">
              <a:xfrm flipH="1">
                <a:off x="8010" y="10873"/>
                <a:ext cx="1366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22" name="Oval 21"/>
              <p:cNvSpPr>
                <a:spLocks noChangeArrowheads="1"/>
              </p:cNvSpPr>
              <p:nvPr/>
            </p:nvSpPr>
            <p:spPr bwMode="auto">
              <a:xfrm flipH="1">
                <a:off x="8551" y="10556"/>
                <a:ext cx="643" cy="643"/>
              </a:xfrm>
              <a:prstGeom prst="ellipse">
                <a:avLst/>
              </a:prstGeom>
              <a:solidFill>
                <a:srgbClr val="FFFFFF"/>
              </a:solidFill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cxnSp>
            <p:nvCxnSpPr>
              <p:cNvPr id="23" name="Line 1210"/>
              <p:cNvCxnSpPr/>
              <p:nvPr/>
            </p:nvCxnSpPr>
            <p:spPr bwMode="auto">
              <a:xfrm flipH="1">
                <a:off x="8551" y="10882"/>
                <a:ext cx="451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triangle" w="lg" len="lg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4" name="Line 1211"/>
              <p:cNvCxnSpPr/>
              <p:nvPr/>
            </p:nvCxnSpPr>
            <p:spPr bwMode="auto">
              <a:xfrm flipH="1">
                <a:off x="8992" y="10719"/>
                <a:ext cx="0" cy="32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25" name="AutoShape 1212"/>
              <p:cNvSpPr>
                <a:spLocks noChangeArrowheads="1"/>
              </p:cNvSpPr>
              <p:nvPr/>
            </p:nvSpPr>
            <p:spPr bwMode="auto">
              <a:xfrm>
                <a:off x="7200" y="10470"/>
                <a:ext cx="810" cy="810"/>
              </a:xfrm>
              <a:prstGeom prst="flowChartDelay">
                <a:avLst/>
              </a:prstGeom>
              <a:solidFill>
                <a:srgbClr val="FFFFFF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cxnSp>
            <p:nvCxnSpPr>
              <p:cNvPr id="26" name="Line 1213"/>
              <p:cNvCxnSpPr/>
              <p:nvPr/>
            </p:nvCxnSpPr>
            <p:spPr bwMode="auto">
              <a:xfrm flipH="1">
                <a:off x="6930" y="10650"/>
                <a:ext cx="270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7" name="Line 1214"/>
              <p:cNvCxnSpPr/>
              <p:nvPr/>
            </p:nvCxnSpPr>
            <p:spPr bwMode="auto">
              <a:xfrm flipH="1">
                <a:off x="6930" y="11085"/>
                <a:ext cx="270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28" name="Freeform 27"/>
              <p:cNvSpPr>
                <a:spLocks/>
              </p:cNvSpPr>
              <p:nvPr/>
            </p:nvSpPr>
            <p:spPr bwMode="auto">
              <a:xfrm>
                <a:off x="8205" y="10305"/>
                <a:ext cx="195" cy="555"/>
              </a:xfrm>
              <a:custGeom>
                <a:avLst/>
                <a:gdLst>
                  <a:gd name="T0" fmla="*/ 120 w 195"/>
                  <a:gd name="T1" fmla="*/ 555 h 555"/>
                  <a:gd name="T2" fmla="*/ 120 w 195"/>
                  <a:gd name="T3" fmla="*/ 420 h 555"/>
                  <a:gd name="T4" fmla="*/ 0 w 195"/>
                  <a:gd name="T5" fmla="*/ 330 h 555"/>
                  <a:gd name="T6" fmla="*/ 195 w 195"/>
                  <a:gd name="T7" fmla="*/ 270 h 555"/>
                  <a:gd name="T8" fmla="*/ 0 w 195"/>
                  <a:gd name="T9" fmla="*/ 180 h 555"/>
                  <a:gd name="T10" fmla="*/ 120 w 195"/>
                  <a:gd name="T11" fmla="*/ 120 h 555"/>
                  <a:gd name="T12" fmla="*/ 120 w 195"/>
                  <a:gd name="T13" fmla="*/ 0 h 5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95" h="555">
                    <a:moveTo>
                      <a:pt x="120" y="555"/>
                    </a:moveTo>
                    <a:lnTo>
                      <a:pt x="120" y="420"/>
                    </a:lnTo>
                    <a:lnTo>
                      <a:pt x="0" y="330"/>
                    </a:lnTo>
                    <a:lnTo>
                      <a:pt x="195" y="270"/>
                    </a:lnTo>
                    <a:lnTo>
                      <a:pt x="0" y="180"/>
                    </a:lnTo>
                    <a:lnTo>
                      <a:pt x="120" y="120"/>
                    </a:lnTo>
                    <a:lnTo>
                      <a:pt x="120" y="0"/>
                    </a:lnTo>
                  </a:path>
                </a:pathLst>
              </a:cu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29" name="Text Box 1216"/>
              <p:cNvSpPr txBox="1">
                <a:spLocks noChangeArrowheads="1"/>
              </p:cNvSpPr>
              <p:nvPr/>
            </p:nvSpPr>
            <p:spPr bwMode="auto">
              <a:xfrm>
                <a:off x="7920" y="10020"/>
                <a:ext cx="1125" cy="39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effectLst/>
                    <a:latin typeface="Times New Roman"/>
                    <a:ea typeface="Times New Roman"/>
                  </a:rPr>
                  <a:t>+5 volts</a:t>
                </a:r>
              </a:p>
            </p:txBody>
          </p:sp>
        </p:grpSp>
        <p:grpSp>
          <p:nvGrpSpPr>
            <p:cNvPr id="17" name="Group 16"/>
            <p:cNvGrpSpPr>
              <a:grpSpLocks/>
            </p:cNvGrpSpPr>
            <p:nvPr/>
          </p:nvGrpSpPr>
          <p:grpSpPr bwMode="auto">
            <a:xfrm>
              <a:off x="10125" y="2558"/>
              <a:ext cx="587" cy="502"/>
              <a:chOff x="10125" y="2558"/>
              <a:chExt cx="587" cy="502"/>
            </a:xfrm>
          </p:grpSpPr>
          <p:sp>
            <p:nvSpPr>
              <p:cNvPr id="18" name="Freeform 17"/>
              <p:cNvSpPr>
                <a:spLocks/>
              </p:cNvSpPr>
              <p:nvPr/>
            </p:nvSpPr>
            <p:spPr bwMode="auto">
              <a:xfrm>
                <a:off x="10125" y="2558"/>
                <a:ext cx="420" cy="330"/>
              </a:xfrm>
              <a:custGeom>
                <a:avLst/>
                <a:gdLst>
                  <a:gd name="T0" fmla="*/ 0 w 420"/>
                  <a:gd name="T1" fmla="*/ 0 h 330"/>
                  <a:gd name="T2" fmla="*/ 420 w 420"/>
                  <a:gd name="T3" fmla="*/ 0 h 330"/>
                  <a:gd name="T4" fmla="*/ 420 w 420"/>
                  <a:gd name="T5" fmla="*/ 330 h 3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20" h="330">
                    <a:moveTo>
                      <a:pt x="0" y="0"/>
                    </a:moveTo>
                    <a:lnTo>
                      <a:pt x="420" y="0"/>
                    </a:lnTo>
                    <a:lnTo>
                      <a:pt x="420" y="330"/>
                    </a:lnTo>
                  </a:path>
                </a:pathLst>
              </a:cu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9" name="AutoShape 1219"/>
              <p:cNvSpPr>
                <a:spLocks noChangeArrowheads="1"/>
              </p:cNvSpPr>
              <p:nvPr/>
            </p:nvSpPr>
            <p:spPr bwMode="auto">
              <a:xfrm rot="10800000">
                <a:off x="10373" y="2767"/>
                <a:ext cx="339" cy="293"/>
              </a:xfrm>
              <a:prstGeom prst="triangle">
                <a:avLst>
                  <a:gd name="adj" fmla="val 50000"/>
                </a:avLst>
              </a:prstGeom>
              <a:solidFill>
                <a:srgbClr val="FFFFFF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46" name="Group 45"/>
          <p:cNvGrpSpPr>
            <a:grpSpLocks/>
          </p:cNvGrpSpPr>
          <p:nvPr/>
        </p:nvGrpSpPr>
        <p:grpSpPr bwMode="auto">
          <a:xfrm>
            <a:off x="4995142" y="2154052"/>
            <a:ext cx="2486025" cy="762417"/>
            <a:chOff x="7285" y="9331"/>
            <a:chExt cx="3915" cy="1230"/>
          </a:xfrm>
        </p:grpSpPr>
        <p:cxnSp>
          <p:nvCxnSpPr>
            <p:cNvPr id="47" name="Line 1221"/>
            <p:cNvCxnSpPr/>
            <p:nvPr/>
          </p:nvCxnSpPr>
          <p:spPr bwMode="auto">
            <a:xfrm flipH="1">
              <a:off x="8260" y="10139"/>
              <a:ext cx="2296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grpSp>
          <p:nvGrpSpPr>
            <p:cNvPr id="48" name="Group 47"/>
            <p:cNvGrpSpPr>
              <a:grpSpLocks/>
            </p:cNvGrpSpPr>
            <p:nvPr/>
          </p:nvGrpSpPr>
          <p:grpSpPr bwMode="auto">
            <a:xfrm flipH="1">
              <a:off x="9416" y="9586"/>
              <a:ext cx="854" cy="864"/>
              <a:chOff x="8281" y="2386"/>
              <a:chExt cx="854" cy="864"/>
            </a:xfrm>
          </p:grpSpPr>
          <p:sp>
            <p:nvSpPr>
              <p:cNvPr id="59" name="Freeform 58"/>
              <p:cNvSpPr>
                <a:spLocks/>
              </p:cNvSpPr>
              <p:nvPr/>
            </p:nvSpPr>
            <p:spPr bwMode="auto">
              <a:xfrm>
                <a:off x="8833" y="2386"/>
                <a:ext cx="302" cy="259"/>
              </a:xfrm>
              <a:custGeom>
                <a:avLst/>
                <a:gdLst>
                  <a:gd name="T0" fmla="*/ 52 w 472"/>
                  <a:gd name="T1" fmla="*/ 405 h 405"/>
                  <a:gd name="T2" fmla="*/ 22 w 472"/>
                  <a:gd name="T3" fmla="*/ 225 h 405"/>
                  <a:gd name="T4" fmla="*/ 187 w 472"/>
                  <a:gd name="T5" fmla="*/ 315 h 405"/>
                  <a:gd name="T6" fmla="*/ 127 w 472"/>
                  <a:gd name="T7" fmla="*/ 135 h 405"/>
                  <a:gd name="T8" fmla="*/ 322 w 472"/>
                  <a:gd name="T9" fmla="*/ 210 h 405"/>
                  <a:gd name="T10" fmla="*/ 277 w 472"/>
                  <a:gd name="T11" fmla="*/ 60 h 405"/>
                  <a:gd name="T12" fmla="*/ 382 w 472"/>
                  <a:gd name="T13" fmla="*/ 90 h 405"/>
                  <a:gd name="T14" fmla="*/ 472 w 472"/>
                  <a:gd name="T15" fmla="*/ 0 h 4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72" h="405">
                    <a:moveTo>
                      <a:pt x="52" y="405"/>
                    </a:moveTo>
                    <a:cubicBezTo>
                      <a:pt x="26" y="322"/>
                      <a:pt x="0" y="240"/>
                      <a:pt x="22" y="225"/>
                    </a:cubicBezTo>
                    <a:cubicBezTo>
                      <a:pt x="44" y="210"/>
                      <a:pt x="170" y="330"/>
                      <a:pt x="187" y="315"/>
                    </a:cubicBezTo>
                    <a:cubicBezTo>
                      <a:pt x="204" y="300"/>
                      <a:pt x="105" y="152"/>
                      <a:pt x="127" y="135"/>
                    </a:cubicBezTo>
                    <a:cubicBezTo>
                      <a:pt x="149" y="118"/>
                      <a:pt x="297" y="222"/>
                      <a:pt x="322" y="210"/>
                    </a:cubicBezTo>
                    <a:cubicBezTo>
                      <a:pt x="347" y="198"/>
                      <a:pt x="267" y="80"/>
                      <a:pt x="277" y="60"/>
                    </a:cubicBezTo>
                    <a:cubicBezTo>
                      <a:pt x="287" y="40"/>
                      <a:pt x="350" y="100"/>
                      <a:pt x="382" y="90"/>
                    </a:cubicBezTo>
                    <a:cubicBezTo>
                      <a:pt x="414" y="80"/>
                      <a:pt x="443" y="40"/>
                      <a:pt x="472" y="0"/>
                    </a:cubicBezTo>
                  </a:path>
                </a:pathLst>
              </a:custGeom>
              <a:noFill/>
              <a:ln w="12700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60" name="Oval 59"/>
              <p:cNvSpPr>
                <a:spLocks noChangeArrowheads="1"/>
              </p:cNvSpPr>
              <p:nvPr/>
            </p:nvSpPr>
            <p:spPr bwMode="auto">
              <a:xfrm flipH="1">
                <a:off x="8281" y="2607"/>
                <a:ext cx="643" cy="643"/>
              </a:xfrm>
              <a:prstGeom prst="ellipse">
                <a:avLst/>
              </a:prstGeom>
              <a:solidFill>
                <a:srgbClr val="FFFFFF"/>
              </a:solidFill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cxnSp>
            <p:nvCxnSpPr>
              <p:cNvPr id="61" name="Line 1225"/>
              <p:cNvCxnSpPr/>
              <p:nvPr/>
            </p:nvCxnSpPr>
            <p:spPr bwMode="auto">
              <a:xfrm flipH="1">
                <a:off x="8281" y="2933"/>
                <a:ext cx="451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triangle" w="lg" len="lg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62" name="Line 1226"/>
              <p:cNvCxnSpPr/>
              <p:nvPr/>
            </p:nvCxnSpPr>
            <p:spPr bwMode="auto">
              <a:xfrm flipH="1">
                <a:off x="8722" y="2770"/>
                <a:ext cx="0" cy="32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49" name="Group 48"/>
            <p:cNvGrpSpPr>
              <a:grpSpLocks/>
            </p:cNvGrpSpPr>
            <p:nvPr/>
          </p:nvGrpSpPr>
          <p:grpSpPr bwMode="auto">
            <a:xfrm>
              <a:off x="7285" y="9751"/>
              <a:ext cx="1080" cy="810"/>
              <a:chOff x="8020" y="7726"/>
              <a:chExt cx="1080" cy="810"/>
            </a:xfrm>
          </p:grpSpPr>
          <p:sp>
            <p:nvSpPr>
              <p:cNvPr id="55" name="AutoShape 1228"/>
              <p:cNvSpPr>
                <a:spLocks noChangeArrowheads="1"/>
              </p:cNvSpPr>
              <p:nvPr/>
            </p:nvSpPr>
            <p:spPr bwMode="auto">
              <a:xfrm>
                <a:off x="8290" y="7726"/>
                <a:ext cx="810" cy="810"/>
              </a:xfrm>
              <a:prstGeom prst="flowChartDelay">
                <a:avLst/>
              </a:prstGeom>
              <a:solidFill>
                <a:srgbClr val="FFFFFF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cxnSp>
            <p:nvCxnSpPr>
              <p:cNvPr id="57" name="Line 1229"/>
              <p:cNvCxnSpPr/>
              <p:nvPr/>
            </p:nvCxnSpPr>
            <p:spPr bwMode="auto">
              <a:xfrm flipH="1">
                <a:off x="8020" y="7906"/>
                <a:ext cx="270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58" name="Line 1230"/>
              <p:cNvCxnSpPr/>
              <p:nvPr/>
            </p:nvCxnSpPr>
            <p:spPr bwMode="auto">
              <a:xfrm flipH="1">
                <a:off x="8020" y="8341"/>
                <a:ext cx="270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50" name="Text Box 1231"/>
            <p:cNvSpPr txBox="1">
              <a:spLocks noChangeArrowheads="1"/>
            </p:cNvSpPr>
            <p:nvPr/>
          </p:nvSpPr>
          <p:spPr bwMode="auto">
            <a:xfrm>
              <a:off x="10075" y="9331"/>
              <a:ext cx="1125" cy="3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effectLst/>
                  <a:latin typeface="Times New Roman"/>
                  <a:ea typeface="Times New Roman"/>
                </a:rPr>
                <a:t>+5 volts</a:t>
              </a:r>
            </a:p>
          </p:txBody>
        </p:sp>
        <p:sp>
          <p:nvSpPr>
            <p:cNvPr id="51" name="Freeform 50"/>
            <p:cNvSpPr>
              <a:spLocks/>
            </p:cNvSpPr>
            <p:nvPr/>
          </p:nvSpPr>
          <p:spPr bwMode="auto">
            <a:xfrm>
              <a:off x="10465" y="9720"/>
              <a:ext cx="165" cy="420"/>
            </a:xfrm>
            <a:custGeom>
              <a:avLst/>
              <a:gdLst>
                <a:gd name="T0" fmla="*/ 0 w 165"/>
                <a:gd name="T1" fmla="*/ 405 h 405"/>
                <a:gd name="T2" fmla="*/ 165 w 165"/>
                <a:gd name="T3" fmla="*/ 405 h 405"/>
                <a:gd name="T4" fmla="*/ 165 w 165"/>
                <a:gd name="T5" fmla="*/ 0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5" h="405">
                  <a:moveTo>
                    <a:pt x="0" y="405"/>
                  </a:moveTo>
                  <a:lnTo>
                    <a:pt x="165" y="405"/>
                  </a:lnTo>
                  <a:lnTo>
                    <a:pt x="165" y="0"/>
                  </a:ln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grpSp>
          <p:nvGrpSpPr>
            <p:cNvPr id="52" name="Group 51"/>
            <p:cNvGrpSpPr>
              <a:grpSpLocks/>
            </p:cNvGrpSpPr>
            <p:nvPr/>
          </p:nvGrpSpPr>
          <p:grpSpPr bwMode="auto">
            <a:xfrm rot="5400000">
              <a:off x="8737" y="9824"/>
              <a:ext cx="540" cy="647"/>
              <a:chOff x="8107" y="9960"/>
              <a:chExt cx="540" cy="647"/>
            </a:xfrm>
          </p:grpSpPr>
          <p:sp>
            <p:nvSpPr>
              <p:cNvPr id="53" name="AutoShape 1234"/>
              <p:cNvSpPr>
                <a:spLocks noChangeArrowheads="1"/>
              </p:cNvSpPr>
              <p:nvPr/>
            </p:nvSpPr>
            <p:spPr bwMode="auto">
              <a:xfrm>
                <a:off x="8107" y="10140"/>
                <a:ext cx="540" cy="467"/>
              </a:xfrm>
              <a:prstGeom prst="triangle">
                <a:avLst>
                  <a:gd name="adj" fmla="val 50000"/>
                </a:avLst>
              </a:prstGeom>
              <a:solidFill>
                <a:srgbClr val="FFFFFF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54" name="Oval 53"/>
              <p:cNvSpPr>
                <a:spLocks noChangeArrowheads="1"/>
              </p:cNvSpPr>
              <p:nvPr/>
            </p:nvSpPr>
            <p:spPr bwMode="auto">
              <a:xfrm>
                <a:off x="8280" y="9960"/>
                <a:ext cx="195" cy="195"/>
              </a:xfrm>
              <a:prstGeom prst="ellipse">
                <a:avLst/>
              </a:prstGeom>
              <a:solidFill>
                <a:srgbClr val="FFFFFF"/>
              </a:solidFill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63" name="Group 62"/>
          <p:cNvGrpSpPr>
            <a:grpSpLocks/>
          </p:cNvGrpSpPr>
          <p:nvPr/>
        </p:nvGrpSpPr>
        <p:grpSpPr bwMode="auto">
          <a:xfrm>
            <a:off x="4995142" y="4203559"/>
            <a:ext cx="2219325" cy="893923"/>
            <a:chOff x="7195" y="7141"/>
            <a:chExt cx="3495" cy="1410"/>
          </a:xfrm>
        </p:grpSpPr>
        <p:cxnSp>
          <p:nvCxnSpPr>
            <p:cNvPr id="64" name="Line 1254"/>
            <p:cNvCxnSpPr/>
            <p:nvPr/>
          </p:nvCxnSpPr>
          <p:spPr bwMode="auto">
            <a:xfrm flipH="1">
              <a:off x="8170" y="8129"/>
              <a:ext cx="2296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grpSp>
          <p:nvGrpSpPr>
            <p:cNvPr id="65" name="Group 64"/>
            <p:cNvGrpSpPr>
              <a:grpSpLocks/>
            </p:cNvGrpSpPr>
            <p:nvPr/>
          </p:nvGrpSpPr>
          <p:grpSpPr bwMode="auto">
            <a:xfrm flipH="1">
              <a:off x="9326" y="7576"/>
              <a:ext cx="854" cy="864"/>
              <a:chOff x="8281" y="2386"/>
              <a:chExt cx="854" cy="864"/>
            </a:xfrm>
          </p:grpSpPr>
          <p:sp>
            <p:nvSpPr>
              <p:cNvPr id="76" name="Freeform 75"/>
              <p:cNvSpPr>
                <a:spLocks/>
              </p:cNvSpPr>
              <p:nvPr/>
            </p:nvSpPr>
            <p:spPr bwMode="auto">
              <a:xfrm>
                <a:off x="8833" y="2386"/>
                <a:ext cx="302" cy="259"/>
              </a:xfrm>
              <a:custGeom>
                <a:avLst/>
                <a:gdLst>
                  <a:gd name="T0" fmla="*/ 52 w 472"/>
                  <a:gd name="T1" fmla="*/ 405 h 405"/>
                  <a:gd name="T2" fmla="*/ 22 w 472"/>
                  <a:gd name="T3" fmla="*/ 225 h 405"/>
                  <a:gd name="T4" fmla="*/ 187 w 472"/>
                  <a:gd name="T5" fmla="*/ 315 h 405"/>
                  <a:gd name="T6" fmla="*/ 127 w 472"/>
                  <a:gd name="T7" fmla="*/ 135 h 405"/>
                  <a:gd name="T8" fmla="*/ 322 w 472"/>
                  <a:gd name="T9" fmla="*/ 210 h 405"/>
                  <a:gd name="T10" fmla="*/ 277 w 472"/>
                  <a:gd name="T11" fmla="*/ 60 h 405"/>
                  <a:gd name="T12" fmla="*/ 382 w 472"/>
                  <a:gd name="T13" fmla="*/ 90 h 405"/>
                  <a:gd name="T14" fmla="*/ 472 w 472"/>
                  <a:gd name="T15" fmla="*/ 0 h 4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72" h="405">
                    <a:moveTo>
                      <a:pt x="52" y="405"/>
                    </a:moveTo>
                    <a:cubicBezTo>
                      <a:pt x="26" y="322"/>
                      <a:pt x="0" y="240"/>
                      <a:pt x="22" y="225"/>
                    </a:cubicBezTo>
                    <a:cubicBezTo>
                      <a:pt x="44" y="210"/>
                      <a:pt x="170" y="330"/>
                      <a:pt x="187" y="315"/>
                    </a:cubicBezTo>
                    <a:cubicBezTo>
                      <a:pt x="204" y="300"/>
                      <a:pt x="105" y="152"/>
                      <a:pt x="127" y="135"/>
                    </a:cubicBezTo>
                    <a:cubicBezTo>
                      <a:pt x="149" y="118"/>
                      <a:pt x="297" y="222"/>
                      <a:pt x="322" y="210"/>
                    </a:cubicBezTo>
                    <a:cubicBezTo>
                      <a:pt x="347" y="198"/>
                      <a:pt x="267" y="80"/>
                      <a:pt x="277" y="60"/>
                    </a:cubicBezTo>
                    <a:cubicBezTo>
                      <a:pt x="287" y="40"/>
                      <a:pt x="350" y="100"/>
                      <a:pt x="382" y="90"/>
                    </a:cubicBezTo>
                    <a:cubicBezTo>
                      <a:pt x="414" y="80"/>
                      <a:pt x="443" y="40"/>
                      <a:pt x="472" y="0"/>
                    </a:cubicBezTo>
                  </a:path>
                </a:pathLst>
              </a:custGeom>
              <a:noFill/>
              <a:ln w="12700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77" name="Oval 76"/>
              <p:cNvSpPr>
                <a:spLocks noChangeArrowheads="1"/>
              </p:cNvSpPr>
              <p:nvPr/>
            </p:nvSpPr>
            <p:spPr bwMode="auto">
              <a:xfrm flipH="1">
                <a:off x="8281" y="2607"/>
                <a:ext cx="643" cy="643"/>
              </a:xfrm>
              <a:prstGeom prst="ellipse">
                <a:avLst/>
              </a:prstGeom>
              <a:solidFill>
                <a:srgbClr val="FFFFFF"/>
              </a:solidFill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cxnSp>
            <p:nvCxnSpPr>
              <p:cNvPr id="78" name="Line 1258"/>
              <p:cNvCxnSpPr/>
              <p:nvPr/>
            </p:nvCxnSpPr>
            <p:spPr bwMode="auto">
              <a:xfrm flipH="1">
                <a:off x="8281" y="2933"/>
                <a:ext cx="451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triangle" w="lg" len="lg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79" name="Line 1259"/>
              <p:cNvCxnSpPr/>
              <p:nvPr/>
            </p:nvCxnSpPr>
            <p:spPr bwMode="auto">
              <a:xfrm flipH="1">
                <a:off x="8722" y="2770"/>
                <a:ext cx="0" cy="32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66" name="Group 65"/>
            <p:cNvGrpSpPr>
              <a:grpSpLocks/>
            </p:cNvGrpSpPr>
            <p:nvPr/>
          </p:nvGrpSpPr>
          <p:grpSpPr bwMode="auto">
            <a:xfrm>
              <a:off x="7195" y="7741"/>
              <a:ext cx="1080" cy="810"/>
              <a:chOff x="8020" y="7726"/>
              <a:chExt cx="1080" cy="810"/>
            </a:xfrm>
          </p:grpSpPr>
          <p:sp>
            <p:nvSpPr>
              <p:cNvPr id="73" name="AutoShape 1261"/>
              <p:cNvSpPr>
                <a:spLocks noChangeArrowheads="1"/>
              </p:cNvSpPr>
              <p:nvPr/>
            </p:nvSpPr>
            <p:spPr bwMode="auto">
              <a:xfrm>
                <a:off x="8290" y="7726"/>
                <a:ext cx="810" cy="810"/>
              </a:xfrm>
              <a:prstGeom prst="flowChartDelay">
                <a:avLst/>
              </a:prstGeom>
              <a:solidFill>
                <a:srgbClr val="FFFFFF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cxnSp>
            <p:nvCxnSpPr>
              <p:cNvPr id="74" name="Line 1262"/>
              <p:cNvCxnSpPr/>
              <p:nvPr/>
            </p:nvCxnSpPr>
            <p:spPr bwMode="auto">
              <a:xfrm flipH="1">
                <a:off x="8020" y="7906"/>
                <a:ext cx="270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75" name="Line 1263"/>
              <p:cNvCxnSpPr/>
              <p:nvPr/>
            </p:nvCxnSpPr>
            <p:spPr bwMode="auto">
              <a:xfrm flipH="1">
                <a:off x="8020" y="8341"/>
                <a:ext cx="270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67" name="Text Box 1264"/>
            <p:cNvSpPr txBox="1">
              <a:spLocks noChangeArrowheads="1"/>
            </p:cNvSpPr>
            <p:nvPr/>
          </p:nvSpPr>
          <p:spPr bwMode="auto">
            <a:xfrm>
              <a:off x="9565" y="7141"/>
              <a:ext cx="1125" cy="3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effectLst/>
                  <a:latin typeface="Times New Roman"/>
                  <a:ea typeface="Times New Roman"/>
                </a:rPr>
                <a:t>+5 volts</a:t>
              </a:r>
            </a:p>
          </p:txBody>
        </p:sp>
        <p:sp>
          <p:nvSpPr>
            <p:cNvPr id="68" name="Freeform 67"/>
            <p:cNvSpPr>
              <a:spLocks/>
            </p:cNvSpPr>
            <p:nvPr/>
          </p:nvSpPr>
          <p:spPr bwMode="auto">
            <a:xfrm>
              <a:off x="10375" y="7725"/>
              <a:ext cx="165" cy="405"/>
            </a:xfrm>
            <a:custGeom>
              <a:avLst/>
              <a:gdLst>
                <a:gd name="T0" fmla="*/ 0 w 165"/>
                <a:gd name="T1" fmla="*/ 405 h 405"/>
                <a:gd name="T2" fmla="*/ 165 w 165"/>
                <a:gd name="T3" fmla="*/ 405 h 405"/>
                <a:gd name="T4" fmla="*/ 165 w 165"/>
                <a:gd name="T5" fmla="*/ 0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5" h="405">
                  <a:moveTo>
                    <a:pt x="0" y="405"/>
                  </a:moveTo>
                  <a:lnTo>
                    <a:pt x="165" y="405"/>
                  </a:lnTo>
                  <a:lnTo>
                    <a:pt x="165" y="0"/>
                  </a:ln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9" name="Freeform 68"/>
            <p:cNvSpPr>
              <a:spLocks/>
            </p:cNvSpPr>
            <p:nvPr/>
          </p:nvSpPr>
          <p:spPr bwMode="auto">
            <a:xfrm>
              <a:off x="10420" y="7275"/>
              <a:ext cx="195" cy="555"/>
            </a:xfrm>
            <a:custGeom>
              <a:avLst/>
              <a:gdLst>
                <a:gd name="T0" fmla="*/ 120 w 195"/>
                <a:gd name="T1" fmla="*/ 555 h 555"/>
                <a:gd name="T2" fmla="*/ 120 w 195"/>
                <a:gd name="T3" fmla="*/ 420 h 555"/>
                <a:gd name="T4" fmla="*/ 0 w 195"/>
                <a:gd name="T5" fmla="*/ 330 h 555"/>
                <a:gd name="T6" fmla="*/ 195 w 195"/>
                <a:gd name="T7" fmla="*/ 270 h 555"/>
                <a:gd name="T8" fmla="*/ 0 w 195"/>
                <a:gd name="T9" fmla="*/ 180 h 555"/>
                <a:gd name="T10" fmla="*/ 120 w 195"/>
                <a:gd name="T11" fmla="*/ 120 h 555"/>
                <a:gd name="T12" fmla="*/ 120 w 195"/>
                <a:gd name="T13" fmla="*/ 0 h 5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5" h="555">
                  <a:moveTo>
                    <a:pt x="120" y="555"/>
                  </a:moveTo>
                  <a:lnTo>
                    <a:pt x="120" y="420"/>
                  </a:lnTo>
                  <a:lnTo>
                    <a:pt x="0" y="330"/>
                  </a:lnTo>
                  <a:lnTo>
                    <a:pt x="195" y="270"/>
                  </a:lnTo>
                  <a:lnTo>
                    <a:pt x="0" y="180"/>
                  </a:lnTo>
                  <a:lnTo>
                    <a:pt x="120" y="120"/>
                  </a:lnTo>
                  <a:lnTo>
                    <a:pt x="120" y="0"/>
                  </a:ln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grpSp>
          <p:nvGrpSpPr>
            <p:cNvPr id="70" name="Group 69"/>
            <p:cNvGrpSpPr>
              <a:grpSpLocks/>
            </p:cNvGrpSpPr>
            <p:nvPr/>
          </p:nvGrpSpPr>
          <p:grpSpPr bwMode="auto">
            <a:xfrm rot="5400000">
              <a:off x="8647" y="7814"/>
              <a:ext cx="540" cy="647"/>
              <a:chOff x="8107" y="9960"/>
              <a:chExt cx="540" cy="647"/>
            </a:xfrm>
          </p:grpSpPr>
          <p:sp>
            <p:nvSpPr>
              <p:cNvPr id="71" name="AutoShape 1268"/>
              <p:cNvSpPr>
                <a:spLocks noChangeArrowheads="1"/>
              </p:cNvSpPr>
              <p:nvPr/>
            </p:nvSpPr>
            <p:spPr bwMode="auto">
              <a:xfrm>
                <a:off x="8107" y="10140"/>
                <a:ext cx="540" cy="467"/>
              </a:xfrm>
              <a:prstGeom prst="triangle">
                <a:avLst>
                  <a:gd name="adj" fmla="val 50000"/>
                </a:avLst>
              </a:prstGeom>
              <a:solidFill>
                <a:srgbClr val="FFFFFF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72" name="Oval 71"/>
              <p:cNvSpPr>
                <a:spLocks noChangeArrowheads="1"/>
              </p:cNvSpPr>
              <p:nvPr/>
            </p:nvSpPr>
            <p:spPr bwMode="auto">
              <a:xfrm>
                <a:off x="8280" y="9960"/>
                <a:ext cx="195" cy="195"/>
              </a:xfrm>
              <a:prstGeom prst="ellipse">
                <a:avLst/>
              </a:prstGeom>
              <a:solidFill>
                <a:srgbClr val="FFFFFF"/>
              </a:solidFill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</p:grpSp>
      </p:grpSp>
      <p:sp>
        <p:nvSpPr>
          <p:cNvPr id="82" name="Donut 81"/>
          <p:cNvSpPr/>
          <p:nvPr/>
        </p:nvSpPr>
        <p:spPr>
          <a:xfrm>
            <a:off x="4532421" y="3740580"/>
            <a:ext cx="3294628" cy="2151255"/>
          </a:xfrm>
          <a:prstGeom prst="donut">
            <a:avLst>
              <a:gd name="adj" fmla="val 6250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86" name="Group 85"/>
          <p:cNvGrpSpPr/>
          <p:nvPr/>
        </p:nvGrpSpPr>
        <p:grpSpPr>
          <a:xfrm>
            <a:off x="922421" y="1427653"/>
            <a:ext cx="3342105" cy="2064958"/>
            <a:chOff x="922421" y="1427653"/>
            <a:chExt cx="3342105" cy="2064958"/>
          </a:xfrm>
        </p:grpSpPr>
        <p:sp>
          <p:nvSpPr>
            <p:cNvPr id="3" name="&quot;No&quot; Symbol 2"/>
            <p:cNvSpPr/>
            <p:nvPr/>
          </p:nvSpPr>
          <p:spPr>
            <a:xfrm>
              <a:off x="922421" y="1607663"/>
              <a:ext cx="1939056" cy="1884948"/>
            </a:xfrm>
            <a:prstGeom prst="noSmoking">
              <a:avLst>
                <a:gd name="adj" fmla="val 5275"/>
              </a:avLst>
            </a:prstGeom>
            <a:solidFill>
              <a:schemeClr val="accent2">
                <a:lumMod val="60000"/>
                <a:lumOff val="40000"/>
                <a:alpha val="50000"/>
              </a:schemeClr>
            </a:solidFill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2861477" y="1427653"/>
              <a:ext cx="1403049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</a:rPr>
                <a:t>AND output can’t get above 2V;</a:t>
              </a:r>
            </a:p>
            <a:p>
              <a:r>
                <a:rPr lang="en-US" dirty="0" smtClean="0">
                  <a:solidFill>
                    <a:srgbClr val="FF0000"/>
                  </a:solidFill>
                </a:rPr>
                <a:t>current is wimpy</a:t>
              </a:r>
              <a:endParaRPr lang="en-US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89" name="Group 88"/>
          <p:cNvGrpSpPr/>
          <p:nvPr/>
        </p:nvGrpSpPr>
        <p:grpSpPr>
          <a:xfrm>
            <a:off x="988979" y="3780322"/>
            <a:ext cx="2902802" cy="2573178"/>
            <a:chOff x="988979" y="3780322"/>
            <a:chExt cx="2902802" cy="2573178"/>
          </a:xfrm>
        </p:grpSpPr>
        <p:sp>
          <p:nvSpPr>
            <p:cNvPr id="80" name="&quot;No&quot; Symbol 79"/>
            <p:cNvSpPr/>
            <p:nvPr/>
          </p:nvSpPr>
          <p:spPr>
            <a:xfrm>
              <a:off x="988979" y="3780322"/>
              <a:ext cx="1939056" cy="1884948"/>
            </a:xfrm>
            <a:prstGeom prst="noSmoking">
              <a:avLst>
                <a:gd name="adj" fmla="val 5275"/>
              </a:avLst>
            </a:prstGeom>
            <a:solidFill>
              <a:schemeClr val="accent2">
                <a:lumMod val="60000"/>
                <a:lumOff val="40000"/>
                <a:alpha val="50000"/>
              </a:schemeClr>
            </a:solidFill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84" name="TextBox 83"/>
            <p:cNvSpPr txBox="1"/>
            <p:nvPr/>
          </p:nvSpPr>
          <p:spPr>
            <a:xfrm>
              <a:off x="2488732" y="5430170"/>
              <a:ext cx="1403049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</a:rPr>
                <a:t>AND output still can’t get above 2V</a:t>
              </a:r>
            </a:p>
          </p:txBody>
        </p:sp>
      </p:grpSp>
      <p:grpSp>
        <p:nvGrpSpPr>
          <p:cNvPr id="88" name="Group 87"/>
          <p:cNvGrpSpPr/>
          <p:nvPr/>
        </p:nvGrpSpPr>
        <p:grpSpPr>
          <a:xfrm>
            <a:off x="5160543" y="1230722"/>
            <a:ext cx="3312939" cy="2367264"/>
            <a:chOff x="5160543" y="1230722"/>
            <a:chExt cx="3312939" cy="2367264"/>
          </a:xfrm>
        </p:grpSpPr>
        <p:sp>
          <p:nvSpPr>
            <p:cNvPr id="81" name="&quot;No&quot; Symbol 80"/>
            <p:cNvSpPr/>
            <p:nvPr/>
          </p:nvSpPr>
          <p:spPr>
            <a:xfrm>
              <a:off x="5160543" y="1713038"/>
              <a:ext cx="1939056" cy="1884948"/>
            </a:xfrm>
            <a:prstGeom prst="noSmoking">
              <a:avLst>
                <a:gd name="adj" fmla="val 5275"/>
              </a:avLst>
            </a:prstGeom>
            <a:solidFill>
              <a:schemeClr val="accent2">
                <a:lumMod val="60000"/>
                <a:lumOff val="40000"/>
                <a:alpha val="50000"/>
              </a:schemeClr>
            </a:solidFill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87" name="TextBox 86"/>
            <p:cNvSpPr txBox="1"/>
            <p:nvPr/>
          </p:nvSpPr>
          <p:spPr>
            <a:xfrm>
              <a:off x="6995467" y="1230722"/>
              <a:ext cx="1478015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</a:rPr>
                <a:t>Too much current through LED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205877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Box 55"/>
          <p:cNvSpPr txBox="1"/>
          <p:nvPr/>
        </p:nvSpPr>
        <p:spPr>
          <a:xfrm>
            <a:off x="1269936" y="443047"/>
            <a:ext cx="67722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/>
              <a:t>Frequency Division</a:t>
            </a:r>
            <a:endParaRPr lang="en-US" sz="4000" b="1" dirty="0"/>
          </a:p>
        </p:txBody>
      </p:sp>
      <p:grpSp>
        <p:nvGrpSpPr>
          <p:cNvPr id="39" name="Group 38"/>
          <p:cNvGrpSpPr>
            <a:grpSpLocks/>
          </p:cNvGrpSpPr>
          <p:nvPr/>
        </p:nvGrpSpPr>
        <p:grpSpPr bwMode="auto">
          <a:xfrm>
            <a:off x="1269936" y="1653091"/>
            <a:ext cx="7112063" cy="2652475"/>
            <a:chOff x="4516" y="2114"/>
            <a:chExt cx="6285" cy="2224"/>
          </a:xfrm>
        </p:grpSpPr>
        <p:cxnSp>
          <p:nvCxnSpPr>
            <p:cNvPr id="40" name="Line 3441"/>
            <p:cNvCxnSpPr/>
            <p:nvPr/>
          </p:nvCxnSpPr>
          <p:spPr bwMode="auto">
            <a:xfrm flipH="1">
              <a:off x="4613" y="3254"/>
              <a:ext cx="78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1" name="Line 3442"/>
            <p:cNvCxnSpPr/>
            <p:nvPr/>
          </p:nvCxnSpPr>
          <p:spPr bwMode="auto">
            <a:xfrm flipV="1">
              <a:off x="5806" y="2329"/>
              <a:ext cx="0" cy="35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2" name="Line 3443"/>
            <p:cNvCxnSpPr/>
            <p:nvPr/>
          </p:nvCxnSpPr>
          <p:spPr bwMode="auto">
            <a:xfrm>
              <a:off x="5806" y="3798"/>
              <a:ext cx="0" cy="25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3" name="Text Box 3444"/>
            <p:cNvSpPr txBox="1">
              <a:spLocks noChangeArrowheads="1"/>
            </p:cNvSpPr>
            <p:nvPr/>
          </p:nvSpPr>
          <p:spPr bwMode="auto">
            <a:xfrm>
              <a:off x="6406" y="2954"/>
              <a:ext cx="263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" tIns="9144" rIns="9144" bIns="9144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600">
                  <a:effectLst/>
                  <a:latin typeface="Times New Roman"/>
                  <a:ea typeface="Times New Roman"/>
                </a:rPr>
                <a:t>A</a:t>
              </a:r>
            </a:p>
          </p:txBody>
        </p:sp>
        <p:cxnSp>
          <p:nvCxnSpPr>
            <p:cNvPr id="44" name="Line 3445"/>
            <p:cNvCxnSpPr/>
            <p:nvPr/>
          </p:nvCxnSpPr>
          <p:spPr bwMode="auto">
            <a:xfrm flipV="1">
              <a:off x="9959" y="2329"/>
              <a:ext cx="0" cy="35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5" name="Line 3446"/>
            <p:cNvCxnSpPr/>
            <p:nvPr/>
          </p:nvCxnSpPr>
          <p:spPr bwMode="auto">
            <a:xfrm>
              <a:off x="9939" y="3798"/>
              <a:ext cx="0" cy="25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6" name="Line 3447"/>
            <p:cNvCxnSpPr/>
            <p:nvPr/>
          </p:nvCxnSpPr>
          <p:spPr bwMode="auto">
            <a:xfrm>
              <a:off x="10366" y="3256"/>
              <a:ext cx="43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7" name="Text Box 3448"/>
            <p:cNvSpPr txBox="1">
              <a:spLocks noChangeArrowheads="1"/>
            </p:cNvSpPr>
            <p:nvPr/>
          </p:nvSpPr>
          <p:spPr bwMode="auto">
            <a:xfrm>
              <a:off x="10568" y="2954"/>
              <a:ext cx="233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" tIns="9144" rIns="9144" bIns="9144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600">
                  <a:effectLst/>
                  <a:latin typeface="Times New Roman"/>
                  <a:ea typeface="Times New Roman"/>
                </a:rPr>
                <a:t>C</a:t>
              </a:r>
            </a:p>
          </p:txBody>
        </p:sp>
        <p:cxnSp>
          <p:nvCxnSpPr>
            <p:cNvPr id="48" name="Line 3449"/>
            <p:cNvCxnSpPr/>
            <p:nvPr/>
          </p:nvCxnSpPr>
          <p:spPr bwMode="auto">
            <a:xfrm flipV="1">
              <a:off x="7889" y="2329"/>
              <a:ext cx="0" cy="35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9" name="Line 3450"/>
            <p:cNvCxnSpPr/>
            <p:nvPr/>
          </p:nvCxnSpPr>
          <p:spPr bwMode="auto">
            <a:xfrm>
              <a:off x="7879" y="3798"/>
              <a:ext cx="0" cy="25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0" name="Text Box 3451"/>
            <p:cNvSpPr txBox="1">
              <a:spLocks noChangeArrowheads="1"/>
            </p:cNvSpPr>
            <p:nvPr/>
          </p:nvSpPr>
          <p:spPr bwMode="auto">
            <a:xfrm>
              <a:off x="8479" y="2954"/>
              <a:ext cx="233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" tIns="9144" rIns="9144" bIns="9144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600">
                  <a:effectLst/>
                  <a:latin typeface="Times New Roman"/>
                  <a:ea typeface="Times New Roman"/>
                </a:rPr>
                <a:t>B</a:t>
              </a:r>
            </a:p>
          </p:txBody>
        </p:sp>
        <p:sp>
          <p:nvSpPr>
            <p:cNvPr id="51" name="Text Box 3452"/>
            <p:cNvSpPr txBox="1">
              <a:spLocks noChangeArrowheads="1"/>
            </p:cNvSpPr>
            <p:nvPr/>
          </p:nvSpPr>
          <p:spPr bwMode="auto">
            <a:xfrm>
              <a:off x="5673" y="2114"/>
              <a:ext cx="345" cy="2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" tIns="9144" rIns="9144" bIns="9144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600">
                  <a:effectLst/>
                  <a:latin typeface="Times New Roman"/>
                  <a:ea typeface="Times New Roman"/>
                </a:rPr>
                <a:t>V</a:t>
              </a:r>
              <a:r>
                <a:rPr lang="en-US" sz="1600" baseline="-25000">
                  <a:effectLst/>
                  <a:latin typeface="Times New Roman"/>
                  <a:ea typeface="Times New Roman"/>
                </a:rPr>
                <a:t>cc</a:t>
              </a:r>
              <a:endParaRPr lang="en-US" sz="160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52" name="Text Box 3453"/>
            <p:cNvSpPr txBox="1">
              <a:spLocks noChangeArrowheads="1"/>
            </p:cNvSpPr>
            <p:nvPr/>
          </p:nvSpPr>
          <p:spPr bwMode="auto">
            <a:xfrm>
              <a:off x="4516" y="2954"/>
              <a:ext cx="318" cy="3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" tIns="9144" rIns="9144" bIns="9144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600" i="1">
                  <a:effectLst/>
                  <a:latin typeface="Times New Roman"/>
                  <a:ea typeface="Times New Roman"/>
                </a:rPr>
                <a:t> f</a:t>
              </a:r>
              <a:r>
                <a:rPr lang="en-US" sz="1600" baseline="-25000">
                  <a:effectLst/>
                  <a:latin typeface="Times New Roman"/>
                  <a:ea typeface="Times New Roman"/>
                </a:rPr>
                <a:t>in</a:t>
              </a:r>
              <a:endParaRPr lang="en-US" sz="1600">
                <a:effectLst/>
                <a:latin typeface="Times New Roman"/>
                <a:ea typeface="Times New Roman"/>
              </a:endParaRPr>
            </a:p>
          </p:txBody>
        </p:sp>
        <p:grpSp>
          <p:nvGrpSpPr>
            <p:cNvPr id="53" name="Group 52"/>
            <p:cNvGrpSpPr>
              <a:grpSpLocks/>
            </p:cNvGrpSpPr>
            <p:nvPr/>
          </p:nvGrpSpPr>
          <p:grpSpPr bwMode="auto">
            <a:xfrm>
              <a:off x="9405" y="2557"/>
              <a:ext cx="961" cy="1371"/>
              <a:chOff x="8671" y="3507"/>
              <a:chExt cx="961" cy="1371"/>
            </a:xfrm>
          </p:grpSpPr>
          <p:sp>
            <p:nvSpPr>
              <p:cNvPr id="82" name="Text Box 3455"/>
              <p:cNvSpPr txBox="1">
                <a:spLocks noChangeArrowheads="1"/>
              </p:cNvSpPr>
              <p:nvPr/>
            </p:nvSpPr>
            <p:spPr bwMode="auto">
              <a:xfrm>
                <a:off x="8807" y="3646"/>
                <a:ext cx="825" cy="108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27432" tIns="0" rIns="27432" bIns="0" anchor="t" anchorCtr="0" upright="1">
                <a:noAutofit/>
              </a:bodyPr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600">
                    <a:effectLst/>
                    <a:latin typeface="Times New Roman"/>
                    <a:ea typeface="Times New Roman"/>
                  </a:rPr>
                  <a:t>   CLR</a:t>
                </a:r>
              </a:p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600">
                    <a:effectLst/>
                    <a:latin typeface="Times New Roman"/>
                    <a:ea typeface="Times New Roman"/>
                  </a:rPr>
                  <a:t>J</a:t>
                </a:r>
              </a:p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600">
                    <a:effectLst/>
                    <a:latin typeface="Times New Roman"/>
                    <a:ea typeface="Times New Roman"/>
                  </a:rPr>
                  <a:t>  CLK   Q</a:t>
                </a:r>
              </a:p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600">
                    <a:effectLst/>
                    <a:latin typeface="Times New Roman"/>
                    <a:ea typeface="Times New Roman"/>
                  </a:rPr>
                  <a:t>K</a:t>
                </a:r>
              </a:p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600">
                    <a:effectLst/>
                    <a:latin typeface="Times New Roman"/>
                    <a:ea typeface="Times New Roman"/>
                  </a:rPr>
                  <a:t>   PRE</a:t>
                </a:r>
              </a:p>
            </p:txBody>
          </p:sp>
          <p:sp>
            <p:nvSpPr>
              <p:cNvPr id="83" name="Freeform 82"/>
              <p:cNvSpPr>
                <a:spLocks/>
              </p:cNvSpPr>
              <p:nvPr/>
            </p:nvSpPr>
            <p:spPr bwMode="auto">
              <a:xfrm>
                <a:off x="8807" y="4100"/>
                <a:ext cx="143" cy="202"/>
              </a:xfrm>
              <a:custGeom>
                <a:avLst/>
                <a:gdLst>
                  <a:gd name="T0" fmla="*/ 0 w 340"/>
                  <a:gd name="T1" fmla="*/ 0 h 680"/>
                  <a:gd name="T2" fmla="*/ 340 w 340"/>
                  <a:gd name="T3" fmla="*/ 340 h 680"/>
                  <a:gd name="T4" fmla="*/ 0 w 340"/>
                  <a:gd name="T5" fmla="*/ 680 h 6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0" h="680">
                    <a:moveTo>
                      <a:pt x="0" y="0"/>
                    </a:moveTo>
                    <a:lnTo>
                      <a:pt x="340" y="340"/>
                    </a:lnTo>
                    <a:lnTo>
                      <a:pt x="0" y="680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600"/>
              </a:p>
            </p:txBody>
          </p:sp>
          <p:sp>
            <p:nvSpPr>
              <p:cNvPr id="84" name="Oval 83"/>
              <p:cNvSpPr>
                <a:spLocks noChangeArrowheads="1"/>
              </p:cNvSpPr>
              <p:nvPr/>
            </p:nvSpPr>
            <p:spPr bwMode="auto">
              <a:xfrm>
                <a:off x="8671" y="4128"/>
                <a:ext cx="143" cy="143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600"/>
              </a:p>
            </p:txBody>
          </p:sp>
          <p:sp>
            <p:nvSpPr>
              <p:cNvPr id="85" name="Oval 84"/>
              <p:cNvSpPr>
                <a:spLocks noChangeArrowheads="1"/>
              </p:cNvSpPr>
              <p:nvPr/>
            </p:nvSpPr>
            <p:spPr bwMode="auto">
              <a:xfrm>
                <a:off x="9144" y="3507"/>
                <a:ext cx="146" cy="146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600"/>
              </a:p>
            </p:txBody>
          </p:sp>
          <p:sp>
            <p:nvSpPr>
              <p:cNvPr id="86" name="Oval 85"/>
              <p:cNvSpPr>
                <a:spLocks noChangeArrowheads="1"/>
              </p:cNvSpPr>
              <p:nvPr/>
            </p:nvSpPr>
            <p:spPr bwMode="auto">
              <a:xfrm>
                <a:off x="9129" y="4732"/>
                <a:ext cx="146" cy="146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600"/>
              </a:p>
            </p:txBody>
          </p:sp>
        </p:grpSp>
        <p:grpSp>
          <p:nvGrpSpPr>
            <p:cNvPr id="54" name="Group 53"/>
            <p:cNvGrpSpPr>
              <a:grpSpLocks/>
            </p:cNvGrpSpPr>
            <p:nvPr/>
          </p:nvGrpSpPr>
          <p:grpSpPr bwMode="auto">
            <a:xfrm>
              <a:off x="7343" y="2557"/>
              <a:ext cx="963" cy="1371"/>
              <a:chOff x="6609" y="3507"/>
              <a:chExt cx="963" cy="1371"/>
            </a:xfrm>
          </p:grpSpPr>
          <p:sp>
            <p:nvSpPr>
              <p:cNvPr id="77" name="Text Box 3461"/>
              <p:cNvSpPr txBox="1">
                <a:spLocks noChangeArrowheads="1"/>
              </p:cNvSpPr>
              <p:nvPr/>
            </p:nvSpPr>
            <p:spPr bwMode="auto">
              <a:xfrm>
                <a:off x="6747" y="3646"/>
                <a:ext cx="825" cy="108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27432" tIns="0" rIns="27432" bIns="0" anchor="t" anchorCtr="0" upright="1">
                <a:noAutofit/>
              </a:bodyPr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600" dirty="0">
                    <a:effectLst/>
                    <a:latin typeface="Times New Roman"/>
                    <a:ea typeface="Times New Roman"/>
                  </a:rPr>
                  <a:t>   CLR</a:t>
                </a:r>
              </a:p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600" dirty="0">
                    <a:effectLst/>
                    <a:latin typeface="Times New Roman"/>
                    <a:ea typeface="Times New Roman"/>
                  </a:rPr>
                  <a:t>J</a:t>
                </a:r>
              </a:p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600" dirty="0">
                    <a:effectLst/>
                    <a:latin typeface="Times New Roman"/>
                    <a:ea typeface="Times New Roman"/>
                  </a:rPr>
                  <a:t>  CLK   Q</a:t>
                </a:r>
              </a:p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600" dirty="0">
                    <a:effectLst/>
                    <a:latin typeface="Times New Roman"/>
                    <a:ea typeface="Times New Roman"/>
                  </a:rPr>
                  <a:t>K</a:t>
                </a:r>
              </a:p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600" dirty="0">
                    <a:effectLst/>
                    <a:latin typeface="Times New Roman"/>
                    <a:ea typeface="Times New Roman"/>
                  </a:rPr>
                  <a:t>   PRE</a:t>
                </a:r>
              </a:p>
            </p:txBody>
          </p:sp>
          <p:sp>
            <p:nvSpPr>
              <p:cNvPr id="78" name="Freeform 77"/>
              <p:cNvSpPr>
                <a:spLocks/>
              </p:cNvSpPr>
              <p:nvPr/>
            </p:nvSpPr>
            <p:spPr bwMode="auto">
              <a:xfrm>
                <a:off x="6747" y="4110"/>
                <a:ext cx="143" cy="202"/>
              </a:xfrm>
              <a:custGeom>
                <a:avLst/>
                <a:gdLst>
                  <a:gd name="T0" fmla="*/ 0 w 340"/>
                  <a:gd name="T1" fmla="*/ 0 h 680"/>
                  <a:gd name="T2" fmla="*/ 340 w 340"/>
                  <a:gd name="T3" fmla="*/ 340 h 680"/>
                  <a:gd name="T4" fmla="*/ 0 w 340"/>
                  <a:gd name="T5" fmla="*/ 680 h 6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0" h="680">
                    <a:moveTo>
                      <a:pt x="0" y="0"/>
                    </a:moveTo>
                    <a:lnTo>
                      <a:pt x="340" y="340"/>
                    </a:lnTo>
                    <a:lnTo>
                      <a:pt x="0" y="680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600"/>
              </a:p>
            </p:txBody>
          </p:sp>
          <p:sp>
            <p:nvSpPr>
              <p:cNvPr id="79" name="Oval 78"/>
              <p:cNvSpPr>
                <a:spLocks noChangeArrowheads="1"/>
              </p:cNvSpPr>
              <p:nvPr/>
            </p:nvSpPr>
            <p:spPr bwMode="auto">
              <a:xfrm>
                <a:off x="6609" y="4128"/>
                <a:ext cx="143" cy="143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600"/>
              </a:p>
            </p:txBody>
          </p:sp>
          <p:sp>
            <p:nvSpPr>
              <p:cNvPr id="80" name="Oval 79"/>
              <p:cNvSpPr>
                <a:spLocks noChangeArrowheads="1"/>
              </p:cNvSpPr>
              <p:nvPr/>
            </p:nvSpPr>
            <p:spPr bwMode="auto">
              <a:xfrm>
                <a:off x="7074" y="3507"/>
                <a:ext cx="146" cy="146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600"/>
              </a:p>
            </p:txBody>
          </p:sp>
          <p:sp>
            <p:nvSpPr>
              <p:cNvPr id="81" name="Oval 80"/>
              <p:cNvSpPr>
                <a:spLocks noChangeArrowheads="1"/>
              </p:cNvSpPr>
              <p:nvPr/>
            </p:nvSpPr>
            <p:spPr bwMode="auto">
              <a:xfrm>
                <a:off x="7074" y="4732"/>
                <a:ext cx="146" cy="146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600"/>
              </a:p>
            </p:txBody>
          </p:sp>
        </p:grpSp>
        <p:grpSp>
          <p:nvGrpSpPr>
            <p:cNvPr id="55" name="Group 54"/>
            <p:cNvGrpSpPr>
              <a:grpSpLocks/>
            </p:cNvGrpSpPr>
            <p:nvPr/>
          </p:nvGrpSpPr>
          <p:grpSpPr bwMode="auto">
            <a:xfrm>
              <a:off x="5261" y="2557"/>
              <a:ext cx="972" cy="1371"/>
              <a:chOff x="4527" y="3507"/>
              <a:chExt cx="972" cy="1371"/>
            </a:xfrm>
          </p:grpSpPr>
          <p:sp>
            <p:nvSpPr>
              <p:cNvPr id="72" name="Text Box 3467"/>
              <p:cNvSpPr txBox="1">
                <a:spLocks noChangeArrowheads="1"/>
              </p:cNvSpPr>
              <p:nvPr/>
            </p:nvSpPr>
            <p:spPr bwMode="auto">
              <a:xfrm>
                <a:off x="4674" y="3646"/>
                <a:ext cx="825" cy="108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27432" tIns="0" rIns="27432" bIns="0" anchor="t" anchorCtr="0" upright="1">
                <a:noAutofit/>
              </a:bodyPr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600">
                    <a:effectLst/>
                    <a:latin typeface="Times New Roman"/>
                    <a:ea typeface="Times New Roman"/>
                  </a:rPr>
                  <a:t>   CLR</a:t>
                </a:r>
              </a:p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600">
                    <a:effectLst/>
                    <a:latin typeface="Times New Roman"/>
                    <a:ea typeface="Times New Roman"/>
                  </a:rPr>
                  <a:t>J</a:t>
                </a:r>
              </a:p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600">
                    <a:effectLst/>
                    <a:latin typeface="Times New Roman"/>
                    <a:ea typeface="Times New Roman"/>
                  </a:rPr>
                  <a:t>  CLK   Q</a:t>
                </a:r>
              </a:p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600">
                    <a:effectLst/>
                    <a:latin typeface="Times New Roman"/>
                    <a:ea typeface="Times New Roman"/>
                  </a:rPr>
                  <a:t>K</a:t>
                </a:r>
              </a:p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600">
                    <a:effectLst/>
                    <a:latin typeface="Times New Roman"/>
                    <a:ea typeface="Times New Roman"/>
                  </a:rPr>
                  <a:t>   PRE</a:t>
                </a:r>
              </a:p>
            </p:txBody>
          </p:sp>
          <p:sp>
            <p:nvSpPr>
              <p:cNvPr id="73" name="Freeform 72"/>
              <p:cNvSpPr>
                <a:spLocks/>
              </p:cNvSpPr>
              <p:nvPr/>
            </p:nvSpPr>
            <p:spPr bwMode="auto">
              <a:xfrm>
                <a:off x="4676" y="4100"/>
                <a:ext cx="143" cy="202"/>
              </a:xfrm>
              <a:custGeom>
                <a:avLst/>
                <a:gdLst>
                  <a:gd name="T0" fmla="*/ 0 w 340"/>
                  <a:gd name="T1" fmla="*/ 0 h 680"/>
                  <a:gd name="T2" fmla="*/ 340 w 340"/>
                  <a:gd name="T3" fmla="*/ 340 h 680"/>
                  <a:gd name="T4" fmla="*/ 0 w 340"/>
                  <a:gd name="T5" fmla="*/ 680 h 6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0" h="680">
                    <a:moveTo>
                      <a:pt x="0" y="0"/>
                    </a:moveTo>
                    <a:lnTo>
                      <a:pt x="340" y="340"/>
                    </a:lnTo>
                    <a:lnTo>
                      <a:pt x="0" y="680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600"/>
              </a:p>
            </p:txBody>
          </p:sp>
          <p:sp>
            <p:nvSpPr>
              <p:cNvPr id="74" name="Oval 73"/>
              <p:cNvSpPr>
                <a:spLocks noChangeArrowheads="1"/>
              </p:cNvSpPr>
              <p:nvPr/>
            </p:nvSpPr>
            <p:spPr bwMode="auto">
              <a:xfrm>
                <a:off x="4527" y="4128"/>
                <a:ext cx="143" cy="143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600"/>
              </a:p>
            </p:txBody>
          </p:sp>
          <p:sp>
            <p:nvSpPr>
              <p:cNvPr id="75" name="Oval 74"/>
              <p:cNvSpPr>
                <a:spLocks noChangeArrowheads="1"/>
              </p:cNvSpPr>
              <p:nvPr/>
            </p:nvSpPr>
            <p:spPr bwMode="auto">
              <a:xfrm>
                <a:off x="5004" y="3507"/>
                <a:ext cx="146" cy="146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600"/>
              </a:p>
            </p:txBody>
          </p:sp>
          <p:sp>
            <p:nvSpPr>
              <p:cNvPr id="76" name="Oval 75"/>
              <p:cNvSpPr>
                <a:spLocks noChangeArrowheads="1"/>
              </p:cNvSpPr>
              <p:nvPr/>
            </p:nvSpPr>
            <p:spPr bwMode="auto">
              <a:xfrm>
                <a:off x="5004" y="4732"/>
                <a:ext cx="146" cy="146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600"/>
              </a:p>
            </p:txBody>
          </p:sp>
        </p:grpSp>
        <p:sp>
          <p:nvSpPr>
            <p:cNvPr id="57" name="Text Box 3472"/>
            <p:cNvSpPr txBox="1">
              <a:spLocks noChangeArrowheads="1"/>
            </p:cNvSpPr>
            <p:nvPr/>
          </p:nvSpPr>
          <p:spPr bwMode="auto">
            <a:xfrm>
              <a:off x="7739" y="2114"/>
              <a:ext cx="345" cy="2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" tIns="9144" rIns="9144" bIns="9144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600">
                  <a:effectLst/>
                  <a:latin typeface="Times New Roman"/>
                  <a:ea typeface="Times New Roman"/>
                </a:rPr>
                <a:t>V</a:t>
              </a:r>
              <a:r>
                <a:rPr lang="en-US" sz="1600" baseline="-25000">
                  <a:effectLst/>
                  <a:latin typeface="Times New Roman"/>
                  <a:ea typeface="Times New Roman"/>
                </a:rPr>
                <a:t>cc</a:t>
              </a:r>
              <a:endParaRPr lang="en-US" sz="160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58" name="Text Box 3473"/>
            <p:cNvSpPr txBox="1">
              <a:spLocks noChangeArrowheads="1"/>
            </p:cNvSpPr>
            <p:nvPr/>
          </p:nvSpPr>
          <p:spPr bwMode="auto">
            <a:xfrm>
              <a:off x="9816" y="2114"/>
              <a:ext cx="345" cy="2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" tIns="9144" rIns="9144" bIns="9144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600">
                  <a:effectLst/>
                  <a:latin typeface="Times New Roman"/>
                  <a:ea typeface="Times New Roman"/>
                </a:rPr>
                <a:t>V</a:t>
              </a:r>
              <a:r>
                <a:rPr lang="en-US" sz="1600" baseline="-25000">
                  <a:effectLst/>
                  <a:latin typeface="Times New Roman"/>
                  <a:ea typeface="Times New Roman"/>
                </a:rPr>
                <a:t>cc</a:t>
              </a:r>
              <a:endParaRPr lang="en-US" sz="160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59" name="Text Box 3474"/>
            <p:cNvSpPr txBox="1">
              <a:spLocks noChangeArrowheads="1"/>
            </p:cNvSpPr>
            <p:nvPr/>
          </p:nvSpPr>
          <p:spPr bwMode="auto">
            <a:xfrm>
              <a:off x="5673" y="4053"/>
              <a:ext cx="345" cy="2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" tIns="9144" rIns="9144" bIns="9144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600">
                  <a:effectLst/>
                  <a:latin typeface="Times New Roman"/>
                  <a:ea typeface="Times New Roman"/>
                </a:rPr>
                <a:t>V</a:t>
              </a:r>
              <a:r>
                <a:rPr lang="en-US" sz="1600" baseline="-25000">
                  <a:effectLst/>
                  <a:latin typeface="Times New Roman"/>
                  <a:ea typeface="Times New Roman"/>
                </a:rPr>
                <a:t>cc</a:t>
              </a:r>
              <a:endParaRPr lang="en-US" sz="160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60" name="Text Box 3475"/>
            <p:cNvSpPr txBox="1">
              <a:spLocks noChangeArrowheads="1"/>
            </p:cNvSpPr>
            <p:nvPr/>
          </p:nvSpPr>
          <p:spPr bwMode="auto">
            <a:xfrm>
              <a:off x="7729" y="4053"/>
              <a:ext cx="345" cy="2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" tIns="9144" rIns="9144" bIns="9144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600">
                  <a:effectLst/>
                  <a:latin typeface="Times New Roman"/>
                  <a:ea typeface="Times New Roman"/>
                </a:rPr>
                <a:t>V</a:t>
              </a:r>
              <a:r>
                <a:rPr lang="en-US" sz="1600" baseline="-25000">
                  <a:effectLst/>
                  <a:latin typeface="Times New Roman"/>
                  <a:ea typeface="Times New Roman"/>
                </a:rPr>
                <a:t>cc</a:t>
              </a:r>
              <a:endParaRPr lang="en-US" sz="160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61" name="Text Box 3476"/>
            <p:cNvSpPr txBox="1">
              <a:spLocks noChangeArrowheads="1"/>
            </p:cNvSpPr>
            <p:nvPr/>
          </p:nvSpPr>
          <p:spPr bwMode="auto">
            <a:xfrm>
              <a:off x="9796" y="4053"/>
              <a:ext cx="345" cy="2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" tIns="9144" rIns="9144" bIns="9144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600">
                  <a:effectLst/>
                  <a:latin typeface="Times New Roman"/>
                  <a:ea typeface="Times New Roman"/>
                </a:rPr>
                <a:t>V</a:t>
              </a:r>
              <a:r>
                <a:rPr lang="en-US" sz="1600" baseline="-25000">
                  <a:effectLst/>
                  <a:latin typeface="Times New Roman"/>
                  <a:ea typeface="Times New Roman"/>
                </a:rPr>
                <a:t>cc</a:t>
              </a:r>
              <a:endParaRPr lang="en-US" sz="1600">
                <a:effectLst/>
                <a:latin typeface="Times New Roman"/>
                <a:ea typeface="Times New Roman"/>
              </a:endParaRPr>
            </a:p>
          </p:txBody>
        </p:sp>
        <p:cxnSp>
          <p:nvCxnSpPr>
            <p:cNvPr id="62" name="Line 3477"/>
            <p:cNvCxnSpPr/>
            <p:nvPr/>
          </p:nvCxnSpPr>
          <p:spPr bwMode="auto">
            <a:xfrm>
              <a:off x="8310" y="3256"/>
              <a:ext cx="109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3" name="Line 3478"/>
            <p:cNvCxnSpPr/>
            <p:nvPr/>
          </p:nvCxnSpPr>
          <p:spPr bwMode="auto">
            <a:xfrm>
              <a:off x="6233" y="3256"/>
              <a:ext cx="111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4" name="Text Box 3479"/>
            <p:cNvSpPr txBox="1">
              <a:spLocks noChangeArrowheads="1"/>
            </p:cNvSpPr>
            <p:nvPr/>
          </p:nvSpPr>
          <p:spPr bwMode="auto">
            <a:xfrm>
              <a:off x="5086" y="2895"/>
              <a:ext cx="345" cy="2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" tIns="9144" rIns="9144" bIns="9144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600">
                  <a:effectLst/>
                  <a:latin typeface="Times New Roman"/>
                  <a:ea typeface="Times New Roman"/>
                </a:rPr>
                <a:t>V</a:t>
              </a:r>
              <a:r>
                <a:rPr lang="en-US" sz="1600" baseline="-25000">
                  <a:effectLst/>
                  <a:latin typeface="Times New Roman"/>
                  <a:ea typeface="Times New Roman"/>
                </a:rPr>
                <a:t>cc</a:t>
              </a:r>
              <a:endParaRPr lang="en-US" sz="160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65" name="Text Box 3480"/>
            <p:cNvSpPr txBox="1">
              <a:spLocks noChangeArrowheads="1"/>
            </p:cNvSpPr>
            <p:nvPr/>
          </p:nvSpPr>
          <p:spPr bwMode="auto">
            <a:xfrm>
              <a:off x="7152" y="2895"/>
              <a:ext cx="345" cy="2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" tIns="9144" rIns="9144" bIns="9144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600">
                  <a:effectLst/>
                  <a:latin typeface="Times New Roman"/>
                  <a:ea typeface="Times New Roman"/>
                </a:rPr>
                <a:t>V</a:t>
              </a:r>
              <a:r>
                <a:rPr lang="en-US" sz="1600" baseline="-25000">
                  <a:effectLst/>
                  <a:latin typeface="Times New Roman"/>
                  <a:ea typeface="Times New Roman"/>
                </a:rPr>
                <a:t>cc</a:t>
              </a:r>
              <a:endParaRPr lang="en-US" sz="160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66" name="Text Box 3481"/>
            <p:cNvSpPr txBox="1">
              <a:spLocks noChangeArrowheads="1"/>
            </p:cNvSpPr>
            <p:nvPr/>
          </p:nvSpPr>
          <p:spPr bwMode="auto">
            <a:xfrm>
              <a:off x="9229" y="2895"/>
              <a:ext cx="345" cy="2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" tIns="9144" rIns="9144" bIns="9144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600">
                  <a:effectLst/>
                  <a:latin typeface="Times New Roman"/>
                  <a:ea typeface="Times New Roman"/>
                </a:rPr>
                <a:t>V</a:t>
              </a:r>
              <a:r>
                <a:rPr lang="en-US" sz="1600" baseline="-25000">
                  <a:effectLst/>
                  <a:latin typeface="Times New Roman"/>
                  <a:ea typeface="Times New Roman"/>
                </a:rPr>
                <a:t>cc</a:t>
              </a:r>
              <a:endParaRPr lang="en-US" sz="160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69" name="Text Box 3482"/>
            <p:cNvSpPr txBox="1">
              <a:spLocks noChangeArrowheads="1"/>
            </p:cNvSpPr>
            <p:nvPr/>
          </p:nvSpPr>
          <p:spPr bwMode="auto">
            <a:xfrm>
              <a:off x="5086" y="3331"/>
              <a:ext cx="345" cy="2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" tIns="9144" rIns="9144" bIns="9144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600">
                  <a:effectLst/>
                  <a:latin typeface="Times New Roman"/>
                  <a:ea typeface="Times New Roman"/>
                </a:rPr>
                <a:t>V</a:t>
              </a:r>
              <a:r>
                <a:rPr lang="en-US" sz="1600" baseline="-25000">
                  <a:effectLst/>
                  <a:latin typeface="Times New Roman"/>
                  <a:ea typeface="Times New Roman"/>
                </a:rPr>
                <a:t>cc</a:t>
              </a:r>
              <a:endParaRPr lang="en-US" sz="160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70" name="Text Box 3483"/>
            <p:cNvSpPr txBox="1">
              <a:spLocks noChangeArrowheads="1"/>
            </p:cNvSpPr>
            <p:nvPr/>
          </p:nvSpPr>
          <p:spPr bwMode="auto">
            <a:xfrm>
              <a:off x="7152" y="3331"/>
              <a:ext cx="345" cy="2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" tIns="9144" rIns="9144" bIns="9144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600">
                  <a:effectLst/>
                  <a:latin typeface="Times New Roman"/>
                  <a:ea typeface="Times New Roman"/>
                </a:rPr>
                <a:t>V</a:t>
              </a:r>
              <a:r>
                <a:rPr lang="en-US" sz="1600" baseline="-25000">
                  <a:effectLst/>
                  <a:latin typeface="Times New Roman"/>
                  <a:ea typeface="Times New Roman"/>
                </a:rPr>
                <a:t>cc</a:t>
              </a:r>
              <a:endParaRPr lang="en-US" sz="160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71" name="Text Box 3484"/>
            <p:cNvSpPr txBox="1">
              <a:spLocks noChangeArrowheads="1"/>
            </p:cNvSpPr>
            <p:nvPr/>
          </p:nvSpPr>
          <p:spPr bwMode="auto">
            <a:xfrm>
              <a:off x="9229" y="3331"/>
              <a:ext cx="345" cy="2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" tIns="9144" rIns="9144" bIns="9144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600">
                  <a:effectLst/>
                  <a:latin typeface="Times New Roman"/>
                  <a:ea typeface="Times New Roman"/>
                </a:rPr>
                <a:t>V</a:t>
              </a:r>
              <a:r>
                <a:rPr lang="en-US" sz="1600" baseline="-25000">
                  <a:effectLst/>
                  <a:latin typeface="Times New Roman"/>
                  <a:ea typeface="Times New Roman"/>
                </a:rPr>
                <a:t>cc</a:t>
              </a:r>
              <a:endParaRPr lang="en-US" sz="1600">
                <a:effectLst/>
                <a:latin typeface="Times New Roman"/>
                <a:ea typeface="Times New Roman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996976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Box 55"/>
          <p:cNvSpPr txBox="1"/>
          <p:nvPr/>
        </p:nvSpPr>
        <p:spPr>
          <a:xfrm>
            <a:off x="1269936" y="443047"/>
            <a:ext cx="67722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/>
              <a:t>MOD Counters</a:t>
            </a:r>
            <a:endParaRPr lang="en-US" sz="4000" b="1" dirty="0"/>
          </a:p>
        </p:txBody>
      </p:sp>
      <p:grpSp>
        <p:nvGrpSpPr>
          <p:cNvPr id="67" name="Group 66"/>
          <p:cNvGrpSpPr>
            <a:grpSpLocks/>
          </p:cNvGrpSpPr>
          <p:nvPr/>
        </p:nvGrpSpPr>
        <p:grpSpPr bwMode="auto">
          <a:xfrm>
            <a:off x="1018874" y="1373729"/>
            <a:ext cx="6772246" cy="3275263"/>
            <a:chOff x="4508" y="5837"/>
            <a:chExt cx="6285" cy="2957"/>
          </a:xfrm>
        </p:grpSpPr>
        <p:sp>
          <p:nvSpPr>
            <p:cNvPr id="68" name="Freeform 67"/>
            <p:cNvSpPr>
              <a:spLocks/>
            </p:cNvSpPr>
            <p:nvPr/>
          </p:nvSpPr>
          <p:spPr bwMode="auto">
            <a:xfrm>
              <a:off x="6279" y="5978"/>
              <a:ext cx="510" cy="300"/>
            </a:xfrm>
            <a:custGeom>
              <a:avLst/>
              <a:gdLst>
                <a:gd name="T0" fmla="*/ 0 w 510"/>
                <a:gd name="T1" fmla="*/ 0 h 300"/>
                <a:gd name="T2" fmla="*/ 510 w 510"/>
                <a:gd name="T3" fmla="*/ 0 h 300"/>
                <a:gd name="T4" fmla="*/ 510 w 510"/>
                <a:gd name="T5" fmla="*/ 300 h 300"/>
                <a:gd name="T6" fmla="*/ 0 w 510"/>
                <a:gd name="T7" fmla="*/ 300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10" h="300">
                  <a:moveTo>
                    <a:pt x="0" y="0"/>
                  </a:moveTo>
                  <a:lnTo>
                    <a:pt x="510" y="0"/>
                  </a:lnTo>
                  <a:lnTo>
                    <a:pt x="510" y="300"/>
                  </a:lnTo>
                  <a:lnTo>
                    <a:pt x="0" y="30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600"/>
            </a:p>
          </p:txBody>
        </p:sp>
        <p:sp>
          <p:nvSpPr>
            <p:cNvPr id="69" name="Freeform 68"/>
            <p:cNvSpPr>
              <a:spLocks/>
            </p:cNvSpPr>
            <p:nvPr/>
          </p:nvSpPr>
          <p:spPr bwMode="auto">
            <a:xfrm>
              <a:off x="6804" y="6098"/>
              <a:ext cx="1065" cy="840"/>
            </a:xfrm>
            <a:custGeom>
              <a:avLst/>
              <a:gdLst>
                <a:gd name="T0" fmla="*/ 0 w 1065"/>
                <a:gd name="T1" fmla="*/ 0 h 840"/>
                <a:gd name="T2" fmla="*/ 1065 w 1065"/>
                <a:gd name="T3" fmla="*/ 0 h 840"/>
                <a:gd name="T4" fmla="*/ 1065 w 1065"/>
                <a:gd name="T5" fmla="*/ 840 h 8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65" h="840">
                  <a:moveTo>
                    <a:pt x="0" y="0"/>
                  </a:moveTo>
                  <a:lnTo>
                    <a:pt x="1065" y="0"/>
                  </a:lnTo>
                  <a:lnTo>
                    <a:pt x="1065" y="84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600"/>
            </a:p>
          </p:txBody>
        </p:sp>
        <p:cxnSp>
          <p:nvCxnSpPr>
            <p:cNvPr id="70" name="Line 3211"/>
            <p:cNvCxnSpPr/>
            <p:nvPr/>
          </p:nvCxnSpPr>
          <p:spPr bwMode="auto">
            <a:xfrm flipV="1">
              <a:off x="5807" y="6647"/>
              <a:ext cx="0" cy="35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1" name="Line 3212"/>
            <p:cNvCxnSpPr/>
            <p:nvPr/>
          </p:nvCxnSpPr>
          <p:spPr bwMode="auto">
            <a:xfrm flipV="1">
              <a:off x="9940" y="6647"/>
              <a:ext cx="0" cy="35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2" name="Line 3213"/>
            <p:cNvCxnSpPr/>
            <p:nvPr/>
          </p:nvCxnSpPr>
          <p:spPr bwMode="auto">
            <a:xfrm flipV="1">
              <a:off x="7880" y="6647"/>
              <a:ext cx="0" cy="35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grpSp>
          <p:nvGrpSpPr>
            <p:cNvPr id="73" name="Group 72"/>
            <p:cNvGrpSpPr>
              <a:grpSpLocks/>
            </p:cNvGrpSpPr>
            <p:nvPr/>
          </p:nvGrpSpPr>
          <p:grpSpPr bwMode="auto">
            <a:xfrm>
              <a:off x="6564" y="5858"/>
              <a:ext cx="656" cy="510"/>
              <a:chOff x="5610" y="10185"/>
              <a:chExt cx="810" cy="630"/>
            </a:xfrm>
          </p:grpSpPr>
          <p:sp>
            <p:nvSpPr>
              <p:cNvPr id="115" name="AutoShape 3215"/>
              <p:cNvSpPr>
                <a:spLocks noChangeArrowheads="1"/>
              </p:cNvSpPr>
              <p:nvPr/>
            </p:nvSpPr>
            <p:spPr bwMode="auto">
              <a:xfrm>
                <a:off x="5610" y="10185"/>
                <a:ext cx="630" cy="630"/>
              </a:xfrm>
              <a:prstGeom prst="flowChartDelay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600"/>
              </a:p>
            </p:txBody>
          </p:sp>
          <p:sp>
            <p:nvSpPr>
              <p:cNvPr id="116" name="Oval 115"/>
              <p:cNvSpPr>
                <a:spLocks noChangeArrowheads="1"/>
              </p:cNvSpPr>
              <p:nvPr/>
            </p:nvSpPr>
            <p:spPr bwMode="auto">
              <a:xfrm>
                <a:off x="6240" y="10425"/>
                <a:ext cx="180" cy="18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600"/>
              </a:p>
            </p:txBody>
          </p:sp>
        </p:grpSp>
        <p:cxnSp>
          <p:nvCxnSpPr>
            <p:cNvPr id="74" name="Line 3217"/>
            <p:cNvCxnSpPr/>
            <p:nvPr/>
          </p:nvCxnSpPr>
          <p:spPr bwMode="auto">
            <a:xfrm>
              <a:off x="5799" y="6638"/>
              <a:ext cx="41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75" name="Text Box 3218"/>
            <p:cNvSpPr txBox="1">
              <a:spLocks noChangeArrowheads="1"/>
            </p:cNvSpPr>
            <p:nvPr/>
          </p:nvSpPr>
          <p:spPr bwMode="auto">
            <a:xfrm>
              <a:off x="5972" y="6122"/>
              <a:ext cx="481" cy="3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" tIns="9144" rIns="9144" bIns="9144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600">
                  <a:effectLst/>
                  <a:latin typeface="Times New Roman"/>
                  <a:ea typeface="Times New Roman"/>
                </a:rPr>
                <a:t>C</a:t>
              </a:r>
            </a:p>
          </p:txBody>
        </p:sp>
        <p:sp>
          <p:nvSpPr>
            <p:cNvPr id="76" name="Text Box 3219"/>
            <p:cNvSpPr txBox="1">
              <a:spLocks noChangeArrowheads="1"/>
            </p:cNvSpPr>
            <p:nvPr/>
          </p:nvSpPr>
          <p:spPr bwMode="auto">
            <a:xfrm>
              <a:off x="5972" y="5837"/>
              <a:ext cx="541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" tIns="9144" rIns="9144" bIns="9144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600">
                  <a:effectLst/>
                  <a:latin typeface="Times New Roman"/>
                  <a:ea typeface="Times New Roman"/>
                </a:rPr>
                <a:t>B</a:t>
              </a:r>
            </a:p>
          </p:txBody>
        </p:sp>
        <p:cxnSp>
          <p:nvCxnSpPr>
            <p:cNvPr id="77" name="Line 3220"/>
            <p:cNvCxnSpPr/>
            <p:nvPr/>
          </p:nvCxnSpPr>
          <p:spPr bwMode="auto">
            <a:xfrm flipH="1">
              <a:off x="4605" y="7710"/>
              <a:ext cx="78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8" name="Line 3221"/>
            <p:cNvCxnSpPr/>
            <p:nvPr/>
          </p:nvCxnSpPr>
          <p:spPr bwMode="auto">
            <a:xfrm>
              <a:off x="5798" y="8254"/>
              <a:ext cx="0" cy="25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79" name="Text Box 3222"/>
            <p:cNvSpPr txBox="1">
              <a:spLocks noChangeArrowheads="1"/>
            </p:cNvSpPr>
            <p:nvPr/>
          </p:nvSpPr>
          <p:spPr bwMode="auto">
            <a:xfrm>
              <a:off x="6398" y="7410"/>
              <a:ext cx="263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" tIns="9144" rIns="9144" bIns="9144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600">
                  <a:effectLst/>
                  <a:latin typeface="Times New Roman"/>
                  <a:ea typeface="Times New Roman"/>
                </a:rPr>
                <a:t>A</a:t>
              </a:r>
            </a:p>
          </p:txBody>
        </p:sp>
        <p:cxnSp>
          <p:nvCxnSpPr>
            <p:cNvPr id="80" name="Line 3223"/>
            <p:cNvCxnSpPr/>
            <p:nvPr/>
          </p:nvCxnSpPr>
          <p:spPr bwMode="auto">
            <a:xfrm>
              <a:off x="9931" y="8254"/>
              <a:ext cx="0" cy="25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1" name="Line 3224"/>
            <p:cNvCxnSpPr/>
            <p:nvPr/>
          </p:nvCxnSpPr>
          <p:spPr bwMode="auto">
            <a:xfrm>
              <a:off x="10358" y="7712"/>
              <a:ext cx="43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82" name="Text Box 3225"/>
            <p:cNvSpPr txBox="1">
              <a:spLocks noChangeArrowheads="1"/>
            </p:cNvSpPr>
            <p:nvPr/>
          </p:nvSpPr>
          <p:spPr bwMode="auto">
            <a:xfrm>
              <a:off x="10560" y="7410"/>
              <a:ext cx="233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" tIns="9144" rIns="9144" bIns="9144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600">
                  <a:effectLst/>
                  <a:latin typeface="Times New Roman"/>
                  <a:ea typeface="Times New Roman"/>
                </a:rPr>
                <a:t>C</a:t>
              </a:r>
            </a:p>
          </p:txBody>
        </p:sp>
        <p:cxnSp>
          <p:nvCxnSpPr>
            <p:cNvPr id="83" name="Line 3226"/>
            <p:cNvCxnSpPr/>
            <p:nvPr/>
          </p:nvCxnSpPr>
          <p:spPr bwMode="auto">
            <a:xfrm>
              <a:off x="7871" y="8254"/>
              <a:ext cx="0" cy="25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84" name="Text Box 3227"/>
            <p:cNvSpPr txBox="1">
              <a:spLocks noChangeArrowheads="1"/>
            </p:cNvSpPr>
            <p:nvPr/>
          </p:nvSpPr>
          <p:spPr bwMode="auto">
            <a:xfrm>
              <a:off x="8471" y="7410"/>
              <a:ext cx="233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" tIns="9144" rIns="9144" bIns="9144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600">
                  <a:effectLst/>
                  <a:latin typeface="Times New Roman"/>
                  <a:ea typeface="Times New Roman"/>
                </a:rPr>
                <a:t>B</a:t>
              </a:r>
            </a:p>
          </p:txBody>
        </p:sp>
        <p:sp>
          <p:nvSpPr>
            <p:cNvPr id="85" name="Text Box 3228"/>
            <p:cNvSpPr txBox="1">
              <a:spLocks noChangeArrowheads="1"/>
            </p:cNvSpPr>
            <p:nvPr/>
          </p:nvSpPr>
          <p:spPr bwMode="auto">
            <a:xfrm>
              <a:off x="4508" y="7410"/>
              <a:ext cx="318" cy="3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" tIns="9144" rIns="9144" bIns="9144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600" i="1">
                  <a:effectLst/>
                  <a:latin typeface="Times New Roman"/>
                  <a:ea typeface="Times New Roman"/>
                </a:rPr>
                <a:t> f</a:t>
              </a:r>
              <a:r>
                <a:rPr lang="en-US" sz="1600" baseline="-25000">
                  <a:effectLst/>
                  <a:latin typeface="Times New Roman"/>
                  <a:ea typeface="Times New Roman"/>
                </a:rPr>
                <a:t>in</a:t>
              </a:r>
              <a:endParaRPr lang="en-US" sz="1600">
                <a:effectLst/>
                <a:latin typeface="Times New Roman"/>
                <a:ea typeface="Times New Roman"/>
              </a:endParaRPr>
            </a:p>
          </p:txBody>
        </p:sp>
        <p:grpSp>
          <p:nvGrpSpPr>
            <p:cNvPr id="86" name="Group 85"/>
            <p:cNvGrpSpPr>
              <a:grpSpLocks/>
            </p:cNvGrpSpPr>
            <p:nvPr/>
          </p:nvGrpSpPr>
          <p:grpSpPr bwMode="auto">
            <a:xfrm>
              <a:off x="9397" y="7013"/>
              <a:ext cx="961" cy="1371"/>
              <a:chOff x="8671" y="3507"/>
              <a:chExt cx="961" cy="1371"/>
            </a:xfrm>
          </p:grpSpPr>
          <p:sp>
            <p:nvSpPr>
              <p:cNvPr id="110" name="Text Box 3230"/>
              <p:cNvSpPr txBox="1">
                <a:spLocks noChangeArrowheads="1"/>
              </p:cNvSpPr>
              <p:nvPr/>
            </p:nvSpPr>
            <p:spPr bwMode="auto">
              <a:xfrm>
                <a:off x="8807" y="3646"/>
                <a:ext cx="825" cy="108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27432" tIns="0" rIns="27432" bIns="0" anchor="t" anchorCtr="0" upright="1">
                <a:noAutofit/>
              </a:bodyPr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600">
                    <a:effectLst/>
                    <a:latin typeface="Times New Roman"/>
                    <a:ea typeface="Times New Roman"/>
                  </a:rPr>
                  <a:t>   CLR</a:t>
                </a:r>
              </a:p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600">
                    <a:effectLst/>
                    <a:latin typeface="Times New Roman"/>
                    <a:ea typeface="Times New Roman"/>
                  </a:rPr>
                  <a:t>J</a:t>
                </a:r>
              </a:p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600">
                    <a:effectLst/>
                    <a:latin typeface="Times New Roman"/>
                    <a:ea typeface="Times New Roman"/>
                  </a:rPr>
                  <a:t>  CLK   Q</a:t>
                </a:r>
              </a:p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600">
                    <a:effectLst/>
                    <a:latin typeface="Times New Roman"/>
                    <a:ea typeface="Times New Roman"/>
                  </a:rPr>
                  <a:t>K</a:t>
                </a:r>
              </a:p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600">
                    <a:effectLst/>
                    <a:latin typeface="Times New Roman"/>
                    <a:ea typeface="Times New Roman"/>
                  </a:rPr>
                  <a:t>   PRE</a:t>
                </a:r>
              </a:p>
            </p:txBody>
          </p:sp>
          <p:sp>
            <p:nvSpPr>
              <p:cNvPr id="111" name="Freeform 110"/>
              <p:cNvSpPr>
                <a:spLocks/>
              </p:cNvSpPr>
              <p:nvPr/>
            </p:nvSpPr>
            <p:spPr bwMode="auto">
              <a:xfrm>
                <a:off x="8807" y="4100"/>
                <a:ext cx="143" cy="202"/>
              </a:xfrm>
              <a:custGeom>
                <a:avLst/>
                <a:gdLst>
                  <a:gd name="T0" fmla="*/ 0 w 340"/>
                  <a:gd name="T1" fmla="*/ 0 h 680"/>
                  <a:gd name="T2" fmla="*/ 340 w 340"/>
                  <a:gd name="T3" fmla="*/ 340 h 680"/>
                  <a:gd name="T4" fmla="*/ 0 w 340"/>
                  <a:gd name="T5" fmla="*/ 680 h 6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0" h="680">
                    <a:moveTo>
                      <a:pt x="0" y="0"/>
                    </a:moveTo>
                    <a:lnTo>
                      <a:pt x="340" y="340"/>
                    </a:lnTo>
                    <a:lnTo>
                      <a:pt x="0" y="680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600"/>
              </a:p>
            </p:txBody>
          </p:sp>
          <p:sp>
            <p:nvSpPr>
              <p:cNvPr id="112" name="Oval 111"/>
              <p:cNvSpPr>
                <a:spLocks noChangeArrowheads="1"/>
              </p:cNvSpPr>
              <p:nvPr/>
            </p:nvSpPr>
            <p:spPr bwMode="auto">
              <a:xfrm>
                <a:off x="8671" y="4128"/>
                <a:ext cx="143" cy="143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600"/>
              </a:p>
            </p:txBody>
          </p:sp>
          <p:sp>
            <p:nvSpPr>
              <p:cNvPr id="113" name="Oval 112"/>
              <p:cNvSpPr>
                <a:spLocks noChangeArrowheads="1"/>
              </p:cNvSpPr>
              <p:nvPr/>
            </p:nvSpPr>
            <p:spPr bwMode="auto">
              <a:xfrm>
                <a:off x="9144" y="3507"/>
                <a:ext cx="146" cy="146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600"/>
              </a:p>
            </p:txBody>
          </p:sp>
          <p:sp>
            <p:nvSpPr>
              <p:cNvPr id="114" name="Oval 113"/>
              <p:cNvSpPr>
                <a:spLocks noChangeArrowheads="1"/>
              </p:cNvSpPr>
              <p:nvPr/>
            </p:nvSpPr>
            <p:spPr bwMode="auto">
              <a:xfrm>
                <a:off x="9129" y="4732"/>
                <a:ext cx="146" cy="146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600"/>
              </a:p>
            </p:txBody>
          </p:sp>
        </p:grpSp>
        <p:grpSp>
          <p:nvGrpSpPr>
            <p:cNvPr id="87" name="Group 86"/>
            <p:cNvGrpSpPr>
              <a:grpSpLocks/>
            </p:cNvGrpSpPr>
            <p:nvPr/>
          </p:nvGrpSpPr>
          <p:grpSpPr bwMode="auto">
            <a:xfrm>
              <a:off x="7335" y="7013"/>
              <a:ext cx="963" cy="1371"/>
              <a:chOff x="6609" y="3507"/>
              <a:chExt cx="963" cy="1371"/>
            </a:xfrm>
          </p:grpSpPr>
          <p:sp>
            <p:nvSpPr>
              <p:cNvPr id="105" name="Text Box 3236"/>
              <p:cNvSpPr txBox="1">
                <a:spLocks noChangeArrowheads="1"/>
              </p:cNvSpPr>
              <p:nvPr/>
            </p:nvSpPr>
            <p:spPr bwMode="auto">
              <a:xfrm>
                <a:off x="6747" y="3646"/>
                <a:ext cx="825" cy="108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27432" tIns="0" rIns="27432" bIns="0" anchor="t" anchorCtr="0" upright="1">
                <a:noAutofit/>
              </a:bodyPr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600">
                    <a:effectLst/>
                    <a:latin typeface="Times New Roman"/>
                    <a:ea typeface="Times New Roman"/>
                  </a:rPr>
                  <a:t>   CLR</a:t>
                </a:r>
              </a:p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600">
                    <a:effectLst/>
                    <a:latin typeface="Times New Roman"/>
                    <a:ea typeface="Times New Roman"/>
                  </a:rPr>
                  <a:t>J</a:t>
                </a:r>
              </a:p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600">
                    <a:effectLst/>
                    <a:latin typeface="Times New Roman"/>
                    <a:ea typeface="Times New Roman"/>
                  </a:rPr>
                  <a:t>  CLK   Q</a:t>
                </a:r>
              </a:p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600">
                    <a:effectLst/>
                    <a:latin typeface="Times New Roman"/>
                    <a:ea typeface="Times New Roman"/>
                  </a:rPr>
                  <a:t>K</a:t>
                </a:r>
              </a:p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600">
                    <a:effectLst/>
                    <a:latin typeface="Times New Roman"/>
                    <a:ea typeface="Times New Roman"/>
                  </a:rPr>
                  <a:t>   PRE</a:t>
                </a:r>
              </a:p>
            </p:txBody>
          </p:sp>
          <p:sp>
            <p:nvSpPr>
              <p:cNvPr id="106" name="Freeform 105"/>
              <p:cNvSpPr>
                <a:spLocks/>
              </p:cNvSpPr>
              <p:nvPr/>
            </p:nvSpPr>
            <p:spPr bwMode="auto">
              <a:xfrm>
                <a:off x="6747" y="4110"/>
                <a:ext cx="143" cy="202"/>
              </a:xfrm>
              <a:custGeom>
                <a:avLst/>
                <a:gdLst>
                  <a:gd name="T0" fmla="*/ 0 w 340"/>
                  <a:gd name="T1" fmla="*/ 0 h 680"/>
                  <a:gd name="T2" fmla="*/ 340 w 340"/>
                  <a:gd name="T3" fmla="*/ 340 h 680"/>
                  <a:gd name="T4" fmla="*/ 0 w 340"/>
                  <a:gd name="T5" fmla="*/ 680 h 6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0" h="680">
                    <a:moveTo>
                      <a:pt x="0" y="0"/>
                    </a:moveTo>
                    <a:lnTo>
                      <a:pt x="340" y="340"/>
                    </a:lnTo>
                    <a:lnTo>
                      <a:pt x="0" y="680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600"/>
              </a:p>
            </p:txBody>
          </p:sp>
          <p:sp>
            <p:nvSpPr>
              <p:cNvPr id="107" name="Oval 106"/>
              <p:cNvSpPr>
                <a:spLocks noChangeArrowheads="1"/>
              </p:cNvSpPr>
              <p:nvPr/>
            </p:nvSpPr>
            <p:spPr bwMode="auto">
              <a:xfrm>
                <a:off x="6609" y="4128"/>
                <a:ext cx="143" cy="143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600"/>
              </a:p>
            </p:txBody>
          </p:sp>
          <p:sp>
            <p:nvSpPr>
              <p:cNvPr id="108" name="Oval 107"/>
              <p:cNvSpPr>
                <a:spLocks noChangeArrowheads="1"/>
              </p:cNvSpPr>
              <p:nvPr/>
            </p:nvSpPr>
            <p:spPr bwMode="auto">
              <a:xfrm>
                <a:off x="7074" y="3507"/>
                <a:ext cx="146" cy="146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600"/>
              </a:p>
            </p:txBody>
          </p:sp>
          <p:sp>
            <p:nvSpPr>
              <p:cNvPr id="109" name="Oval 108"/>
              <p:cNvSpPr>
                <a:spLocks noChangeArrowheads="1"/>
              </p:cNvSpPr>
              <p:nvPr/>
            </p:nvSpPr>
            <p:spPr bwMode="auto">
              <a:xfrm>
                <a:off x="7074" y="4732"/>
                <a:ext cx="146" cy="146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600"/>
              </a:p>
            </p:txBody>
          </p:sp>
        </p:grpSp>
        <p:grpSp>
          <p:nvGrpSpPr>
            <p:cNvPr id="88" name="Group 87"/>
            <p:cNvGrpSpPr>
              <a:grpSpLocks/>
            </p:cNvGrpSpPr>
            <p:nvPr/>
          </p:nvGrpSpPr>
          <p:grpSpPr bwMode="auto">
            <a:xfrm>
              <a:off x="5253" y="7013"/>
              <a:ext cx="972" cy="1371"/>
              <a:chOff x="4527" y="3507"/>
              <a:chExt cx="972" cy="1371"/>
            </a:xfrm>
          </p:grpSpPr>
          <p:sp>
            <p:nvSpPr>
              <p:cNvPr id="100" name="Text Box 3242"/>
              <p:cNvSpPr txBox="1">
                <a:spLocks noChangeArrowheads="1"/>
              </p:cNvSpPr>
              <p:nvPr/>
            </p:nvSpPr>
            <p:spPr bwMode="auto">
              <a:xfrm>
                <a:off x="4674" y="3646"/>
                <a:ext cx="825" cy="108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27432" tIns="0" rIns="27432" bIns="0" anchor="t" anchorCtr="0" upright="1">
                <a:noAutofit/>
              </a:bodyPr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600">
                    <a:effectLst/>
                    <a:latin typeface="Times New Roman"/>
                    <a:ea typeface="Times New Roman"/>
                  </a:rPr>
                  <a:t>   CLR</a:t>
                </a:r>
              </a:p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600">
                    <a:effectLst/>
                    <a:latin typeface="Times New Roman"/>
                    <a:ea typeface="Times New Roman"/>
                  </a:rPr>
                  <a:t>J</a:t>
                </a:r>
              </a:p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600">
                    <a:effectLst/>
                    <a:latin typeface="Times New Roman"/>
                    <a:ea typeface="Times New Roman"/>
                  </a:rPr>
                  <a:t>  CLK   Q</a:t>
                </a:r>
              </a:p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600">
                    <a:effectLst/>
                    <a:latin typeface="Times New Roman"/>
                    <a:ea typeface="Times New Roman"/>
                  </a:rPr>
                  <a:t>K</a:t>
                </a:r>
              </a:p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600">
                    <a:effectLst/>
                    <a:latin typeface="Times New Roman"/>
                    <a:ea typeface="Times New Roman"/>
                  </a:rPr>
                  <a:t>   PRE</a:t>
                </a:r>
              </a:p>
            </p:txBody>
          </p:sp>
          <p:sp>
            <p:nvSpPr>
              <p:cNvPr id="101" name="Freeform 100"/>
              <p:cNvSpPr>
                <a:spLocks/>
              </p:cNvSpPr>
              <p:nvPr/>
            </p:nvSpPr>
            <p:spPr bwMode="auto">
              <a:xfrm>
                <a:off x="4676" y="4100"/>
                <a:ext cx="143" cy="202"/>
              </a:xfrm>
              <a:custGeom>
                <a:avLst/>
                <a:gdLst>
                  <a:gd name="T0" fmla="*/ 0 w 340"/>
                  <a:gd name="T1" fmla="*/ 0 h 680"/>
                  <a:gd name="T2" fmla="*/ 340 w 340"/>
                  <a:gd name="T3" fmla="*/ 340 h 680"/>
                  <a:gd name="T4" fmla="*/ 0 w 340"/>
                  <a:gd name="T5" fmla="*/ 680 h 6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0" h="680">
                    <a:moveTo>
                      <a:pt x="0" y="0"/>
                    </a:moveTo>
                    <a:lnTo>
                      <a:pt x="340" y="340"/>
                    </a:lnTo>
                    <a:lnTo>
                      <a:pt x="0" y="680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600"/>
              </a:p>
            </p:txBody>
          </p:sp>
          <p:sp>
            <p:nvSpPr>
              <p:cNvPr id="102" name="Oval 101"/>
              <p:cNvSpPr>
                <a:spLocks noChangeArrowheads="1"/>
              </p:cNvSpPr>
              <p:nvPr/>
            </p:nvSpPr>
            <p:spPr bwMode="auto">
              <a:xfrm>
                <a:off x="4527" y="4128"/>
                <a:ext cx="143" cy="143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600"/>
              </a:p>
            </p:txBody>
          </p:sp>
          <p:sp>
            <p:nvSpPr>
              <p:cNvPr id="103" name="Oval 102"/>
              <p:cNvSpPr>
                <a:spLocks noChangeArrowheads="1"/>
              </p:cNvSpPr>
              <p:nvPr/>
            </p:nvSpPr>
            <p:spPr bwMode="auto">
              <a:xfrm>
                <a:off x="5004" y="3507"/>
                <a:ext cx="146" cy="146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600"/>
              </a:p>
            </p:txBody>
          </p:sp>
          <p:sp>
            <p:nvSpPr>
              <p:cNvPr id="104" name="Oval 103"/>
              <p:cNvSpPr>
                <a:spLocks noChangeArrowheads="1"/>
              </p:cNvSpPr>
              <p:nvPr/>
            </p:nvSpPr>
            <p:spPr bwMode="auto">
              <a:xfrm>
                <a:off x="5004" y="4732"/>
                <a:ext cx="146" cy="146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600"/>
              </a:p>
            </p:txBody>
          </p:sp>
        </p:grpSp>
        <p:sp>
          <p:nvSpPr>
            <p:cNvPr id="89" name="Text Box 3247"/>
            <p:cNvSpPr txBox="1">
              <a:spLocks noChangeArrowheads="1"/>
            </p:cNvSpPr>
            <p:nvPr/>
          </p:nvSpPr>
          <p:spPr bwMode="auto">
            <a:xfrm>
              <a:off x="5665" y="8509"/>
              <a:ext cx="345" cy="2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" tIns="9144" rIns="9144" bIns="9144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600">
                  <a:effectLst/>
                  <a:latin typeface="Times New Roman"/>
                  <a:ea typeface="Times New Roman"/>
                </a:rPr>
                <a:t>V</a:t>
              </a:r>
              <a:r>
                <a:rPr lang="en-US" sz="1600" baseline="-25000">
                  <a:effectLst/>
                  <a:latin typeface="Times New Roman"/>
                  <a:ea typeface="Times New Roman"/>
                </a:rPr>
                <a:t>cc</a:t>
              </a:r>
              <a:endParaRPr lang="en-US" sz="160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90" name="Text Box 3248"/>
            <p:cNvSpPr txBox="1">
              <a:spLocks noChangeArrowheads="1"/>
            </p:cNvSpPr>
            <p:nvPr/>
          </p:nvSpPr>
          <p:spPr bwMode="auto">
            <a:xfrm>
              <a:off x="7721" y="8509"/>
              <a:ext cx="345" cy="2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" tIns="9144" rIns="9144" bIns="9144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600">
                  <a:effectLst/>
                  <a:latin typeface="Times New Roman"/>
                  <a:ea typeface="Times New Roman"/>
                </a:rPr>
                <a:t>V</a:t>
              </a:r>
              <a:r>
                <a:rPr lang="en-US" sz="1600" baseline="-25000">
                  <a:effectLst/>
                  <a:latin typeface="Times New Roman"/>
                  <a:ea typeface="Times New Roman"/>
                </a:rPr>
                <a:t>cc</a:t>
              </a:r>
              <a:endParaRPr lang="en-US" sz="160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91" name="Text Box 3249"/>
            <p:cNvSpPr txBox="1">
              <a:spLocks noChangeArrowheads="1"/>
            </p:cNvSpPr>
            <p:nvPr/>
          </p:nvSpPr>
          <p:spPr bwMode="auto">
            <a:xfrm>
              <a:off x="9788" y="8509"/>
              <a:ext cx="345" cy="2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" tIns="9144" rIns="9144" bIns="9144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600">
                  <a:effectLst/>
                  <a:latin typeface="Times New Roman"/>
                  <a:ea typeface="Times New Roman"/>
                </a:rPr>
                <a:t>V</a:t>
              </a:r>
              <a:r>
                <a:rPr lang="en-US" sz="1600" baseline="-25000">
                  <a:effectLst/>
                  <a:latin typeface="Times New Roman"/>
                  <a:ea typeface="Times New Roman"/>
                </a:rPr>
                <a:t>cc</a:t>
              </a:r>
              <a:endParaRPr lang="en-US" sz="1600">
                <a:effectLst/>
                <a:latin typeface="Times New Roman"/>
                <a:ea typeface="Times New Roman"/>
              </a:endParaRPr>
            </a:p>
          </p:txBody>
        </p:sp>
        <p:cxnSp>
          <p:nvCxnSpPr>
            <p:cNvPr id="92" name="Line 3250"/>
            <p:cNvCxnSpPr/>
            <p:nvPr/>
          </p:nvCxnSpPr>
          <p:spPr bwMode="auto">
            <a:xfrm>
              <a:off x="8302" y="7712"/>
              <a:ext cx="109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3" name="Line 3251"/>
            <p:cNvCxnSpPr/>
            <p:nvPr/>
          </p:nvCxnSpPr>
          <p:spPr bwMode="auto">
            <a:xfrm>
              <a:off x="6225" y="7712"/>
              <a:ext cx="111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94" name="Text Box 3252"/>
            <p:cNvSpPr txBox="1">
              <a:spLocks noChangeArrowheads="1"/>
            </p:cNvSpPr>
            <p:nvPr/>
          </p:nvSpPr>
          <p:spPr bwMode="auto">
            <a:xfrm>
              <a:off x="5078" y="7351"/>
              <a:ext cx="345" cy="2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" tIns="9144" rIns="9144" bIns="9144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600">
                  <a:effectLst/>
                  <a:latin typeface="Times New Roman"/>
                  <a:ea typeface="Times New Roman"/>
                </a:rPr>
                <a:t>V</a:t>
              </a:r>
              <a:r>
                <a:rPr lang="en-US" sz="1600" baseline="-25000">
                  <a:effectLst/>
                  <a:latin typeface="Times New Roman"/>
                  <a:ea typeface="Times New Roman"/>
                </a:rPr>
                <a:t>cc</a:t>
              </a:r>
              <a:endParaRPr lang="en-US" sz="160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95" name="Text Box 3253"/>
            <p:cNvSpPr txBox="1">
              <a:spLocks noChangeArrowheads="1"/>
            </p:cNvSpPr>
            <p:nvPr/>
          </p:nvSpPr>
          <p:spPr bwMode="auto">
            <a:xfrm>
              <a:off x="7144" y="7351"/>
              <a:ext cx="345" cy="2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" tIns="9144" rIns="9144" bIns="9144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600">
                  <a:effectLst/>
                  <a:latin typeface="Times New Roman"/>
                  <a:ea typeface="Times New Roman"/>
                </a:rPr>
                <a:t>V</a:t>
              </a:r>
              <a:r>
                <a:rPr lang="en-US" sz="1600" baseline="-25000">
                  <a:effectLst/>
                  <a:latin typeface="Times New Roman"/>
                  <a:ea typeface="Times New Roman"/>
                </a:rPr>
                <a:t>cc</a:t>
              </a:r>
              <a:endParaRPr lang="en-US" sz="160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96" name="Text Box 3254"/>
            <p:cNvSpPr txBox="1">
              <a:spLocks noChangeArrowheads="1"/>
            </p:cNvSpPr>
            <p:nvPr/>
          </p:nvSpPr>
          <p:spPr bwMode="auto">
            <a:xfrm>
              <a:off x="9221" y="7351"/>
              <a:ext cx="345" cy="2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" tIns="9144" rIns="9144" bIns="9144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600">
                  <a:effectLst/>
                  <a:latin typeface="Times New Roman"/>
                  <a:ea typeface="Times New Roman"/>
                </a:rPr>
                <a:t>V</a:t>
              </a:r>
              <a:r>
                <a:rPr lang="en-US" sz="1600" baseline="-25000">
                  <a:effectLst/>
                  <a:latin typeface="Times New Roman"/>
                  <a:ea typeface="Times New Roman"/>
                </a:rPr>
                <a:t>cc</a:t>
              </a:r>
              <a:endParaRPr lang="en-US" sz="160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97" name="Text Box 3255"/>
            <p:cNvSpPr txBox="1">
              <a:spLocks noChangeArrowheads="1"/>
            </p:cNvSpPr>
            <p:nvPr/>
          </p:nvSpPr>
          <p:spPr bwMode="auto">
            <a:xfrm>
              <a:off x="5078" y="7787"/>
              <a:ext cx="345" cy="2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" tIns="9144" rIns="9144" bIns="9144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600">
                  <a:effectLst/>
                  <a:latin typeface="Times New Roman"/>
                  <a:ea typeface="Times New Roman"/>
                </a:rPr>
                <a:t>V</a:t>
              </a:r>
              <a:r>
                <a:rPr lang="en-US" sz="1600" baseline="-25000">
                  <a:effectLst/>
                  <a:latin typeface="Times New Roman"/>
                  <a:ea typeface="Times New Roman"/>
                </a:rPr>
                <a:t>cc</a:t>
              </a:r>
              <a:endParaRPr lang="en-US" sz="160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98" name="Text Box 3256"/>
            <p:cNvSpPr txBox="1">
              <a:spLocks noChangeArrowheads="1"/>
            </p:cNvSpPr>
            <p:nvPr/>
          </p:nvSpPr>
          <p:spPr bwMode="auto">
            <a:xfrm>
              <a:off x="7144" y="7787"/>
              <a:ext cx="345" cy="2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" tIns="9144" rIns="9144" bIns="9144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600">
                  <a:effectLst/>
                  <a:latin typeface="Times New Roman"/>
                  <a:ea typeface="Times New Roman"/>
                </a:rPr>
                <a:t>V</a:t>
              </a:r>
              <a:r>
                <a:rPr lang="en-US" sz="1600" baseline="-25000">
                  <a:effectLst/>
                  <a:latin typeface="Times New Roman"/>
                  <a:ea typeface="Times New Roman"/>
                </a:rPr>
                <a:t>cc</a:t>
              </a:r>
              <a:endParaRPr lang="en-US" sz="160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99" name="Text Box 3257"/>
            <p:cNvSpPr txBox="1">
              <a:spLocks noChangeArrowheads="1"/>
            </p:cNvSpPr>
            <p:nvPr/>
          </p:nvSpPr>
          <p:spPr bwMode="auto">
            <a:xfrm>
              <a:off x="9221" y="7787"/>
              <a:ext cx="345" cy="2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" tIns="9144" rIns="9144" bIns="9144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600">
                  <a:effectLst/>
                  <a:latin typeface="Times New Roman"/>
                  <a:ea typeface="Times New Roman"/>
                </a:rPr>
                <a:t>V</a:t>
              </a:r>
              <a:r>
                <a:rPr lang="en-US" sz="1600" baseline="-25000">
                  <a:effectLst/>
                  <a:latin typeface="Times New Roman"/>
                  <a:ea typeface="Times New Roman"/>
                </a:rPr>
                <a:t>cc</a:t>
              </a:r>
              <a:endParaRPr lang="en-US" sz="1600">
                <a:effectLst/>
                <a:latin typeface="Times New Roman"/>
                <a:ea typeface="Times New Roman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739809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Box 55"/>
          <p:cNvSpPr txBox="1"/>
          <p:nvPr/>
        </p:nvSpPr>
        <p:spPr>
          <a:xfrm>
            <a:off x="1935209" y="258321"/>
            <a:ext cx="67722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/>
              <a:t>MOD Counters</a:t>
            </a:r>
            <a:endParaRPr lang="en-US" sz="4000" b="1" dirty="0"/>
          </a:p>
        </p:txBody>
      </p: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356005" y="404565"/>
            <a:ext cx="5157337" cy="2567535"/>
            <a:chOff x="4508" y="5837"/>
            <a:chExt cx="6285" cy="2957"/>
          </a:xfrm>
        </p:grpSpPr>
        <p:sp>
          <p:nvSpPr>
            <p:cNvPr id="5" name="Freeform 4"/>
            <p:cNvSpPr>
              <a:spLocks/>
            </p:cNvSpPr>
            <p:nvPr/>
          </p:nvSpPr>
          <p:spPr bwMode="auto">
            <a:xfrm>
              <a:off x="6279" y="5978"/>
              <a:ext cx="510" cy="300"/>
            </a:xfrm>
            <a:custGeom>
              <a:avLst/>
              <a:gdLst>
                <a:gd name="T0" fmla="*/ 0 w 510"/>
                <a:gd name="T1" fmla="*/ 0 h 300"/>
                <a:gd name="T2" fmla="*/ 510 w 510"/>
                <a:gd name="T3" fmla="*/ 0 h 300"/>
                <a:gd name="T4" fmla="*/ 510 w 510"/>
                <a:gd name="T5" fmla="*/ 300 h 300"/>
                <a:gd name="T6" fmla="*/ 0 w 510"/>
                <a:gd name="T7" fmla="*/ 300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10" h="300">
                  <a:moveTo>
                    <a:pt x="0" y="0"/>
                  </a:moveTo>
                  <a:lnTo>
                    <a:pt x="510" y="0"/>
                  </a:lnTo>
                  <a:lnTo>
                    <a:pt x="510" y="300"/>
                  </a:lnTo>
                  <a:lnTo>
                    <a:pt x="0" y="30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200"/>
            </a:p>
          </p:txBody>
        </p:sp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6804" y="6098"/>
              <a:ext cx="1065" cy="840"/>
            </a:xfrm>
            <a:custGeom>
              <a:avLst/>
              <a:gdLst>
                <a:gd name="T0" fmla="*/ 0 w 1065"/>
                <a:gd name="T1" fmla="*/ 0 h 840"/>
                <a:gd name="T2" fmla="*/ 1065 w 1065"/>
                <a:gd name="T3" fmla="*/ 0 h 840"/>
                <a:gd name="T4" fmla="*/ 1065 w 1065"/>
                <a:gd name="T5" fmla="*/ 840 h 8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65" h="840">
                  <a:moveTo>
                    <a:pt x="0" y="0"/>
                  </a:moveTo>
                  <a:lnTo>
                    <a:pt x="1065" y="0"/>
                  </a:lnTo>
                  <a:lnTo>
                    <a:pt x="1065" y="84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200"/>
            </a:p>
          </p:txBody>
        </p:sp>
        <p:cxnSp>
          <p:nvCxnSpPr>
            <p:cNvPr id="7" name="Line 3211"/>
            <p:cNvCxnSpPr/>
            <p:nvPr/>
          </p:nvCxnSpPr>
          <p:spPr bwMode="auto">
            <a:xfrm flipV="1">
              <a:off x="5807" y="6647"/>
              <a:ext cx="0" cy="35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" name="Line 3212"/>
            <p:cNvCxnSpPr/>
            <p:nvPr/>
          </p:nvCxnSpPr>
          <p:spPr bwMode="auto">
            <a:xfrm flipV="1">
              <a:off x="9940" y="6647"/>
              <a:ext cx="0" cy="35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" name="Line 3213"/>
            <p:cNvCxnSpPr/>
            <p:nvPr/>
          </p:nvCxnSpPr>
          <p:spPr bwMode="auto">
            <a:xfrm flipV="1">
              <a:off x="7880" y="6647"/>
              <a:ext cx="0" cy="35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grpSp>
          <p:nvGrpSpPr>
            <p:cNvPr id="10" name="Group 9"/>
            <p:cNvGrpSpPr>
              <a:grpSpLocks/>
            </p:cNvGrpSpPr>
            <p:nvPr/>
          </p:nvGrpSpPr>
          <p:grpSpPr bwMode="auto">
            <a:xfrm>
              <a:off x="6564" y="5858"/>
              <a:ext cx="656" cy="510"/>
              <a:chOff x="5610" y="10185"/>
              <a:chExt cx="810" cy="630"/>
            </a:xfrm>
          </p:grpSpPr>
          <p:sp>
            <p:nvSpPr>
              <p:cNvPr id="52" name="AutoShape 3215"/>
              <p:cNvSpPr>
                <a:spLocks noChangeArrowheads="1"/>
              </p:cNvSpPr>
              <p:nvPr/>
            </p:nvSpPr>
            <p:spPr bwMode="auto">
              <a:xfrm>
                <a:off x="5610" y="10185"/>
                <a:ext cx="630" cy="630"/>
              </a:xfrm>
              <a:prstGeom prst="flowChartDelay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200"/>
              </a:p>
            </p:txBody>
          </p:sp>
          <p:sp>
            <p:nvSpPr>
              <p:cNvPr id="53" name="Oval 52"/>
              <p:cNvSpPr>
                <a:spLocks noChangeArrowheads="1"/>
              </p:cNvSpPr>
              <p:nvPr/>
            </p:nvSpPr>
            <p:spPr bwMode="auto">
              <a:xfrm>
                <a:off x="6240" y="10425"/>
                <a:ext cx="180" cy="18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200"/>
              </a:p>
            </p:txBody>
          </p:sp>
        </p:grpSp>
        <p:cxnSp>
          <p:nvCxnSpPr>
            <p:cNvPr id="11" name="Line 3217"/>
            <p:cNvCxnSpPr/>
            <p:nvPr/>
          </p:nvCxnSpPr>
          <p:spPr bwMode="auto">
            <a:xfrm>
              <a:off x="5799" y="6638"/>
              <a:ext cx="41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2" name="Text Box 3218"/>
            <p:cNvSpPr txBox="1">
              <a:spLocks noChangeArrowheads="1"/>
            </p:cNvSpPr>
            <p:nvPr/>
          </p:nvSpPr>
          <p:spPr bwMode="auto">
            <a:xfrm>
              <a:off x="5972" y="6122"/>
              <a:ext cx="481" cy="3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" tIns="9144" rIns="9144" bIns="9144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effectLst/>
                  <a:latin typeface="Times New Roman"/>
                  <a:ea typeface="Times New Roman"/>
                </a:rPr>
                <a:t>C</a:t>
              </a:r>
            </a:p>
          </p:txBody>
        </p:sp>
        <p:sp>
          <p:nvSpPr>
            <p:cNvPr id="13" name="Text Box 3219"/>
            <p:cNvSpPr txBox="1">
              <a:spLocks noChangeArrowheads="1"/>
            </p:cNvSpPr>
            <p:nvPr/>
          </p:nvSpPr>
          <p:spPr bwMode="auto">
            <a:xfrm>
              <a:off x="5972" y="5837"/>
              <a:ext cx="541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" tIns="9144" rIns="9144" bIns="9144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effectLst/>
                  <a:latin typeface="Times New Roman"/>
                  <a:ea typeface="Times New Roman"/>
                </a:rPr>
                <a:t>B</a:t>
              </a:r>
            </a:p>
          </p:txBody>
        </p:sp>
        <p:cxnSp>
          <p:nvCxnSpPr>
            <p:cNvPr id="14" name="Line 3220"/>
            <p:cNvCxnSpPr/>
            <p:nvPr/>
          </p:nvCxnSpPr>
          <p:spPr bwMode="auto">
            <a:xfrm flipH="1">
              <a:off x="4605" y="7710"/>
              <a:ext cx="78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" name="Line 3221"/>
            <p:cNvCxnSpPr/>
            <p:nvPr/>
          </p:nvCxnSpPr>
          <p:spPr bwMode="auto">
            <a:xfrm>
              <a:off x="5798" y="8254"/>
              <a:ext cx="0" cy="25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6" name="Text Box 3222"/>
            <p:cNvSpPr txBox="1">
              <a:spLocks noChangeArrowheads="1"/>
            </p:cNvSpPr>
            <p:nvPr/>
          </p:nvSpPr>
          <p:spPr bwMode="auto">
            <a:xfrm>
              <a:off x="6398" y="7410"/>
              <a:ext cx="263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" tIns="9144" rIns="9144" bIns="9144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effectLst/>
                  <a:latin typeface="Times New Roman"/>
                  <a:ea typeface="Times New Roman"/>
                </a:rPr>
                <a:t>A</a:t>
              </a:r>
            </a:p>
          </p:txBody>
        </p:sp>
        <p:cxnSp>
          <p:nvCxnSpPr>
            <p:cNvPr id="17" name="Line 3223"/>
            <p:cNvCxnSpPr/>
            <p:nvPr/>
          </p:nvCxnSpPr>
          <p:spPr bwMode="auto">
            <a:xfrm>
              <a:off x="9931" y="8254"/>
              <a:ext cx="0" cy="25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" name="Line 3224"/>
            <p:cNvCxnSpPr/>
            <p:nvPr/>
          </p:nvCxnSpPr>
          <p:spPr bwMode="auto">
            <a:xfrm>
              <a:off x="10358" y="7712"/>
              <a:ext cx="43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9" name="Text Box 3225"/>
            <p:cNvSpPr txBox="1">
              <a:spLocks noChangeArrowheads="1"/>
            </p:cNvSpPr>
            <p:nvPr/>
          </p:nvSpPr>
          <p:spPr bwMode="auto">
            <a:xfrm>
              <a:off x="10560" y="7410"/>
              <a:ext cx="233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" tIns="9144" rIns="9144" bIns="9144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effectLst/>
                  <a:latin typeface="Times New Roman"/>
                  <a:ea typeface="Times New Roman"/>
                </a:rPr>
                <a:t>C</a:t>
              </a:r>
            </a:p>
          </p:txBody>
        </p:sp>
        <p:cxnSp>
          <p:nvCxnSpPr>
            <p:cNvPr id="20" name="Line 3226"/>
            <p:cNvCxnSpPr/>
            <p:nvPr/>
          </p:nvCxnSpPr>
          <p:spPr bwMode="auto">
            <a:xfrm>
              <a:off x="7871" y="8254"/>
              <a:ext cx="0" cy="25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1" name="Text Box 3227"/>
            <p:cNvSpPr txBox="1">
              <a:spLocks noChangeArrowheads="1"/>
            </p:cNvSpPr>
            <p:nvPr/>
          </p:nvSpPr>
          <p:spPr bwMode="auto">
            <a:xfrm>
              <a:off x="8471" y="7410"/>
              <a:ext cx="233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" tIns="9144" rIns="9144" bIns="9144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effectLst/>
                  <a:latin typeface="Times New Roman"/>
                  <a:ea typeface="Times New Roman"/>
                </a:rPr>
                <a:t>B</a:t>
              </a:r>
            </a:p>
          </p:txBody>
        </p:sp>
        <p:sp>
          <p:nvSpPr>
            <p:cNvPr id="22" name="Text Box 3228"/>
            <p:cNvSpPr txBox="1">
              <a:spLocks noChangeArrowheads="1"/>
            </p:cNvSpPr>
            <p:nvPr/>
          </p:nvSpPr>
          <p:spPr bwMode="auto">
            <a:xfrm>
              <a:off x="4508" y="7410"/>
              <a:ext cx="318" cy="3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" tIns="9144" rIns="9144" bIns="9144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i="1">
                  <a:effectLst/>
                  <a:latin typeface="Times New Roman"/>
                  <a:ea typeface="Times New Roman"/>
                </a:rPr>
                <a:t> f</a:t>
              </a:r>
              <a:r>
                <a:rPr lang="en-US" sz="1200" baseline="-25000">
                  <a:effectLst/>
                  <a:latin typeface="Times New Roman"/>
                  <a:ea typeface="Times New Roman"/>
                </a:rPr>
                <a:t>in</a:t>
              </a:r>
              <a:endParaRPr lang="en-US" sz="1200">
                <a:effectLst/>
                <a:latin typeface="Times New Roman"/>
                <a:ea typeface="Times New Roman"/>
              </a:endParaRPr>
            </a:p>
          </p:txBody>
        </p:sp>
        <p:grpSp>
          <p:nvGrpSpPr>
            <p:cNvPr id="23" name="Group 22"/>
            <p:cNvGrpSpPr>
              <a:grpSpLocks/>
            </p:cNvGrpSpPr>
            <p:nvPr/>
          </p:nvGrpSpPr>
          <p:grpSpPr bwMode="auto">
            <a:xfrm>
              <a:off x="9397" y="7013"/>
              <a:ext cx="961" cy="1371"/>
              <a:chOff x="8671" y="3507"/>
              <a:chExt cx="961" cy="1371"/>
            </a:xfrm>
          </p:grpSpPr>
          <p:sp>
            <p:nvSpPr>
              <p:cNvPr id="47" name="Text Box 3230"/>
              <p:cNvSpPr txBox="1">
                <a:spLocks noChangeArrowheads="1"/>
              </p:cNvSpPr>
              <p:nvPr/>
            </p:nvSpPr>
            <p:spPr bwMode="auto">
              <a:xfrm>
                <a:off x="8807" y="3646"/>
                <a:ext cx="825" cy="108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27432" tIns="0" rIns="27432" bIns="0" anchor="t" anchorCtr="0" upright="1">
                <a:noAutofit/>
              </a:bodyPr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 dirty="0">
                    <a:effectLst/>
                    <a:latin typeface="Times New Roman"/>
                    <a:ea typeface="Times New Roman"/>
                  </a:rPr>
                  <a:t>   CLR</a:t>
                </a:r>
              </a:p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 dirty="0">
                    <a:effectLst/>
                    <a:latin typeface="Times New Roman"/>
                    <a:ea typeface="Times New Roman"/>
                  </a:rPr>
                  <a:t>J</a:t>
                </a:r>
              </a:p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 dirty="0">
                    <a:effectLst/>
                    <a:latin typeface="Times New Roman"/>
                    <a:ea typeface="Times New Roman"/>
                  </a:rPr>
                  <a:t>  CLK   Q</a:t>
                </a:r>
              </a:p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 dirty="0">
                    <a:effectLst/>
                    <a:latin typeface="Times New Roman"/>
                    <a:ea typeface="Times New Roman"/>
                  </a:rPr>
                  <a:t>K</a:t>
                </a:r>
              </a:p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 dirty="0">
                    <a:effectLst/>
                    <a:latin typeface="Times New Roman"/>
                    <a:ea typeface="Times New Roman"/>
                  </a:rPr>
                  <a:t>   PRE</a:t>
                </a:r>
              </a:p>
            </p:txBody>
          </p:sp>
          <p:sp>
            <p:nvSpPr>
              <p:cNvPr id="48" name="Freeform 47"/>
              <p:cNvSpPr>
                <a:spLocks/>
              </p:cNvSpPr>
              <p:nvPr/>
            </p:nvSpPr>
            <p:spPr bwMode="auto">
              <a:xfrm>
                <a:off x="8807" y="4100"/>
                <a:ext cx="143" cy="202"/>
              </a:xfrm>
              <a:custGeom>
                <a:avLst/>
                <a:gdLst>
                  <a:gd name="T0" fmla="*/ 0 w 340"/>
                  <a:gd name="T1" fmla="*/ 0 h 680"/>
                  <a:gd name="T2" fmla="*/ 340 w 340"/>
                  <a:gd name="T3" fmla="*/ 340 h 680"/>
                  <a:gd name="T4" fmla="*/ 0 w 340"/>
                  <a:gd name="T5" fmla="*/ 680 h 6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0" h="680">
                    <a:moveTo>
                      <a:pt x="0" y="0"/>
                    </a:moveTo>
                    <a:lnTo>
                      <a:pt x="340" y="340"/>
                    </a:lnTo>
                    <a:lnTo>
                      <a:pt x="0" y="680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200"/>
              </a:p>
            </p:txBody>
          </p:sp>
          <p:sp>
            <p:nvSpPr>
              <p:cNvPr id="49" name="Oval 48"/>
              <p:cNvSpPr>
                <a:spLocks noChangeArrowheads="1"/>
              </p:cNvSpPr>
              <p:nvPr/>
            </p:nvSpPr>
            <p:spPr bwMode="auto">
              <a:xfrm>
                <a:off x="8671" y="4128"/>
                <a:ext cx="143" cy="143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200"/>
              </a:p>
            </p:txBody>
          </p:sp>
          <p:sp>
            <p:nvSpPr>
              <p:cNvPr id="50" name="Oval 49"/>
              <p:cNvSpPr>
                <a:spLocks noChangeArrowheads="1"/>
              </p:cNvSpPr>
              <p:nvPr/>
            </p:nvSpPr>
            <p:spPr bwMode="auto">
              <a:xfrm>
                <a:off x="9144" y="3507"/>
                <a:ext cx="146" cy="146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200"/>
              </a:p>
            </p:txBody>
          </p:sp>
          <p:sp>
            <p:nvSpPr>
              <p:cNvPr id="51" name="Oval 50"/>
              <p:cNvSpPr>
                <a:spLocks noChangeArrowheads="1"/>
              </p:cNvSpPr>
              <p:nvPr/>
            </p:nvSpPr>
            <p:spPr bwMode="auto">
              <a:xfrm>
                <a:off x="9129" y="4732"/>
                <a:ext cx="146" cy="146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200"/>
              </a:p>
            </p:txBody>
          </p:sp>
        </p:grpSp>
        <p:grpSp>
          <p:nvGrpSpPr>
            <p:cNvPr id="24" name="Group 23"/>
            <p:cNvGrpSpPr>
              <a:grpSpLocks/>
            </p:cNvGrpSpPr>
            <p:nvPr/>
          </p:nvGrpSpPr>
          <p:grpSpPr bwMode="auto">
            <a:xfrm>
              <a:off x="7335" y="7013"/>
              <a:ext cx="963" cy="1371"/>
              <a:chOff x="6609" y="3507"/>
              <a:chExt cx="963" cy="1371"/>
            </a:xfrm>
          </p:grpSpPr>
          <p:sp>
            <p:nvSpPr>
              <p:cNvPr id="42" name="Text Box 3236"/>
              <p:cNvSpPr txBox="1">
                <a:spLocks noChangeArrowheads="1"/>
              </p:cNvSpPr>
              <p:nvPr/>
            </p:nvSpPr>
            <p:spPr bwMode="auto">
              <a:xfrm>
                <a:off x="6747" y="3646"/>
                <a:ext cx="825" cy="108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27432" tIns="0" rIns="27432" bIns="0" anchor="t" anchorCtr="0" upright="1">
                <a:noAutofit/>
              </a:bodyPr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effectLst/>
                    <a:latin typeface="Times New Roman"/>
                    <a:ea typeface="Times New Roman"/>
                  </a:rPr>
                  <a:t>   CLR</a:t>
                </a:r>
              </a:p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effectLst/>
                    <a:latin typeface="Times New Roman"/>
                    <a:ea typeface="Times New Roman"/>
                  </a:rPr>
                  <a:t>J</a:t>
                </a:r>
              </a:p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effectLst/>
                    <a:latin typeface="Times New Roman"/>
                    <a:ea typeface="Times New Roman"/>
                  </a:rPr>
                  <a:t>  CLK   Q</a:t>
                </a:r>
              </a:p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effectLst/>
                    <a:latin typeface="Times New Roman"/>
                    <a:ea typeface="Times New Roman"/>
                  </a:rPr>
                  <a:t>K</a:t>
                </a:r>
              </a:p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effectLst/>
                    <a:latin typeface="Times New Roman"/>
                    <a:ea typeface="Times New Roman"/>
                  </a:rPr>
                  <a:t>   PRE</a:t>
                </a:r>
              </a:p>
            </p:txBody>
          </p:sp>
          <p:sp>
            <p:nvSpPr>
              <p:cNvPr id="43" name="Freeform 42"/>
              <p:cNvSpPr>
                <a:spLocks/>
              </p:cNvSpPr>
              <p:nvPr/>
            </p:nvSpPr>
            <p:spPr bwMode="auto">
              <a:xfrm>
                <a:off x="6747" y="4110"/>
                <a:ext cx="143" cy="202"/>
              </a:xfrm>
              <a:custGeom>
                <a:avLst/>
                <a:gdLst>
                  <a:gd name="T0" fmla="*/ 0 w 340"/>
                  <a:gd name="T1" fmla="*/ 0 h 680"/>
                  <a:gd name="T2" fmla="*/ 340 w 340"/>
                  <a:gd name="T3" fmla="*/ 340 h 680"/>
                  <a:gd name="T4" fmla="*/ 0 w 340"/>
                  <a:gd name="T5" fmla="*/ 680 h 6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0" h="680">
                    <a:moveTo>
                      <a:pt x="0" y="0"/>
                    </a:moveTo>
                    <a:lnTo>
                      <a:pt x="340" y="340"/>
                    </a:lnTo>
                    <a:lnTo>
                      <a:pt x="0" y="680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200"/>
              </a:p>
            </p:txBody>
          </p:sp>
          <p:sp>
            <p:nvSpPr>
              <p:cNvPr id="44" name="Oval 43"/>
              <p:cNvSpPr>
                <a:spLocks noChangeArrowheads="1"/>
              </p:cNvSpPr>
              <p:nvPr/>
            </p:nvSpPr>
            <p:spPr bwMode="auto">
              <a:xfrm>
                <a:off x="6609" y="4128"/>
                <a:ext cx="143" cy="143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200"/>
              </a:p>
            </p:txBody>
          </p:sp>
          <p:sp>
            <p:nvSpPr>
              <p:cNvPr id="45" name="Oval 44"/>
              <p:cNvSpPr>
                <a:spLocks noChangeArrowheads="1"/>
              </p:cNvSpPr>
              <p:nvPr/>
            </p:nvSpPr>
            <p:spPr bwMode="auto">
              <a:xfrm>
                <a:off x="7074" y="3507"/>
                <a:ext cx="146" cy="146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200"/>
              </a:p>
            </p:txBody>
          </p:sp>
          <p:sp>
            <p:nvSpPr>
              <p:cNvPr id="46" name="Oval 45"/>
              <p:cNvSpPr>
                <a:spLocks noChangeArrowheads="1"/>
              </p:cNvSpPr>
              <p:nvPr/>
            </p:nvSpPr>
            <p:spPr bwMode="auto">
              <a:xfrm>
                <a:off x="7074" y="4732"/>
                <a:ext cx="146" cy="146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200"/>
              </a:p>
            </p:txBody>
          </p:sp>
        </p:grpSp>
        <p:grpSp>
          <p:nvGrpSpPr>
            <p:cNvPr id="25" name="Group 24"/>
            <p:cNvGrpSpPr>
              <a:grpSpLocks/>
            </p:cNvGrpSpPr>
            <p:nvPr/>
          </p:nvGrpSpPr>
          <p:grpSpPr bwMode="auto">
            <a:xfrm>
              <a:off x="5253" y="7013"/>
              <a:ext cx="972" cy="1371"/>
              <a:chOff x="4527" y="3507"/>
              <a:chExt cx="972" cy="1371"/>
            </a:xfrm>
          </p:grpSpPr>
          <p:sp>
            <p:nvSpPr>
              <p:cNvPr id="37" name="Text Box 3242"/>
              <p:cNvSpPr txBox="1">
                <a:spLocks noChangeArrowheads="1"/>
              </p:cNvSpPr>
              <p:nvPr/>
            </p:nvSpPr>
            <p:spPr bwMode="auto">
              <a:xfrm>
                <a:off x="4674" y="3646"/>
                <a:ext cx="825" cy="108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27432" tIns="0" rIns="27432" bIns="0" anchor="t" anchorCtr="0" upright="1">
                <a:noAutofit/>
              </a:bodyPr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effectLst/>
                    <a:latin typeface="Times New Roman"/>
                    <a:ea typeface="Times New Roman"/>
                  </a:rPr>
                  <a:t>   CLR</a:t>
                </a:r>
              </a:p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effectLst/>
                    <a:latin typeface="Times New Roman"/>
                    <a:ea typeface="Times New Roman"/>
                  </a:rPr>
                  <a:t>J</a:t>
                </a:r>
              </a:p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effectLst/>
                    <a:latin typeface="Times New Roman"/>
                    <a:ea typeface="Times New Roman"/>
                  </a:rPr>
                  <a:t>  CLK   Q</a:t>
                </a:r>
              </a:p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effectLst/>
                    <a:latin typeface="Times New Roman"/>
                    <a:ea typeface="Times New Roman"/>
                  </a:rPr>
                  <a:t>K</a:t>
                </a:r>
              </a:p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effectLst/>
                    <a:latin typeface="Times New Roman"/>
                    <a:ea typeface="Times New Roman"/>
                  </a:rPr>
                  <a:t>   PRE</a:t>
                </a:r>
              </a:p>
            </p:txBody>
          </p:sp>
          <p:sp>
            <p:nvSpPr>
              <p:cNvPr id="38" name="Freeform 37"/>
              <p:cNvSpPr>
                <a:spLocks/>
              </p:cNvSpPr>
              <p:nvPr/>
            </p:nvSpPr>
            <p:spPr bwMode="auto">
              <a:xfrm>
                <a:off x="4676" y="4100"/>
                <a:ext cx="143" cy="202"/>
              </a:xfrm>
              <a:custGeom>
                <a:avLst/>
                <a:gdLst>
                  <a:gd name="T0" fmla="*/ 0 w 340"/>
                  <a:gd name="T1" fmla="*/ 0 h 680"/>
                  <a:gd name="T2" fmla="*/ 340 w 340"/>
                  <a:gd name="T3" fmla="*/ 340 h 680"/>
                  <a:gd name="T4" fmla="*/ 0 w 340"/>
                  <a:gd name="T5" fmla="*/ 680 h 6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0" h="680">
                    <a:moveTo>
                      <a:pt x="0" y="0"/>
                    </a:moveTo>
                    <a:lnTo>
                      <a:pt x="340" y="340"/>
                    </a:lnTo>
                    <a:lnTo>
                      <a:pt x="0" y="680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200"/>
              </a:p>
            </p:txBody>
          </p:sp>
          <p:sp>
            <p:nvSpPr>
              <p:cNvPr id="39" name="Oval 38"/>
              <p:cNvSpPr>
                <a:spLocks noChangeArrowheads="1"/>
              </p:cNvSpPr>
              <p:nvPr/>
            </p:nvSpPr>
            <p:spPr bwMode="auto">
              <a:xfrm>
                <a:off x="4527" y="4128"/>
                <a:ext cx="143" cy="143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200"/>
              </a:p>
            </p:txBody>
          </p:sp>
          <p:sp>
            <p:nvSpPr>
              <p:cNvPr id="40" name="Oval 39"/>
              <p:cNvSpPr>
                <a:spLocks noChangeArrowheads="1"/>
              </p:cNvSpPr>
              <p:nvPr/>
            </p:nvSpPr>
            <p:spPr bwMode="auto">
              <a:xfrm>
                <a:off x="5004" y="3507"/>
                <a:ext cx="146" cy="146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200"/>
              </a:p>
            </p:txBody>
          </p:sp>
          <p:sp>
            <p:nvSpPr>
              <p:cNvPr id="41" name="Oval 40"/>
              <p:cNvSpPr>
                <a:spLocks noChangeArrowheads="1"/>
              </p:cNvSpPr>
              <p:nvPr/>
            </p:nvSpPr>
            <p:spPr bwMode="auto">
              <a:xfrm>
                <a:off x="5004" y="4732"/>
                <a:ext cx="146" cy="146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200"/>
              </a:p>
            </p:txBody>
          </p:sp>
        </p:grpSp>
        <p:sp>
          <p:nvSpPr>
            <p:cNvPr id="26" name="Text Box 3247"/>
            <p:cNvSpPr txBox="1">
              <a:spLocks noChangeArrowheads="1"/>
            </p:cNvSpPr>
            <p:nvPr/>
          </p:nvSpPr>
          <p:spPr bwMode="auto">
            <a:xfrm>
              <a:off x="5665" y="8509"/>
              <a:ext cx="345" cy="2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" tIns="9144" rIns="9144" bIns="9144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effectLst/>
                  <a:latin typeface="Times New Roman"/>
                  <a:ea typeface="Times New Roman"/>
                </a:rPr>
                <a:t>V</a:t>
              </a:r>
              <a:r>
                <a:rPr lang="en-US" sz="1200" baseline="-25000">
                  <a:effectLst/>
                  <a:latin typeface="Times New Roman"/>
                  <a:ea typeface="Times New Roman"/>
                </a:rPr>
                <a:t>cc</a:t>
              </a:r>
              <a:endParaRPr lang="en-US" sz="120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27" name="Text Box 3248"/>
            <p:cNvSpPr txBox="1">
              <a:spLocks noChangeArrowheads="1"/>
            </p:cNvSpPr>
            <p:nvPr/>
          </p:nvSpPr>
          <p:spPr bwMode="auto">
            <a:xfrm>
              <a:off x="7721" y="8509"/>
              <a:ext cx="345" cy="2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" tIns="9144" rIns="9144" bIns="9144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effectLst/>
                  <a:latin typeface="Times New Roman"/>
                  <a:ea typeface="Times New Roman"/>
                </a:rPr>
                <a:t>V</a:t>
              </a:r>
              <a:r>
                <a:rPr lang="en-US" sz="1200" baseline="-25000">
                  <a:effectLst/>
                  <a:latin typeface="Times New Roman"/>
                  <a:ea typeface="Times New Roman"/>
                </a:rPr>
                <a:t>cc</a:t>
              </a:r>
              <a:endParaRPr lang="en-US" sz="120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28" name="Text Box 3249"/>
            <p:cNvSpPr txBox="1">
              <a:spLocks noChangeArrowheads="1"/>
            </p:cNvSpPr>
            <p:nvPr/>
          </p:nvSpPr>
          <p:spPr bwMode="auto">
            <a:xfrm>
              <a:off x="9788" y="8509"/>
              <a:ext cx="345" cy="2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" tIns="9144" rIns="9144" bIns="9144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effectLst/>
                  <a:latin typeface="Times New Roman"/>
                  <a:ea typeface="Times New Roman"/>
                </a:rPr>
                <a:t>V</a:t>
              </a:r>
              <a:r>
                <a:rPr lang="en-US" sz="1200" baseline="-25000">
                  <a:effectLst/>
                  <a:latin typeface="Times New Roman"/>
                  <a:ea typeface="Times New Roman"/>
                </a:rPr>
                <a:t>cc</a:t>
              </a:r>
              <a:endParaRPr lang="en-US" sz="1200">
                <a:effectLst/>
                <a:latin typeface="Times New Roman"/>
                <a:ea typeface="Times New Roman"/>
              </a:endParaRPr>
            </a:p>
          </p:txBody>
        </p:sp>
        <p:cxnSp>
          <p:nvCxnSpPr>
            <p:cNvPr id="29" name="Line 3250"/>
            <p:cNvCxnSpPr/>
            <p:nvPr/>
          </p:nvCxnSpPr>
          <p:spPr bwMode="auto">
            <a:xfrm>
              <a:off x="8302" y="7712"/>
              <a:ext cx="109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0" name="Line 3251"/>
            <p:cNvCxnSpPr/>
            <p:nvPr/>
          </p:nvCxnSpPr>
          <p:spPr bwMode="auto">
            <a:xfrm>
              <a:off x="6225" y="7712"/>
              <a:ext cx="111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1" name="Text Box 3252"/>
            <p:cNvSpPr txBox="1">
              <a:spLocks noChangeArrowheads="1"/>
            </p:cNvSpPr>
            <p:nvPr/>
          </p:nvSpPr>
          <p:spPr bwMode="auto">
            <a:xfrm>
              <a:off x="5078" y="7351"/>
              <a:ext cx="345" cy="2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" tIns="9144" rIns="9144" bIns="9144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effectLst/>
                  <a:latin typeface="Times New Roman"/>
                  <a:ea typeface="Times New Roman"/>
                </a:rPr>
                <a:t>V</a:t>
              </a:r>
              <a:r>
                <a:rPr lang="en-US" sz="1200" baseline="-25000">
                  <a:effectLst/>
                  <a:latin typeface="Times New Roman"/>
                  <a:ea typeface="Times New Roman"/>
                </a:rPr>
                <a:t>cc</a:t>
              </a:r>
              <a:endParaRPr lang="en-US" sz="120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32" name="Text Box 3253"/>
            <p:cNvSpPr txBox="1">
              <a:spLocks noChangeArrowheads="1"/>
            </p:cNvSpPr>
            <p:nvPr/>
          </p:nvSpPr>
          <p:spPr bwMode="auto">
            <a:xfrm>
              <a:off x="7144" y="7351"/>
              <a:ext cx="345" cy="2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" tIns="9144" rIns="9144" bIns="9144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effectLst/>
                  <a:latin typeface="Times New Roman"/>
                  <a:ea typeface="Times New Roman"/>
                </a:rPr>
                <a:t>V</a:t>
              </a:r>
              <a:r>
                <a:rPr lang="en-US" sz="1200" baseline="-25000">
                  <a:effectLst/>
                  <a:latin typeface="Times New Roman"/>
                  <a:ea typeface="Times New Roman"/>
                </a:rPr>
                <a:t>cc</a:t>
              </a:r>
              <a:endParaRPr lang="en-US" sz="120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33" name="Text Box 3254"/>
            <p:cNvSpPr txBox="1">
              <a:spLocks noChangeArrowheads="1"/>
            </p:cNvSpPr>
            <p:nvPr/>
          </p:nvSpPr>
          <p:spPr bwMode="auto">
            <a:xfrm>
              <a:off x="9221" y="7351"/>
              <a:ext cx="345" cy="2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" tIns="9144" rIns="9144" bIns="9144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effectLst/>
                  <a:latin typeface="Times New Roman"/>
                  <a:ea typeface="Times New Roman"/>
                </a:rPr>
                <a:t>V</a:t>
              </a:r>
              <a:r>
                <a:rPr lang="en-US" sz="1200" baseline="-25000">
                  <a:effectLst/>
                  <a:latin typeface="Times New Roman"/>
                  <a:ea typeface="Times New Roman"/>
                </a:rPr>
                <a:t>cc</a:t>
              </a:r>
              <a:endParaRPr lang="en-US" sz="120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34" name="Text Box 3255"/>
            <p:cNvSpPr txBox="1">
              <a:spLocks noChangeArrowheads="1"/>
            </p:cNvSpPr>
            <p:nvPr/>
          </p:nvSpPr>
          <p:spPr bwMode="auto">
            <a:xfrm>
              <a:off x="5078" y="7787"/>
              <a:ext cx="345" cy="2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" tIns="9144" rIns="9144" bIns="9144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effectLst/>
                  <a:latin typeface="Times New Roman"/>
                  <a:ea typeface="Times New Roman"/>
                </a:rPr>
                <a:t>V</a:t>
              </a:r>
              <a:r>
                <a:rPr lang="en-US" sz="1200" baseline="-25000">
                  <a:effectLst/>
                  <a:latin typeface="Times New Roman"/>
                  <a:ea typeface="Times New Roman"/>
                </a:rPr>
                <a:t>cc</a:t>
              </a:r>
              <a:endParaRPr lang="en-US" sz="120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35" name="Text Box 3256"/>
            <p:cNvSpPr txBox="1">
              <a:spLocks noChangeArrowheads="1"/>
            </p:cNvSpPr>
            <p:nvPr/>
          </p:nvSpPr>
          <p:spPr bwMode="auto">
            <a:xfrm>
              <a:off x="7144" y="7787"/>
              <a:ext cx="345" cy="2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" tIns="9144" rIns="9144" bIns="9144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effectLst/>
                  <a:latin typeface="Times New Roman"/>
                  <a:ea typeface="Times New Roman"/>
                </a:rPr>
                <a:t>V</a:t>
              </a:r>
              <a:r>
                <a:rPr lang="en-US" sz="1200" baseline="-25000">
                  <a:effectLst/>
                  <a:latin typeface="Times New Roman"/>
                  <a:ea typeface="Times New Roman"/>
                </a:rPr>
                <a:t>cc</a:t>
              </a:r>
              <a:endParaRPr lang="en-US" sz="120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36" name="Text Box 3257"/>
            <p:cNvSpPr txBox="1">
              <a:spLocks noChangeArrowheads="1"/>
            </p:cNvSpPr>
            <p:nvPr/>
          </p:nvSpPr>
          <p:spPr bwMode="auto">
            <a:xfrm>
              <a:off x="9221" y="7787"/>
              <a:ext cx="345" cy="2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" tIns="9144" rIns="9144" bIns="9144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effectLst/>
                  <a:latin typeface="Times New Roman"/>
                  <a:ea typeface="Times New Roman"/>
                </a:rPr>
                <a:t>V</a:t>
              </a:r>
              <a:r>
                <a:rPr lang="en-US" sz="1200" baseline="-25000">
                  <a:effectLst/>
                  <a:latin typeface="Times New Roman"/>
                  <a:ea typeface="Times New Roman"/>
                </a:rPr>
                <a:t>cc</a:t>
              </a:r>
              <a:endParaRPr lang="en-US" sz="1200">
                <a:effectLst/>
                <a:latin typeface="Times New Roman"/>
                <a:ea typeface="Times New Roman"/>
              </a:endParaRPr>
            </a:p>
          </p:txBody>
        </p:sp>
      </p:grpSp>
      <p:grpSp>
        <p:nvGrpSpPr>
          <p:cNvPr id="54" name="Group 53"/>
          <p:cNvGrpSpPr>
            <a:grpSpLocks/>
          </p:cNvGrpSpPr>
          <p:nvPr/>
        </p:nvGrpSpPr>
        <p:grpSpPr bwMode="auto">
          <a:xfrm>
            <a:off x="779164" y="3221789"/>
            <a:ext cx="7242108" cy="2497021"/>
            <a:chOff x="1410" y="9747"/>
            <a:chExt cx="8460" cy="3358"/>
          </a:xfrm>
        </p:grpSpPr>
        <p:sp>
          <p:nvSpPr>
            <p:cNvPr id="55" name="Freeform 54"/>
            <p:cNvSpPr>
              <a:spLocks/>
            </p:cNvSpPr>
            <p:nvPr/>
          </p:nvSpPr>
          <p:spPr bwMode="auto">
            <a:xfrm>
              <a:off x="2343" y="9747"/>
              <a:ext cx="443" cy="735"/>
            </a:xfrm>
            <a:custGeom>
              <a:avLst/>
              <a:gdLst>
                <a:gd name="T0" fmla="*/ 0 w 1785"/>
                <a:gd name="T1" fmla="*/ 1845 h 1845"/>
                <a:gd name="T2" fmla="*/ 870 w 1785"/>
                <a:gd name="T3" fmla="*/ 1845 h 1845"/>
                <a:gd name="T4" fmla="*/ 870 w 1785"/>
                <a:gd name="T5" fmla="*/ 0 h 1845"/>
                <a:gd name="T6" fmla="*/ 1785 w 1785"/>
                <a:gd name="T7" fmla="*/ 0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85" h="1845">
                  <a:moveTo>
                    <a:pt x="0" y="1845"/>
                  </a:moveTo>
                  <a:lnTo>
                    <a:pt x="870" y="1845"/>
                  </a:lnTo>
                  <a:lnTo>
                    <a:pt x="870" y="0"/>
                  </a:lnTo>
                  <a:lnTo>
                    <a:pt x="1785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7" name="Freeform 56"/>
            <p:cNvSpPr>
              <a:spLocks/>
            </p:cNvSpPr>
            <p:nvPr/>
          </p:nvSpPr>
          <p:spPr bwMode="auto">
            <a:xfrm flipH="1">
              <a:off x="2608" y="9747"/>
              <a:ext cx="443" cy="735"/>
            </a:xfrm>
            <a:custGeom>
              <a:avLst/>
              <a:gdLst>
                <a:gd name="T0" fmla="*/ 0 w 1785"/>
                <a:gd name="T1" fmla="*/ 1845 h 1845"/>
                <a:gd name="T2" fmla="*/ 870 w 1785"/>
                <a:gd name="T3" fmla="*/ 1845 h 1845"/>
                <a:gd name="T4" fmla="*/ 870 w 1785"/>
                <a:gd name="T5" fmla="*/ 0 h 1845"/>
                <a:gd name="T6" fmla="*/ 1785 w 1785"/>
                <a:gd name="T7" fmla="*/ 0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85" h="1845">
                  <a:moveTo>
                    <a:pt x="0" y="1845"/>
                  </a:moveTo>
                  <a:lnTo>
                    <a:pt x="870" y="1845"/>
                  </a:lnTo>
                  <a:lnTo>
                    <a:pt x="870" y="0"/>
                  </a:lnTo>
                  <a:lnTo>
                    <a:pt x="1785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8" name="Freeform 57"/>
            <p:cNvSpPr>
              <a:spLocks/>
            </p:cNvSpPr>
            <p:nvPr/>
          </p:nvSpPr>
          <p:spPr bwMode="auto">
            <a:xfrm>
              <a:off x="2884" y="9747"/>
              <a:ext cx="443" cy="735"/>
            </a:xfrm>
            <a:custGeom>
              <a:avLst/>
              <a:gdLst>
                <a:gd name="T0" fmla="*/ 0 w 1785"/>
                <a:gd name="T1" fmla="*/ 1845 h 1845"/>
                <a:gd name="T2" fmla="*/ 870 w 1785"/>
                <a:gd name="T3" fmla="*/ 1845 h 1845"/>
                <a:gd name="T4" fmla="*/ 870 w 1785"/>
                <a:gd name="T5" fmla="*/ 0 h 1845"/>
                <a:gd name="T6" fmla="*/ 1785 w 1785"/>
                <a:gd name="T7" fmla="*/ 0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85" h="1845">
                  <a:moveTo>
                    <a:pt x="0" y="1845"/>
                  </a:moveTo>
                  <a:lnTo>
                    <a:pt x="870" y="1845"/>
                  </a:lnTo>
                  <a:lnTo>
                    <a:pt x="870" y="0"/>
                  </a:lnTo>
                  <a:lnTo>
                    <a:pt x="1785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9" name="Freeform 58"/>
            <p:cNvSpPr>
              <a:spLocks/>
            </p:cNvSpPr>
            <p:nvPr/>
          </p:nvSpPr>
          <p:spPr bwMode="auto">
            <a:xfrm flipH="1">
              <a:off x="3149" y="9747"/>
              <a:ext cx="443" cy="735"/>
            </a:xfrm>
            <a:custGeom>
              <a:avLst/>
              <a:gdLst>
                <a:gd name="T0" fmla="*/ 0 w 1785"/>
                <a:gd name="T1" fmla="*/ 1845 h 1845"/>
                <a:gd name="T2" fmla="*/ 870 w 1785"/>
                <a:gd name="T3" fmla="*/ 1845 h 1845"/>
                <a:gd name="T4" fmla="*/ 870 w 1785"/>
                <a:gd name="T5" fmla="*/ 0 h 1845"/>
                <a:gd name="T6" fmla="*/ 1785 w 1785"/>
                <a:gd name="T7" fmla="*/ 0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85" h="1845">
                  <a:moveTo>
                    <a:pt x="0" y="1845"/>
                  </a:moveTo>
                  <a:lnTo>
                    <a:pt x="870" y="1845"/>
                  </a:lnTo>
                  <a:lnTo>
                    <a:pt x="870" y="0"/>
                  </a:lnTo>
                  <a:lnTo>
                    <a:pt x="1785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0" name="Freeform 59"/>
            <p:cNvSpPr>
              <a:spLocks/>
            </p:cNvSpPr>
            <p:nvPr/>
          </p:nvSpPr>
          <p:spPr bwMode="auto">
            <a:xfrm>
              <a:off x="3430" y="9747"/>
              <a:ext cx="444" cy="735"/>
            </a:xfrm>
            <a:custGeom>
              <a:avLst/>
              <a:gdLst>
                <a:gd name="T0" fmla="*/ 0 w 1785"/>
                <a:gd name="T1" fmla="*/ 1845 h 1845"/>
                <a:gd name="T2" fmla="*/ 870 w 1785"/>
                <a:gd name="T3" fmla="*/ 1845 h 1845"/>
                <a:gd name="T4" fmla="*/ 870 w 1785"/>
                <a:gd name="T5" fmla="*/ 0 h 1845"/>
                <a:gd name="T6" fmla="*/ 1785 w 1785"/>
                <a:gd name="T7" fmla="*/ 0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85" h="1845">
                  <a:moveTo>
                    <a:pt x="0" y="1845"/>
                  </a:moveTo>
                  <a:lnTo>
                    <a:pt x="870" y="1845"/>
                  </a:lnTo>
                  <a:lnTo>
                    <a:pt x="870" y="0"/>
                  </a:lnTo>
                  <a:lnTo>
                    <a:pt x="1785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1" name="Freeform 60"/>
            <p:cNvSpPr>
              <a:spLocks/>
            </p:cNvSpPr>
            <p:nvPr/>
          </p:nvSpPr>
          <p:spPr bwMode="auto">
            <a:xfrm flipH="1">
              <a:off x="3695" y="9747"/>
              <a:ext cx="443" cy="735"/>
            </a:xfrm>
            <a:custGeom>
              <a:avLst/>
              <a:gdLst>
                <a:gd name="T0" fmla="*/ 0 w 1785"/>
                <a:gd name="T1" fmla="*/ 1845 h 1845"/>
                <a:gd name="T2" fmla="*/ 870 w 1785"/>
                <a:gd name="T3" fmla="*/ 1845 h 1845"/>
                <a:gd name="T4" fmla="*/ 870 w 1785"/>
                <a:gd name="T5" fmla="*/ 0 h 1845"/>
                <a:gd name="T6" fmla="*/ 1785 w 1785"/>
                <a:gd name="T7" fmla="*/ 0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85" h="1845">
                  <a:moveTo>
                    <a:pt x="0" y="1845"/>
                  </a:moveTo>
                  <a:lnTo>
                    <a:pt x="870" y="1845"/>
                  </a:lnTo>
                  <a:lnTo>
                    <a:pt x="870" y="0"/>
                  </a:lnTo>
                  <a:lnTo>
                    <a:pt x="1785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2" name="Freeform 61"/>
            <p:cNvSpPr>
              <a:spLocks/>
            </p:cNvSpPr>
            <p:nvPr/>
          </p:nvSpPr>
          <p:spPr bwMode="auto">
            <a:xfrm>
              <a:off x="3972" y="9747"/>
              <a:ext cx="443" cy="735"/>
            </a:xfrm>
            <a:custGeom>
              <a:avLst/>
              <a:gdLst>
                <a:gd name="T0" fmla="*/ 0 w 1785"/>
                <a:gd name="T1" fmla="*/ 1845 h 1845"/>
                <a:gd name="T2" fmla="*/ 870 w 1785"/>
                <a:gd name="T3" fmla="*/ 1845 h 1845"/>
                <a:gd name="T4" fmla="*/ 870 w 1785"/>
                <a:gd name="T5" fmla="*/ 0 h 1845"/>
                <a:gd name="T6" fmla="*/ 1785 w 1785"/>
                <a:gd name="T7" fmla="*/ 0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85" h="1845">
                  <a:moveTo>
                    <a:pt x="0" y="1845"/>
                  </a:moveTo>
                  <a:lnTo>
                    <a:pt x="870" y="1845"/>
                  </a:lnTo>
                  <a:lnTo>
                    <a:pt x="870" y="0"/>
                  </a:lnTo>
                  <a:lnTo>
                    <a:pt x="1785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3" name="Freeform 62"/>
            <p:cNvSpPr>
              <a:spLocks/>
            </p:cNvSpPr>
            <p:nvPr/>
          </p:nvSpPr>
          <p:spPr bwMode="auto">
            <a:xfrm flipH="1">
              <a:off x="4236" y="9747"/>
              <a:ext cx="443" cy="735"/>
            </a:xfrm>
            <a:custGeom>
              <a:avLst/>
              <a:gdLst>
                <a:gd name="T0" fmla="*/ 0 w 1785"/>
                <a:gd name="T1" fmla="*/ 1845 h 1845"/>
                <a:gd name="T2" fmla="*/ 870 w 1785"/>
                <a:gd name="T3" fmla="*/ 1845 h 1845"/>
                <a:gd name="T4" fmla="*/ 870 w 1785"/>
                <a:gd name="T5" fmla="*/ 0 h 1845"/>
                <a:gd name="T6" fmla="*/ 1785 w 1785"/>
                <a:gd name="T7" fmla="*/ 0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85" h="1845">
                  <a:moveTo>
                    <a:pt x="0" y="1845"/>
                  </a:moveTo>
                  <a:lnTo>
                    <a:pt x="870" y="1845"/>
                  </a:lnTo>
                  <a:lnTo>
                    <a:pt x="870" y="0"/>
                  </a:lnTo>
                  <a:lnTo>
                    <a:pt x="1785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4" name="Freeform 63"/>
            <p:cNvSpPr>
              <a:spLocks/>
            </p:cNvSpPr>
            <p:nvPr/>
          </p:nvSpPr>
          <p:spPr bwMode="auto">
            <a:xfrm>
              <a:off x="4518" y="9747"/>
              <a:ext cx="443" cy="735"/>
            </a:xfrm>
            <a:custGeom>
              <a:avLst/>
              <a:gdLst>
                <a:gd name="T0" fmla="*/ 0 w 1785"/>
                <a:gd name="T1" fmla="*/ 1845 h 1845"/>
                <a:gd name="T2" fmla="*/ 870 w 1785"/>
                <a:gd name="T3" fmla="*/ 1845 h 1845"/>
                <a:gd name="T4" fmla="*/ 870 w 1785"/>
                <a:gd name="T5" fmla="*/ 0 h 1845"/>
                <a:gd name="T6" fmla="*/ 1785 w 1785"/>
                <a:gd name="T7" fmla="*/ 0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85" h="1845">
                  <a:moveTo>
                    <a:pt x="0" y="1845"/>
                  </a:moveTo>
                  <a:lnTo>
                    <a:pt x="870" y="1845"/>
                  </a:lnTo>
                  <a:lnTo>
                    <a:pt x="870" y="0"/>
                  </a:lnTo>
                  <a:lnTo>
                    <a:pt x="1785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5" name="Freeform 64"/>
            <p:cNvSpPr>
              <a:spLocks/>
            </p:cNvSpPr>
            <p:nvPr/>
          </p:nvSpPr>
          <p:spPr bwMode="auto">
            <a:xfrm flipH="1">
              <a:off x="4783" y="9747"/>
              <a:ext cx="443" cy="735"/>
            </a:xfrm>
            <a:custGeom>
              <a:avLst/>
              <a:gdLst>
                <a:gd name="T0" fmla="*/ 0 w 1785"/>
                <a:gd name="T1" fmla="*/ 1845 h 1845"/>
                <a:gd name="T2" fmla="*/ 870 w 1785"/>
                <a:gd name="T3" fmla="*/ 1845 h 1845"/>
                <a:gd name="T4" fmla="*/ 870 w 1785"/>
                <a:gd name="T5" fmla="*/ 0 h 1845"/>
                <a:gd name="T6" fmla="*/ 1785 w 1785"/>
                <a:gd name="T7" fmla="*/ 0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85" h="1845">
                  <a:moveTo>
                    <a:pt x="0" y="1845"/>
                  </a:moveTo>
                  <a:lnTo>
                    <a:pt x="870" y="1845"/>
                  </a:lnTo>
                  <a:lnTo>
                    <a:pt x="870" y="0"/>
                  </a:lnTo>
                  <a:lnTo>
                    <a:pt x="1785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6" name="Freeform 65"/>
            <p:cNvSpPr>
              <a:spLocks/>
            </p:cNvSpPr>
            <p:nvPr/>
          </p:nvSpPr>
          <p:spPr bwMode="auto">
            <a:xfrm>
              <a:off x="5059" y="9747"/>
              <a:ext cx="443" cy="735"/>
            </a:xfrm>
            <a:custGeom>
              <a:avLst/>
              <a:gdLst>
                <a:gd name="T0" fmla="*/ 0 w 1785"/>
                <a:gd name="T1" fmla="*/ 1845 h 1845"/>
                <a:gd name="T2" fmla="*/ 870 w 1785"/>
                <a:gd name="T3" fmla="*/ 1845 h 1845"/>
                <a:gd name="T4" fmla="*/ 870 w 1785"/>
                <a:gd name="T5" fmla="*/ 0 h 1845"/>
                <a:gd name="T6" fmla="*/ 1785 w 1785"/>
                <a:gd name="T7" fmla="*/ 0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85" h="1845">
                  <a:moveTo>
                    <a:pt x="0" y="1845"/>
                  </a:moveTo>
                  <a:lnTo>
                    <a:pt x="870" y="1845"/>
                  </a:lnTo>
                  <a:lnTo>
                    <a:pt x="870" y="0"/>
                  </a:lnTo>
                  <a:lnTo>
                    <a:pt x="1785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7" name="Freeform 66"/>
            <p:cNvSpPr>
              <a:spLocks/>
            </p:cNvSpPr>
            <p:nvPr/>
          </p:nvSpPr>
          <p:spPr bwMode="auto">
            <a:xfrm flipH="1">
              <a:off x="5324" y="9747"/>
              <a:ext cx="443" cy="735"/>
            </a:xfrm>
            <a:custGeom>
              <a:avLst/>
              <a:gdLst>
                <a:gd name="T0" fmla="*/ 0 w 1785"/>
                <a:gd name="T1" fmla="*/ 1845 h 1845"/>
                <a:gd name="T2" fmla="*/ 870 w 1785"/>
                <a:gd name="T3" fmla="*/ 1845 h 1845"/>
                <a:gd name="T4" fmla="*/ 870 w 1785"/>
                <a:gd name="T5" fmla="*/ 0 h 1845"/>
                <a:gd name="T6" fmla="*/ 1785 w 1785"/>
                <a:gd name="T7" fmla="*/ 0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85" h="1845">
                  <a:moveTo>
                    <a:pt x="0" y="1845"/>
                  </a:moveTo>
                  <a:lnTo>
                    <a:pt x="870" y="1845"/>
                  </a:lnTo>
                  <a:lnTo>
                    <a:pt x="870" y="0"/>
                  </a:lnTo>
                  <a:lnTo>
                    <a:pt x="1785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8" name="Freeform 67"/>
            <p:cNvSpPr>
              <a:spLocks/>
            </p:cNvSpPr>
            <p:nvPr/>
          </p:nvSpPr>
          <p:spPr bwMode="auto">
            <a:xfrm>
              <a:off x="5605" y="9747"/>
              <a:ext cx="443" cy="735"/>
            </a:xfrm>
            <a:custGeom>
              <a:avLst/>
              <a:gdLst>
                <a:gd name="T0" fmla="*/ 0 w 1785"/>
                <a:gd name="T1" fmla="*/ 1845 h 1845"/>
                <a:gd name="T2" fmla="*/ 870 w 1785"/>
                <a:gd name="T3" fmla="*/ 1845 h 1845"/>
                <a:gd name="T4" fmla="*/ 870 w 1785"/>
                <a:gd name="T5" fmla="*/ 0 h 1845"/>
                <a:gd name="T6" fmla="*/ 1785 w 1785"/>
                <a:gd name="T7" fmla="*/ 0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85" h="1845">
                  <a:moveTo>
                    <a:pt x="0" y="1845"/>
                  </a:moveTo>
                  <a:lnTo>
                    <a:pt x="870" y="1845"/>
                  </a:lnTo>
                  <a:lnTo>
                    <a:pt x="870" y="0"/>
                  </a:lnTo>
                  <a:lnTo>
                    <a:pt x="1785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9" name="Freeform 68"/>
            <p:cNvSpPr>
              <a:spLocks/>
            </p:cNvSpPr>
            <p:nvPr/>
          </p:nvSpPr>
          <p:spPr bwMode="auto">
            <a:xfrm flipH="1">
              <a:off x="5870" y="9747"/>
              <a:ext cx="443" cy="735"/>
            </a:xfrm>
            <a:custGeom>
              <a:avLst/>
              <a:gdLst>
                <a:gd name="T0" fmla="*/ 0 w 1785"/>
                <a:gd name="T1" fmla="*/ 1845 h 1845"/>
                <a:gd name="T2" fmla="*/ 870 w 1785"/>
                <a:gd name="T3" fmla="*/ 1845 h 1845"/>
                <a:gd name="T4" fmla="*/ 870 w 1785"/>
                <a:gd name="T5" fmla="*/ 0 h 1845"/>
                <a:gd name="T6" fmla="*/ 1785 w 1785"/>
                <a:gd name="T7" fmla="*/ 0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85" h="1845">
                  <a:moveTo>
                    <a:pt x="0" y="1845"/>
                  </a:moveTo>
                  <a:lnTo>
                    <a:pt x="870" y="1845"/>
                  </a:lnTo>
                  <a:lnTo>
                    <a:pt x="870" y="0"/>
                  </a:lnTo>
                  <a:lnTo>
                    <a:pt x="1785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0" name="Freeform 69"/>
            <p:cNvSpPr>
              <a:spLocks/>
            </p:cNvSpPr>
            <p:nvPr/>
          </p:nvSpPr>
          <p:spPr bwMode="auto">
            <a:xfrm>
              <a:off x="6146" y="9747"/>
              <a:ext cx="444" cy="735"/>
            </a:xfrm>
            <a:custGeom>
              <a:avLst/>
              <a:gdLst>
                <a:gd name="T0" fmla="*/ 0 w 1785"/>
                <a:gd name="T1" fmla="*/ 1845 h 1845"/>
                <a:gd name="T2" fmla="*/ 870 w 1785"/>
                <a:gd name="T3" fmla="*/ 1845 h 1845"/>
                <a:gd name="T4" fmla="*/ 870 w 1785"/>
                <a:gd name="T5" fmla="*/ 0 h 1845"/>
                <a:gd name="T6" fmla="*/ 1785 w 1785"/>
                <a:gd name="T7" fmla="*/ 0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85" h="1845">
                  <a:moveTo>
                    <a:pt x="0" y="1845"/>
                  </a:moveTo>
                  <a:lnTo>
                    <a:pt x="870" y="1845"/>
                  </a:lnTo>
                  <a:lnTo>
                    <a:pt x="870" y="0"/>
                  </a:lnTo>
                  <a:lnTo>
                    <a:pt x="1785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1" name="Freeform 70"/>
            <p:cNvSpPr>
              <a:spLocks/>
            </p:cNvSpPr>
            <p:nvPr/>
          </p:nvSpPr>
          <p:spPr bwMode="auto">
            <a:xfrm flipH="1">
              <a:off x="6411" y="9747"/>
              <a:ext cx="443" cy="735"/>
            </a:xfrm>
            <a:custGeom>
              <a:avLst/>
              <a:gdLst>
                <a:gd name="T0" fmla="*/ 0 w 1785"/>
                <a:gd name="T1" fmla="*/ 1845 h 1845"/>
                <a:gd name="T2" fmla="*/ 870 w 1785"/>
                <a:gd name="T3" fmla="*/ 1845 h 1845"/>
                <a:gd name="T4" fmla="*/ 870 w 1785"/>
                <a:gd name="T5" fmla="*/ 0 h 1845"/>
                <a:gd name="T6" fmla="*/ 1785 w 1785"/>
                <a:gd name="T7" fmla="*/ 0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85" h="1845">
                  <a:moveTo>
                    <a:pt x="0" y="1845"/>
                  </a:moveTo>
                  <a:lnTo>
                    <a:pt x="870" y="1845"/>
                  </a:lnTo>
                  <a:lnTo>
                    <a:pt x="870" y="0"/>
                  </a:lnTo>
                  <a:lnTo>
                    <a:pt x="1785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2" name="Freeform 71"/>
            <p:cNvSpPr>
              <a:spLocks/>
            </p:cNvSpPr>
            <p:nvPr/>
          </p:nvSpPr>
          <p:spPr bwMode="auto">
            <a:xfrm>
              <a:off x="6693" y="9747"/>
              <a:ext cx="443" cy="735"/>
            </a:xfrm>
            <a:custGeom>
              <a:avLst/>
              <a:gdLst>
                <a:gd name="T0" fmla="*/ 0 w 1785"/>
                <a:gd name="T1" fmla="*/ 1845 h 1845"/>
                <a:gd name="T2" fmla="*/ 870 w 1785"/>
                <a:gd name="T3" fmla="*/ 1845 h 1845"/>
                <a:gd name="T4" fmla="*/ 870 w 1785"/>
                <a:gd name="T5" fmla="*/ 0 h 1845"/>
                <a:gd name="T6" fmla="*/ 1785 w 1785"/>
                <a:gd name="T7" fmla="*/ 0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85" h="1845">
                  <a:moveTo>
                    <a:pt x="0" y="1845"/>
                  </a:moveTo>
                  <a:lnTo>
                    <a:pt x="870" y="1845"/>
                  </a:lnTo>
                  <a:lnTo>
                    <a:pt x="870" y="0"/>
                  </a:lnTo>
                  <a:lnTo>
                    <a:pt x="1785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3" name="Freeform 72"/>
            <p:cNvSpPr>
              <a:spLocks/>
            </p:cNvSpPr>
            <p:nvPr/>
          </p:nvSpPr>
          <p:spPr bwMode="auto">
            <a:xfrm flipH="1">
              <a:off x="6958" y="9747"/>
              <a:ext cx="443" cy="735"/>
            </a:xfrm>
            <a:custGeom>
              <a:avLst/>
              <a:gdLst>
                <a:gd name="T0" fmla="*/ 0 w 1785"/>
                <a:gd name="T1" fmla="*/ 1845 h 1845"/>
                <a:gd name="T2" fmla="*/ 870 w 1785"/>
                <a:gd name="T3" fmla="*/ 1845 h 1845"/>
                <a:gd name="T4" fmla="*/ 870 w 1785"/>
                <a:gd name="T5" fmla="*/ 0 h 1845"/>
                <a:gd name="T6" fmla="*/ 1785 w 1785"/>
                <a:gd name="T7" fmla="*/ 0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85" h="1845">
                  <a:moveTo>
                    <a:pt x="0" y="1845"/>
                  </a:moveTo>
                  <a:lnTo>
                    <a:pt x="870" y="1845"/>
                  </a:lnTo>
                  <a:lnTo>
                    <a:pt x="870" y="0"/>
                  </a:lnTo>
                  <a:lnTo>
                    <a:pt x="1785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4" name="Freeform 73"/>
            <p:cNvSpPr>
              <a:spLocks/>
            </p:cNvSpPr>
            <p:nvPr/>
          </p:nvSpPr>
          <p:spPr bwMode="auto">
            <a:xfrm>
              <a:off x="7233" y="9747"/>
              <a:ext cx="443" cy="735"/>
            </a:xfrm>
            <a:custGeom>
              <a:avLst/>
              <a:gdLst>
                <a:gd name="T0" fmla="*/ 0 w 1785"/>
                <a:gd name="T1" fmla="*/ 1845 h 1845"/>
                <a:gd name="T2" fmla="*/ 870 w 1785"/>
                <a:gd name="T3" fmla="*/ 1845 h 1845"/>
                <a:gd name="T4" fmla="*/ 870 w 1785"/>
                <a:gd name="T5" fmla="*/ 0 h 1845"/>
                <a:gd name="T6" fmla="*/ 1785 w 1785"/>
                <a:gd name="T7" fmla="*/ 0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85" h="1845">
                  <a:moveTo>
                    <a:pt x="0" y="1845"/>
                  </a:moveTo>
                  <a:lnTo>
                    <a:pt x="870" y="1845"/>
                  </a:lnTo>
                  <a:lnTo>
                    <a:pt x="870" y="0"/>
                  </a:lnTo>
                  <a:lnTo>
                    <a:pt x="1785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5" name="Freeform 74"/>
            <p:cNvSpPr>
              <a:spLocks/>
            </p:cNvSpPr>
            <p:nvPr/>
          </p:nvSpPr>
          <p:spPr bwMode="auto">
            <a:xfrm flipH="1">
              <a:off x="7498" y="9747"/>
              <a:ext cx="443" cy="735"/>
            </a:xfrm>
            <a:custGeom>
              <a:avLst/>
              <a:gdLst>
                <a:gd name="T0" fmla="*/ 0 w 1785"/>
                <a:gd name="T1" fmla="*/ 1845 h 1845"/>
                <a:gd name="T2" fmla="*/ 870 w 1785"/>
                <a:gd name="T3" fmla="*/ 1845 h 1845"/>
                <a:gd name="T4" fmla="*/ 870 w 1785"/>
                <a:gd name="T5" fmla="*/ 0 h 1845"/>
                <a:gd name="T6" fmla="*/ 1785 w 1785"/>
                <a:gd name="T7" fmla="*/ 0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85" h="1845">
                  <a:moveTo>
                    <a:pt x="0" y="1845"/>
                  </a:moveTo>
                  <a:lnTo>
                    <a:pt x="870" y="1845"/>
                  </a:lnTo>
                  <a:lnTo>
                    <a:pt x="870" y="0"/>
                  </a:lnTo>
                  <a:lnTo>
                    <a:pt x="1785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6" name="Freeform 75"/>
            <p:cNvSpPr>
              <a:spLocks/>
            </p:cNvSpPr>
            <p:nvPr/>
          </p:nvSpPr>
          <p:spPr bwMode="auto">
            <a:xfrm>
              <a:off x="7780" y="9747"/>
              <a:ext cx="443" cy="735"/>
            </a:xfrm>
            <a:custGeom>
              <a:avLst/>
              <a:gdLst>
                <a:gd name="T0" fmla="*/ 0 w 1785"/>
                <a:gd name="T1" fmla="*/ 1845 h 1845"/>
                <a:gd name="T2" fmla="*/ 870 w 1785"/>
                <a:gd name="T3" fmla="*/ 1845 h 1845"/>
                <a:gd name="T4" fmla="*/ 870 w 1785"/>
                <a:gd name="T5" fmla="*/ 0 h 1845"/>
                <a:gd name="T6" fmla="*/ 1785 w 1785"/>
                <a:gd name="T7" fmla="*/ 0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85" h="1845">
                  <a:moveTo>
                    <a:pt x="0" y="1845"/>
                  </a:moveTo>
                  <a:lnTo>
                    <a:pt x="870" y="1845"/>
                  </a:lnTo>
                  <a:lnTo>
                    <a:pt x="870" y="0"/>
                  </a:lnTo>
                  <a:lnTo>
                    <a:pt x="1785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7" name="Freeform 76"/>
            <p:cNvSpPr>
              <a:spLocks/>
            </p:cNvSpPr>
            <p:nvPr/>
          </p:nvSpPr>
          <p:spPr bwMode="auto">
            <a:xfrm flipH="1">
              <a:off x="8044" y="9747"/>
              <a:ext cx="443" cy="735"/>
            </a:xfrm>
            <a:custGeom>
              <a:avLst/>
              <a:gdLst>
                <a:gd name="T0" fmla="*/ 0 w 1785"/>
                <a:gd name="T1" fmla="*/ 1845 h 1845"/>
                <a:gd name="T2" fmla="*/ 870 w 1785"/>
                <a:gd name="T3" fmla="*/ 1845 h 1845"/>
                <a:gd name="T4" fmla="*/ 870 w 1785"/>
                <a:gd name="T5" fmla="*/ 0 h 1845"/>
                <a:gd name="T6" fmla="*/ 1785 w 1785"/>
                <a:gd name="T7" fmla="*/ 0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85" h="1845">
                  <a:moveTo>
                    <a:pt x="0" y="1845"/>
                  </a:moveTo>
                  <a:lnTo>
                    <a:pt x="870" y="1845"/>
                  </a:lnTo>
                  <a:lnTo>
                    <a:pt x="870" y="0"/>
                  </a:lnTo>
                  <a:lnTo>
                    <a:pt x="1785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8" name="Freeform 77"/>
            <p:cNvSpPr>
              <a:spLocks/>
            </p:cNvSpPr>
            <p:nvPr/>
          </p:nvSpPr>
          <p:spPr bwMode="auto">
            <a:xfrm>
              <a:off x="8320" y="9747"/>
              <a:ext cx="443" cy="735"/>
            </a:xfrm>
            <a:custGeom>
              <a:avLst/>
              <a:gdLst>
                <a:gd name="T0" fmla="*/ 0 w 1785"/>
                <a:gd name="T1" fmla="*/ 1845 h 1845"/>
                <a:gd name="T2" fmla="*/ 870 w 1785"/>
                <a:gd name="T3" fmla="*/ 1845 h 1845"/>
                <a:gd name="T4" fmla="*/ 870 w 1785"/>
                <a:gd name="T5" fmla="*/ 0 h 1845"/>
                <a:gd name="T6" fmla="*/ 1785 w 1785"/>
                <a:gd name="T7" fmla="*/ 0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85" h="1845">
                  <a:moveTo>
                    <a:pt x="0" y="1845"/>
                  </a:moveTo>
                  <a:lnTo>
                    <a:pt x="870" y="1845"/>
                  </a:lnTo>
                  <a:lnTo>
                    <a:pt x="870" y="0"/>
                  </a:lnTo>
                  <a:lnTo>
                    <a:pt x="1785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9" name="Freeform 78"/>
            <p:cNvSpPr>
              <a:spLocks/>
            </p:cNvSpPr>
            <p:nvPr/>
          </p:nvSpPr>
          <p:spPr bwMode="auto">
            <a:xfrm flipH="1">
              <a:off x="8584" y="9747"/>
              <a:ext cx="443" cy="735"/>
            </a:xfrm>
            <a:custGeom>
              <a:avLst/>
              <a:gdLst>
                <a:gd name="T0" fmla="*/ 0 w 1785"/>
                <a:gd name="T1" fmla="*/ 1845 h 1845"/>
                <a:gd name="T2" fmla="*/ 870 w 1785"/>
                <a:gd name="T3" fmla="*/ 1845 h 1845"/>
                <a:gd name="T4" fmla="*/ 870 w 1785"/>
                <a:gd name="T5" fmla="*/ 0 h 1845"/>
                <a:gd name="T6" fmla="*/ 1785 w 1785"/>
                <a:gd name="T7" fmla="*/ 0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85" h="1845">
                  <a:moveTo>
                    <a:pt x="0" y="1845"/>
                  </a:moveTo>
                  <a:lnTo>
                    <a:pt x="870" y="1845"/>
                  </a:lnTo>
                  <a:lnTo>
                    <a:pt x="870" y="0"/>
                  </a:lnTo>
                  <a:lnTo>
                    <a:pt x="1785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0" name="Freeform 79"/>
            <p:cNvSpPr>
              <a:spLocks/>
            </p:cNvSpPr>
            <p:nvPr/>
          </p:nvSpPr>
          <p:spPr bwMode="auto">
            <a:xfrm>
              <a:off x="8868" y="9747"/>
              <a:ext cx="443" cy="735"/>
            </a:xfrm>
            <a:custGeom>
              <a:avLst/>
              <a:gdLst>
                <a:gd name="T0" fmla="*/ 0 w 1785"/>
                <a:gd name="T1" fmla="*/ 1845 h 1845"/>
                <a:gd name="T2" fmla="*/ 870 w 1785"/>
                <a:gd name="T3" fmla="*/ 1845 h 1845"/>
                <a:gd name="T4" fmla="*/ 870 w 1785"/>
                <a:gd name="T5" fmla="*/ 0 h 1845"/>
                <a:gd name="T6" fmla="*/ 1785 w 1785"/>
                <a:gd name="T7" fmla="*/ 0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85" h="1845">
                  <a:moveTo>
                    <a:pt x="0" y="1845"/>
                  </a:moveTo>
                  <a:lnTo>
                    <a:pt x="870" y="1845"/>
                  </a:lnTo>
                  <a:lnTo>
                    <a:pt x="870" y="0"/>
                  </a:lnTo>
                  <a:lnTo>
                    <a:pt x="1785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1" name="Freeform 80"/>
            <p:cNvSpPr>
              <a:spLocks/>
            </p:cNvSpPr>
            <p:nvPr/>
          </p:nvSpPr>
          <p:spPr bwMode="auto">
            <a:xfrm flipH="1">
              <a:off x="9131" y="9747"/>
              <a:ext cx="443" cy="735"/>
            </a:xfrm>
            <a:custGeom>
              <a:avLst/>
              <a:gdLst>
                <a:gd name="T0" fmla="*/ 0 w 1785"/>
                <a:gd name="T1" fmla="*/ 1845 h 1845"/>
                <a:gd name="T2" fmla="*/ 870 w 1785"/>
                <a:gd name="T3" fmla="*/ 1845 h 1845"/>
                <a:gd name="T4" fmla="*/ 870 w 1785"/>
                <a:gd name="T5" fmla="*/ 0 h 1845"/>
                <a:gd name="T6" fmla="*/ 1785 w 1785"/>
                <a:gd name="T7" fmla="*/ 0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85" h="1845">
                  <a:moveTo>
                    <a:pt x="0" y="1845"/>
                  </a:moveTo>
                  <a:lnTo>
                    <a:pt x="870" y="1845"/>
                  </a:lnTo>
                  <a:lnTo>
                    <a:pt x="870" y="0"/>
                  </a:lnTo>
                  <a:lnTo>
                    <a:pt x="1785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2" name="Freeform 81"/>
            <p:cNvSpPr>
              <a:spLocks/>
            </p:cNvSpPr>
            <p:nvPr/>
          </p:nvSpPr>
          <p:spPr bwMode="auto">
            <a:xfrm>
              <a:off x="9408" y="9747"/>
              <a:ext cx="443" cy="735"/>
            </a:xfrm>
            <a:custGeom>
              <a:avLst/>
              <a:gdLst>
                <a:gd name="T0" fmla="*/ 0 w 1785"/>
                <a:gd name="T1" fmla="*/ 1845 h 1845"/>
                <a:gd name="T2" fmla="*/ 870 w 1785"/>
                <a:gd name="T3" fmla="*/ 1845 h 1845"/>
                <a:gd name="T4" fmla="*/ 870 w 1785"/>
                <a:gd name="T5" fmla="*/ 0 h 1845"/>
                <a:gd name="T6" fmla="*/ 1785 w 1785"/>
                <a:gd name="T7" fmla="*/ 0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85" h="1845">
                  <a:moveTo>
                    <a:pt x="0" y="1845"/>
                  </a:moveTo>
                  <a:lnTo>
                    <a:pt x="870" y="1845"/>
                  </a:lnTo>
                  <a:lnTo>
                    <a:pt x="870" y="0"/>
                  </a:lnTo>
                  <a:lnTo>
                    <a:pt x="1785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3" name="Freeform 82"/>
            <p:cNvSpPr>
              <a:spLocks/>
            </p:cNvSpPr>
            <p:nvPr/>
          </p:nvSpPr>
          <p:spPr bwMode="auto">
            <a:xfrm>
              <a:off x="3132" y="11431"/>
              <a:ext cx="497" cy="735"/>
            </a:xfrm>
            <a:custGeom>
              <a:avLst/>
              <a:gdLst>
                <a:gd name="T0" fmla="*/ 0 w 1785"/>
                <a:gd name="T1" fmla="*/ 1845 h 1845"/>
                <a:gd name="T2" fmla="*/ 870 w 1785"/>
                <a:gd name="T3" fmla="*/ 1845 h 1845"/>
                <a:gd name="T4" fmla="*/ 870 w 1785"/>
                <a:gd name="T5" fmla="*/ 0 h 1845"/>
                <a:gd name="T6" fmla="*/ 1785 w 1785"/>
                <a:gd name="T7" fmla="*/ 0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85" h="1845">
                  <a:moveTo>
                    <a:pt x="0" y="1845"/>
                  </a:moveTo>
                  <a:lnTo>
                    <a:pt x="870" y="1845"/>
                  </a:lnTo>
                  <a:lnTo>
                    <a:pt x="870" y="0"/>
                  </a:lnTo>
                  <a:lnTo>
                    <a:pt x="1785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4" name="Freeform 83"/>
            <p:cNvSpPr>
              <a:spLocks/>
            </p:cNvSpPr>
            <p:nvPr/>
          </p:nvSpPr>
          <p:spPr bwMode="auto">
            <a:xfrm flipH="1">
              <a:off x="3575" y="11431"/>
              <a:ext cx="1738" cy="735"/>
            </a:xfrm>
            <a:custGeom>
              <a:avLst/>
              <a:gdLst>
                <a:gd name="T0" fmla="*/ 0 w 1785"/>
                <a:gd name="T1" fmla="*/ 1845 h 1845"/>
                <a:gd name="T2" fmla="*/ 870 w 1785"/>
                <a:gd name="T3" fmla="*/ 1845 h 1845"/>
                <a:gd name="T4" fmla="*/ 870 w 1785"/>
                <a:gd name="T5" fmla="*/ 0 h 1845"/>
                <a:gd name="T6" fmla="*/ 1785 w 1785"/>
                <a:gd name="T7" fmla="*/ 0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85" h="1845">
                  <a:moveTo>
                    <a:pt x="0" y="1845"/>
                  </a:moveTo>
                  <a:lnTo>
                    <a:pt x="870" y="1845"/>
                  </a:lnTo>
                  <a:lnTo>
                    <a:pt x="870" y="0"/>
                  </a:lnTo>
                  <a:lnTo>
                    <a:pt x="1785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5" name="Freeform 84"/>
            <p:cNvSpPr>
              <a:spLocks/>
            </p:cNvSpPr>
            <p:nvPr/>
          </p:nvSpPr>
          <p:spPr bwMode="auto">
            <a:xfrm>
              <a:off x="4736" y="11430"/>
              <a:ext cx="874" cy="736"/>
            </a:xfrm>
            <a:custGeom>
              <a:avLst/>
              <a:gdLst>
                <a:gd name="T0" fmla="*/ 0 w 874"/>
                <a:gd name="T1" fmla="*/ 736 h 736"/>
                <a:gd name="T2" fmla="*/ 806 w 874"/>
                <a:gd name="T3" fmla="*/ 736 h 736"/>
                <a:gd name="T4" fmla="*/ 806 w 874"/>
                <a:gd name="T5" fmla="*/ 1 h 736"/>
                <a:gd name="T6" fmla="*/ 874 w 874"/>
                <a:gd name="T7" fmla="*/ 0 h 7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74" h="736">
                  <a:moveTo>
                    <a:pt x="0" y="736"/>
                  </a:moveTo>
                  <a:lnTo>
                    <a:pt x="806" y="736"/>
                  </a:lnTo>
                  <a:lnTo>
                    <a:pt x="806" y="1"/>
                  </a:lnTo>
                  <a:lnTo>
                    <a:pt x="874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6" name="Freeform 85"/>
            <p:cNvSpPr>
              <a:spLocks/>
            </p:cNvSpPr>
            <p:nvPr/>
          </p:nvSpPr>
          <p:spPr bwMode="auto">
            <a:xfrm flipH="1">
              <a:off x="5525" y="11431"/>
              <a:ext cx="110" cy="735"/>
            </a:xfrm>
            <a:custGeom>
              <a:avLst/>
              <a:gdLst>
                <a:gd name="T0" fmla="*/ 0 w 1785"/>
                <a:gd name="T1" fmla="*/ 1845 h 1845"/>
                <a:gd name="T2" fmla="*/ 870 w 1785"/>
                <a:gd name="T3" fmla="*/ 1845 h 1845"/>
                <a:gd name="T4" fmla="*/ 870 w 1785"/>
                <a:gd name="T5" fmla="*/ 0 h 1845"/>
                <a:gd name="T6" fmla="*/ 1785 w 1785"/>
                <a:gd name="T7" fmla="*/ 0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85" h="1845">
                  <a:moveTo>
                    <a:pt x="0" y="1845"/>
                  </a:moveTo>
                  <a:lnTo>
                    <a:pt x="870" y="1845"/>
                  </a:lnTo>
                  <a:lnTo>
                    <a:pt x="870" y="0"/>
                  </a:lnTo>
                  <a:lnTo>
                    <a:pt x="1785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7" name="Freeform 86"/>
            <p:cNvSpPr>
              <a:spLocks/>
            </p:cNvSpPr>
            <p:nvPr/>
          </p:nvSpPr>
          <p:spPr bwMode="auto">
            <a:xfrm>
              <a:off x="5625" y="11431"/>
              <a:ext cx="1491" cy="735"/>
            </a:xfrm>
            <a:custGeom>
              <a:avLst/>
              <a:gdLst>
                <a:gd name="T0" fmla="*/ 0 w 2991"/>
                <a:gd name="T1" fmla="*/ 734 h 735"/>
                <a:gd name="T2" fmla="*/ 2101 w 2991"/>
                <a:gd name="T3" fmla="*/ 735 h 735"/>
                <a:gd name="T4" fmla="*/ 2101 w 2991"/>
                <a:gd name="T5" fmla="*/ 0 h 735"/>
                <a:gd name="T6" fmla="*/ 2991 w 2991"/>
                <a:gd name="T7" fmla="*/ 0 h 7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91" h="735">
                  <a:moveTo>
                    <a:pt x="0" y="734"/>
                  </a:moveTo>
                  <a:lnTo>
                    <a:pt x="2101" y="735"/>
                  </a:lnTo>
                  <a:lnTo>
                    <a:pt x="2101" y="0"/>
                  </a:lnTo>
                  <a:lnTo>
                    <a:pt x="2991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8" name="Freeform 87"/>
            <p:cNvSpPr>
              <a:spLocks/>
            </p:cNvSpPr>
            <p:nvPr/>
          </p:nvSpPr>
          <p:spPr bwMode="auto">
            <a:xfrm flipH="1">
              <a:off x="6821" y="11431"/>
              <a:ext cx="1737" cy="735"/>
            </a:xfrm>
            <a:custGeom>
              <a:avLst/>
              <a:gdLst>
                <a:gd name="T0" fmla="*/ 0 w 1785"/>
                <a:gd name="T1" fmla="*/ 1845 h 1845"/>
                <a:gd name="T2" fmla="*/ 870 w 1785"/>
                <a:gd name="T3" fmla="*/ 1845 h 1845"/>
                <a:gd name="T4" fmla="*/ 870 w 1785"/>
                <a:gd name="T5" fmla="*/ 0 h 1845"/>
                <a:gd name="T6" fmla="*/ 1785 w 1785"/>
                <a:gd name="T7" fmla="*/ 0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85" h="1845">
                  <a:moveTo>
                    <a:pt x="0" y="1845"/>
                  </a:moveTo>
                  <a:lnTo>
                    <a:pt x="870" y="1845"/>
                  </a:lnTo>
                  <a:lnTo>
                    <a:pt x="870" y="0"/>
                  </a:lnTo>
                  <a:lnTo>
                    <a:pt x="1785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9" name="Freeform 88"/>
            <p:cNvSpPr>
              <a:spLocks/>
            </p:cNvSpPr>
            <p:nvPr/>
          </p:nvSpPr>
          <p:spPr bwMode="auto">
            <a:xfrm>
              <a:off x="7976" y="11431"/>
              <a:ext cx="904" cy="735"/>
            </a:xfrm>
            <a:custGeom>
              <a:avLst/>
              <a:gdLst>
                <a:gd name="T0" fmla="*/ 0 w 904"/>
                <a:gd name="T1" fmla="*/ 735 h 735"/>
                <a:gd name="T2" fmla="*/ 847 w 904"/>
                <a:gd name="T3" fmla="*/ 735 h 735"/>
                <a:gd name="T4" fmla="*/ 847 w 904"/>
                <a:gd name="T5" fmla="*/ 0 h 735"/>
                <a:gd name="T6" fmla="*/ 904 w 904"/>
                <a:gd name="T7" fmla="*/ 29 h 7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04" h="735">
                  <a:moveTo>
                    <a:pt x="0" y="735"/>
                  </a:moveTo>
                  <a:lnTo>
                    <a:pt x="847" y="735"/>
                  </a:lnTo>
                  <a:lnTo>
                    <a:pt x="847" y="0"/>
                  </a:lnTo>
                  <a:lnTo>
                    <a:pt x="904" y="29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0" name="Freeform 89"/>
            <p:cNvSpPr>
              <a:spLocks/>
            </p:cNvSpPr>
            <p:nvPr/>
          </p:nvSpPr>
          <p:spPr bwMode="auto">
            <a:xfrm>
              <a:off x="8830" y="11431"/>
              <a:ext cx="1040" cy="735"/>
            </a:xfrm>
            <a:custGeom>
              <a:avLst/>
              <a:gdLst>
                <a:gd name="T0" fmla="*/ 1370 w 1370"/>
                <a:gd name="T1" fmla="*/ 734 h 735"/>
                <a:gd name="T2" fmla="*/ 39 w 1370"/>
                <a:gd name="T3" fmla="*/ 735 h 735"/>
                <a:gd name="T4" fmla="*/ 39 w 1370"/>
                <a:gd name="T5" fmla="*/ 0 h 735"/>
                <a:gd name="T6" fmla="*/ 0 w 1370"/>
                <a:gd name="T7" fmla="*/ 0 h 7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70" h="735">
                  <a:moveTo>
                    <a:pt x="1370" y="734"/>
                  </a:moveTo>
                  <a:lnTo>
                    <a:pt x="39" y="735"/>
                  </a:lnTo>
                  <a:lnTo>
                    <a:pt x="39" y="0"/>
                  </a:lnTo>
                  <a:lnTo>
                    <a:pt x="0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cxnSp>
          <p:nvCxnSpPr>
            <p:cNvPr id="91" name="Line 3139"/>
            <p:cNvCxnSpPr/>
            <p:nvPr/>
          </p:nvCxnSpPr>
          <p:spPr bwMode="auto">
            <a:xfrm>
              <a:off x="2405" y="12166"/>
              <a:ext cx="84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92" name="Freeform 91"/>
            <p:cNvSpPr>
              <a:spLocks/>
            </p:cNvSpPr>
            <p:nvPr/>
          </p:nvSpPr>
          <p:spPr bwMode="auto">
            <a:xfrm>
              <a:off x="2581" y="10559"/>
              <a:ext cx="512" cy="736"/>
            </a:xfrm>
            <a:custGeom>
              <a:avLst/>
              <a:gdLst>
                <a:gd name="T0" fmla="*/ 0 w 1785"/>
                <a:gd name="T1" fmla="*/ 1845 h 1845"/>
                <a:gd name="T2" fmla="*/ 870 w 1785"/>
                <a:gd name="T3" fmla="*/ 1845 h 1845"/>
                <a:gd name="T4" fmla="*/ 870 w 1785"/>
                <a:gd name="T5" fmla="*/ 0 h 1845"/>
                <a:gd name="T6" fmla="*/ 1785 w 1785"/>
                <a:gd name="T7" fmla="*/ 0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85" h="1845">
                  <a:moveTo>
                    <a:pt x="0" y="1845"/>
                  </a:moveTo>
                  <a:lnTo>
                    <a:pt x="870" y="1845"/>
                  </a:lnTo>
                  <a:lnTo>
                    <a:pt x="870" y="0"/>
                  </a:lnTo>
                  <a:lnTo>
                    <a:pt x="1785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3" name="Freeform 92"/>
            <p:cNvSpPr>
              <a:spLocks/>
            </p:cNvSpPr>
            <p:nvPr/>
          </p:nvSpPr>
          <p:spPr bwMode="auto">
            <a:xfrm flipH="1">
              <a:off x="2933" y="10559"/>
              <a:ext cx="863" cy="736"/>
            </a:xfrm>
            <a:custGeom>
              <a:avLst/>
              <a:gdLst>
                <a:gd name="T0" fmla="*/ 0 w 1785"/>
                <a:gd name="T1" fmla="*/ 1845 h 1845"/>
                <a:gd name="T2" fmla="*/ 870 w 1785"/>
                <a:gd name="T3" fmla="*/ 1845 h 1845"/>
                <a:gd name="T4" fmla="*/ 870 w 1785"/>
                <a:gd name="T5" fmla="*/ 0 h 1845"/>
                <a:gd name="T6" fmla="*/ 1785 w 1785"/>
                <a:gd name="T7" fmla="*/ 0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85" h="1845">
                  <a:moveTo>
                    <a:pt x="0" y="1845"/>
                  </a:moveTo>
                  <a:lnTo>
                    <a:pt x="870" y="1845"/>
                  </a:lnTo>
                  <a:lnTo>
                    <a:pt x="870" y="0"/>
                  </a:lnTo>
                  <a:lnTo>
                    <a:pt x="1785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4" name="Freeform 93"/>
            <p:cNvSpPr>
              <a:spLocks/>
            </p:cNvSpPr>
            <p:nvPr/>
          </p:nvSpPr>
          <p:spPr bwMode="auto">
            <a:xfrm>
              <a:off x="3509" y="10559"/>
              <a:ext cx="862" cy="736"/>
            </a:xfrm>
            <a:custGeom>
              <a:avLst/>
              <a:gdLst>
                <a:gd name="T0" fmla="*/ 0 w 1785"/>
                <a:gd name="T1" fmla="*/ 1845 h 1845"/>
                <a:gd name="T2" fmla="*/ 870 w 1785"/>
                <a:gd name="T3" fmla="*/ 1845 h 1845"/>
                <a:gd name="T4" fmla="*/ 870 w 1785"/>
                <a:gd name="T5" fmla="*/ 0 h 1845"/>
                <a:gd name="T6" fmla="*/ 1785 w 1785"/>
                <a:gd name="T7" fmla="*/ 0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85" h="1845">
                  <a:moveTo>
                    <a:pt x="0" y="1845"/>
                  </a:moveTo>
                  <a:lnTo>
                    <a:pt x="870" y="1845"/>
                  </a:lnTo>
                  <a:lnTo>
                    <a:pt x="870" y="0"/>
                  </a:lnTo>
                  <a:lnTo>
                    <a:pt x="1785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5" name="Freeform 94"/>
            <p:cNvSpPr>
              <a:spLocks/>
            </p:cNvSpPr>
            <p:nvPr/>
          </p:nvSpPr>
          <p:spPr bwMode="auto">
            <a:xfrm flipH="1">
              <a:off x="4023" y="10559"/>
              <a:ext cx="862" cy="736"/>
            </a:xfrm>
            <a:custGeom>
              <a:avLst/>
              <a:gdLst>
                <a:gd name="T0" fmla="*/ 0 w 1785"/>
                <a:gd name="T1" fmla="*/ 1845 h 1845"/>
                <a:gd name="T2" fmla="*/ 870 w 1785"/>
                <a:gd name="T3" fmla="*/ 1845 h 1845"/>
                <a:gd name="T4" fmla="*/ 870 w 1785"/>
                <a:gd name="T5" fmla="*/ 0 h 1845"/>
                <a:gd name="T6" fmla="*/ 1785 w 1785"/>
                <a:gd name="T7" fmla="*/ 0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85" h="1845">
                  <a:moveTo>
                    <a:pt x="0" y="1845"/>
                  </a:moveTo>
                  <a:lnTo>
                    <a:pt x="870" y="1845"/>
                  </a:lnTo>
                  <a:lnTo>
                    <a:pt x="870" y="0"/>
                  </a:lnTo>
                  <a:lnTo>
                    <a:pt x="1785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6" name="Freeform 95"/>
            <p:cNvSpPr>
              <a:spLocks/>
            </p:cNvSpPr>
            <p:nvPr/>
          </p:nvSpPr>
          <p:spPr bwMode="auto">
            <a:xfrm>
              <a:off x="4571" y="10559"/>
              <a:ext cx="861" cy="736"/>
            </a:xfrm>
            <a:custGeom>
              <a:avLst/>
              <a:gdLst>
                <a:gd name="T0" fmla="*/ 0 w 1785"/>
                <a:gd name="T1" fmla="*/ 1845 h 1845"/>
                <a:gd name="T2" fmla="*/ 870 w 1785"/>
                <a:gd name="T3" fmla="*/ 1845 h 1845"/>
                <a:gd name="T4" fmla="*/ 870 w 1785"/>
                <a:gd name="T5" fmla="*/ 0 h 1845"/>
                <a:gd name="T6" fmla="*/ 1785 w 1785"/>
                <a:gd name="T7" fmla="*/ 0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85" h="1845">
                  <a:moveTo>
                    <a:pt x="0" y="1845"/>
                  </a:moveTo>
                  <a:lnTo>
                    <a:pt x="870" y="1845"/>
                  </a:lnTo>
                  <a:lnTo>
                    <a:pt x="870" y="0"/>
                  </a:lnTo>
                  <a:lnTo>
                    <a:pt x="1785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7" name="Freeform 96"/>
            <p:cNvSpPr>
              <a:spLocks/>
            </p:cNvSpPr>
            <p:nvPr/>
          </p:nvSpPr>
          <p:spPr bwMode="auto">
            <a:xfrm flipH="1">
              <a:off x="5085" y="10559"/>
              <a:ext cx="861" cy="736"/>
            </a:xfrm>
            <a:custGeom>
              <a:avLst/>
              <a:gdLst>
                <a:gd name="T0" fmla="*/ 0 w 1785"/>
                <a:gd name="T1" fmla="*/ 1845 h 1845"/>
                <a:gd name="T2" fmla="*/ 870 w 1785"/>
                <a:gd name="T3" fmla="*/ 1845 h 1845"/>
                <a:gd name="T4" fmla="*/ 870 w 1785"/>
                <a:gd name="T5" fmla="*/ 0 h 1845"/>
                <a:gd name="T6" fmla="*/ 1785 w 1785"/>
                <a:gd name="T7" fmla="*/ 0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85" h="1845">
                  <a:moveTo>
                    <a:pt x="0" y="1845"/>
                  </a:moveTo>
                  <a:lnTo>
                    <a:pt x="870" y="1845"/>
                  </a:lnTo>
                  <a:lnTo>
                    <a:pt x="870" y="0"/>
                  </a:lnTo>
                  <a:lnTo>
                    <a:pt x="1785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8" name="Freeform 97"/>
            <p:cNvSpPr>
              <a:spLocks/>
            </p:cNvSpPr>
            <p:nvPr/>
          </p:nvSpPr>
          <p:spPr bwMode="auto">
            <a:xfrm>
              <a:off x="5688" y="10559"/>
              <a:ext cx="869" cy="736"/>
            </a:xfrm>
            <a:custGeom>
              <a:avLst/>
              <a:gdLst>
                <a:gd name="T0" fmla="*/ 0 w 1785"/>
                <a:gd name="T1" fmla="*/ 1845 h 1845"/>
                <a:gd name="T2" fmla="*/ 870 w 1785"/>
                <a:gd name="T3" fmla="*/ 1845 h 1845"/>
                <a:gd name="T4" fmla="*/ 870 w 1785"/>
                <a:gd name="T5" fmla="*/ 0 h 1845"/>
                <a:gd name="T6" fmla="*/ 1785 w 1785"/>
                <a:gd name="T7" fmla="*/ 0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85" h="1845">
                  <a:moveTo>
                    <a:pt x="0" y="1845"/>
                  </a:moveTo>
                  <a:lnTo>
                    <a:pt x="870" y="1845"/>
                  </a:lnTo>
                  <a:lnTo>
                    <a:pt x="870" y="0"/>
                  </a:lnTo>
                  <a:lnTo>
                    <a:pt x="1785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9" name="Freeform 98"/>
            <p:cNvSpPr>
              <a:spLocks/>
            </p:cNvSpPr>
            <p:nvPr/>
          </p:nvSpPr>
          <p:spPr bwMode="auto">
            <a:xfrm flipH="1">
              <a:off x="6207" y="10559"/>
              <a:ext cx="870" cy="736"/>
            </a:xfrm>
            <a:custGeom>
              <a:avLst/>
              <a:gdLst>
                <a:gd name="T0" fmla="*/ 0 w 1785"/>
                <a:gd name="T1" fmla="*/ 1845 h 1845"/>
                <a:gd name="T2" fmla="*/ 870 w 1785"/>
                <a:gd name="T3" fmla="*/ 1845 h 1845"/>
                <a:gd name="T4" fmla="*/ 870 w 1785"/>
                <a:gd name="T5" fmla="*/ 0 h 1845"/>
                <a:gd name="T6" fmla="*/ 1785 w 1785"/>
                <a:gd name="T7" fmla="*/ 0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85" h="1845">
                  <a:moveTo>
                    <a:pt x="0" y="1845"/>
                  </a:moveTo>
                  <a:lnTo>
                    <a:pt x="870" y="1845"/>
                  </a:lnTo>
                  <a:lnTo>
                    <a:pt x="870" y="0"/>
                  </a:lnTo>
                  <a:lnTo>
                    <a:pt x="1785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0" name="Freeform 99"/>
            <p:cNvSpPr>
              <a:spLocks/>
            </p:cNvSpPr>
            <p:nvPr/>
          </p:nvSpPr>
          <p:spPr bwMode="auto">
            <a:xfrm>
              <a:off x="6929" y="10559"/>
              <a:ext cx="514" cy="736"/>
            </a:xfrm>
            <a:custGeom>
              <a:avLst/>
              <a:gdLst>
                <a:gd name="T0" fmla="*/ 0 w 1785"/>
                <a:gd name="T1" fmla="*/ 1845 h 1845"/>
                <a:gd name="T2" fmla="*/ 870 w 1785"/>
                <a:gd name="T3" fmla="*/ 1845 h 1845"/>
                <a:gd name="T4" fmla="*/ 870 w 1785"/>
                <a:gd name="T5" fmla="*/ 0 h 1845"/>
                <a:gd name="T6" fmla="*/ 1785 w 1785"/>
                <a:gd name="T7" fmla="*/ 0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85" h="1845">
                  <a:moveTo>
                    <a:pt x="0" y="1845"/>
                  </a:moveTo>
                  <a:lnTo>
                    <a:pt x="870" y="1845"/>
                  </a:lnTo>
                  <a:lnTo>
                    <a:pt x="870" y="0"/>
                  </a:lnTo>
                  <a:lnTo>
                    <a:pt x="1785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1" name="Freeform 100"/>
            <p:cNvSpPr>
              <a:spLocks/>
            </p:cNvSpPr>
            <p:nvPr/>
          </p:nvSpPr>
          <p:spPr bwMode="auto">
            <a:xfrm flipH="1">
              <a:off x="7282" y="10559"/>
              <a:ext cx="862" cy="736"/>
            </a:xfrm>
            <a:custGeom>
              <a:avLst/>
              <a:gdLst>
                <a:gd name="T0" fmla="*/ 0 w 1785"/>
                <a:gd name="T1" fmla="*/ 1845 h 1845"/>
                <a:gd name="T2" fmla="*/ 870 w 1785"/>
                <a:gd name="T3" fmla="*/ 1845 h 1845"/>
                <a:gd name="T4" fmla="*/ 870 w 1785"/>
                <a:gd name="T5" fmla="*/ 0 h 1845"/>
                <a:gd name="T6" fmla="*/ 1785 w 1785"/>
                <a:gd name="T7" fmla="*/ 0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85" h="1845">
                  <a:moveTo>
                    <a:pt x="0" y="1845"/>
                  </a:moveTo>
                  <a:lnTo>
                    <a:pt x="870" y="1845"/>
                  </a:lnTo>
                  <a:lnTo>
                    <a:pt x="870" y="0"/>
                  </a:lnTo>
                  <a:lnTo>
                    <a:pt x="1785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2" name="Freeform 101"/>
            <p:cNvSpPr>
              <a:spLocks/>
            </p:cNvSpPr>
            <p:nvPr/>
          </p:nvSpPr>
          <p:spPr bwMode="auto">
            <a:xfrm>
              <a:off x="7859" y="10559"/>
              <a:ext cx="861" cy="736"/>
            </a:xfrm>
            <a:custGeom>
              <a:avLst/>
              <a:gdLst>
                <a:gd name="T0" fmla="*/ 0 w 1785"/>
                <a:gd name="T1" fmla="*/ 1845 h 1845"/>
                <a:gd name="T2" fmla="*/ 870 w 1785"/>
                <a:gd name="T3" fmla="*/ 1845 h 1845"/>
                <a:gd name="T4" fmla="*/ 870 w 1785"/>
                <a:gd name="T5" fmla="*/ 0 h 1845"/>
                <a:gd name="T6" fmla="*/ 1785 w 1785"/>
                <a:gd name="T7" fmla="*/ 0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85" h="1845">
                  <a:moveTo>
                    <a:pt x="0" y="1845"/>
                  </a:moveTo>
                  <a:lnTo>
                    <a:pt x="870" y="1845"/>
                  </a:lnTo>
                  <a:lnTo>
                    <a:pt x="870" y="0"/>
                  </a:lnTo>
                  <a:lnTo>
                    <a:pt x="1785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3" name="Freeform 102"/>
            <p:cNvSpPr>
              <a:spLocks/>
            </p:cNvSpPr>
            <p:nvPr/>
          </p:nvSpPr>
          <p:spPr bwMode="auto">
            <a:xfrm flipH="1">
              <a:off x="8373" y="10559"/>
              <a:ext cx="861" cy="736"/>
            </a:xfrm>
            <a:custGeom>
              <a:avLst/>
              <a:gdLst>
                <a:gd name="T0" fmla="*/ 0 w 1785"/>
                <a:gd name="T1" fmla="*/ 1845 h 1845"/>
                <a:gd name="T2" fmla="*/ 870 w 1785"/>
                <a:gd name="T3" fmla="*/ 1845 h 1845"/>
                <a:gd name="T4" fmla="*/ 870 w 1785"/>
                <a:gd name="T5" fmla="*/ 0 h 1845"/>
                <a:gd name="T6" fmla="*/ 1785 w 1785"/>
                <a:gd name="T7" fmla="*/ 0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85" h="1845">
                  <a:moveTo>
                    <a:pt x="0" y="1845"/>
                  </a:moveTo>
                  <a:lnTo>
                    <a:pt x="870" y="1845"/>
                  </a:lnTo>
                  <a:lnTo>
                    <a:pt x="870" y="0"/>
                  </a:lnTo>
                  <a:lnTo>
                    <a:pt x="1785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4" name="Freeform 103"/>
            <p:cNvSpPr>
              <a:spLocks/>
            </p:cNvSpPr>
            <p:nvPr/>
          </p:nvSpPr>
          <p:spPr bwMode="auto">
            <a:xfrm>
              <a:off x="8921" y="10559"/>
              <a:ext cx="861" cy="736"/>
            </a:xfrm>
            <a:custGeom>
              <a:avLst/>
              <a:gdLst>
                <a:gd name="T0" fmla="*/ 0 w 1785"/>
                <a:gd name="T1" fmla="*/ 1845 h 1845"/>
                <a:gd name="T2" fmla="*/ 870 w 1785"/>
                <a:gd name="T3" fmla="*/ 1845 h 1845"/>
                <a:gd name="T4" fmla="*/ 870 w 1785"/>
                <a:gd name="T5" fmla="*/ 0 h 1845"/>
                <a:gd name="T6" fmla="*/ 1785 w 1785"/>
                <a:gd name="T7" fmla="*/ 0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85" h="1845">
                  <a:moveTo>
                    <a:pt x="0" y="1845"/>
                  </a:moveTo>
                  <a:lnTo>
                    <a:pt x="870" y="1845"/>
                  </a:lnTo>
                  <a:lnTo>
                    <a:pt x="870" y="0"/>
                  </a:lnTo>
                  <a:lnTo>
                    <a:pt x="1785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cxnSp>
          <p:nvCxnSpPr>
            <p:cNvPr id="105" name="Line 3153"/>
            <p:cNvCxnSpPr/>
            <p:nvPr/>
          </p:nvCxnSpPr>
          <p:spPr bwMode="auto">
            <a:xfrm flipH="1">
              <a:off x="2362" y="11298"/>
              <a:ext cx="32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06" name="Freeform 105"/>
            <p:cNvSpPr>
              <a:spLocks/>
            </p:cNvSpPr>
            <p:nvPr/>
          </p:nvSpPr>
          <p:spPr bwMode="auto">
            <a:xfrm>
              <a:off x="4227" y="12369"/>
              <a:ext cx="498" cy="736"/>
            </a:xfrm>
            <a:custGeom>
              <a:avLst/>
              <a:gdLst>
                <a:gd name="T0" fmla="*/ 0 w 1785"/>
                <a:gd name="T1" fmla="*/ 1845 h 1845"/>
                <a:gd name="T2" fmla="*/ 870 w 1785"/>
                <a:gd name="T3" fmla="*/ 1845 h 1845"/>
                <a:gd name="T4" fmla="*/ 870 w 1785"/>
                <a:gd name="T5" fmla="*/ 0 h 1845"/>
                <a:gd name="T6" fmla="*/ 1785 w 1785"/>
                <a:gd name="T7" fmla="*/ 0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85" h="1845">
                  <a:moveTo>
                    <a:pt x="0" y="1845"/>
                  </a:moveTo>
                  <a:lnTo>
                    <a:pt x="870" y="1845"/>
                  </a:lnTo>
                  <a:lnTo>
                    <a:pt x="870" y="0"/>
                  </a:lnTo>
                  <a:lnTo>
                    <a:pt x="1785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7" name="Freeform 106"/>
            <p:cNvSpPr>
              <a:spLocks/>
            </p:cNvSpPr>
            <p:nvPr/>
          </p:nvSpPr>
          <p:spPr bwMode="auto">
            <a:xfrm flipH="1">
              <a:off x="4596" y="12369"/>
              <a:ext cx="1900" cy="736"/>
            </a:xfrm>
            <a:custGeom>
              <a:avLst/>
              <a:gdLst>
                <a:gd name="T0" fmla="*/ 0 w 1785"/>
                <a:gd name="T1" fmla="*/ 1845 h 1845"/>
                <a:gd name="T2" fmla="*/ 870 w 1785"/>
                <a:gd name="T3" fmla="*/ 1845 h 1845"/>
                <a:gd name="T4" fmla="*/ 870 w 1785"/>
                <a:gd name="T5" fmla="*/ 0 h 1845"/>
                <a:gd name="T6" fmla="*/ 1785 w 1785"/>
                <a:gd name="T7" fmla="*/ 0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85" h="1845">
                  <a:moveTo>
                    <a:pt x="0" y="1845"/>
                  </a:moveTo>
                  <a:lnTo>
                    <a:pt x="870" y="1845"/>
                  </a:lnTo>
                  <a:lnTo>
                    <a:pt x="870" y="0"/>
                  </a:lnTo>
                  <a:lnTo>
                    <a:pt x="1785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8" name="Freeform 107"/>
            <p:cNvSpPr>
              <a:spLocks/>
            </p:cNvSpPr>
            <p:nvPr/>
          </p:nvSpPr>
          <p:spPr bwMode="auto">
            <a:xfrm>
              <a:off x="6399" y="12369"/>
              <a:ext cx="2436" cy="736"/>
            </a:xfrm>
            <a:custGeom>
              <a:avLst/>
              <a:gdLst>
                <a:gd name="T0" fmla="*/ 0 w 2436"/>
                <a:gd name="T1" fmla="*/ 736 h 736"/>
                <a:gd name="T2" fmla="*/ 1340 w 2436"/>
                <a:gd name="T3" fmla="*/ 736 h 736"/>
                <a:gd name="T4" fmla="*/ 1340 w 2436"/>
                <a:gd name="T5" fmla="*/ 0 h 736"/>
                <a:gd name="T6" fmla="*/ 2436 w 2436"/>
                <a:gd name="T7" fmla="*/ 5 h 7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36" h="736">
                  <a:moveTo>
                    <a:pt x="0" y="736"/>
                  </a:moveTo>
                  <a:lnTo>
                    <a:pt x="1340" y="736"/>
                  </a:lnTo>
                  <a:lnTo>
                    <a:pt x="1340" y="0"/>
                  </a:lnTo>
                  <a:lnTo>
                    <a:pt x="2436" y="5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cxnSp>
          <p:nvCxnSpPr>
            <p:cNvPr id="109" name="Line 3157"/>
            <p:cNvCxnSpPr/>
            <p:nvPr/>
          </p:nvCxnSpPr>
          <p:spPr bwMode="auto">
            <a:xfrm flipH="1">
              <a:off x="2333" y="13104"/>
              <a:ext cx="201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0" name="Text Box 3158"/>
            <p:cNvSpPr txBox="1">
              <a:spLocks noChangeArrowheads="1"/>
            </p:cNvSpPr>
            <p:nvPr/>
          </p:nvSpPr>
          <p:spPr bwMode="auto">
            <a:xfrm>
              <a:off x="1410" y="9795"/>
              <a:ext cx="810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>
                  <a:effectLst/>
                  <a:latin typeface="Times New Roman"/>
                  <a:ea typeface="Times New Roman"/>
                </a:rPr>
                <a:t>Input</a:t>
              </a:r>
            </a:p>
          </p:txBody>
        </p:sp>
        <p:sp>
          <p:nvSpPr>
            <p:cNvPr id="111" name="Text Box 3159"/>
            <p:cNvSpPr txBox="1">
              <a:spLocks noChangeArrowheads="1"/>
            </p:cNvSpPr>
            <p:nvPr/>
          </p:nvSpPr>
          <p:spPr bwMode="auto">
            <a:xfrm>
              <a:off x="1545" y="10710"/>
              <a:ext cx="525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>
                  <a:effectLst/>
                  <a:latin typeface="Times New Roman"/>
                  <a:ea typeface="Times New Roman"/>
                </a:rPr>
                <a:t>A</a:t>
              </a:r>
            </a:p>
          </p:txBody>
        </p:sp>
        <p:sp>
          <p:nvSpPr>
            <p:cNvPr id="112" name="Text Box 3160"/>
            <p:cNvSpPr txBox="1">
              <a:spLocks noChangeArrowheads="1"/>
            </p:cNvSpPr>
            <p:nvPr/>
          </p:nvSpPr>
          <p:spPr bwMode="auto">
            <a:xfrm>
              <a:off x="1545" y="12465"/>
              <a:ext cx="525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>
                  <a:effectLst/>
                  <a:latin typeface="Times New Roman"/>
                  <a:ea typeface="Times New Roman"/>
                </a:rPr>
                <a:t>C</a:t>
              </a:r>
            </a:p>
          </p:txBody>
        </p:sp>
        <p:sp>
          <p:nvSpPr>
            <p:cNvPr id="113" name="Text Box 3161"/>
            <p:cNvSpPr txBox="1">
              <a:spLocks noChangeArrowheads="1"/>
            </p:cNvSpPr>
            <p:nvPr/>
          </p:nvSpPr>
          <p:spPr bwMode="auto">
            <a:xfrm>
              <a:off x="1545" y="11580"/>
              <a:ext cx="525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>
                  <a:effectLst/>
                  <a:latin typeface="Times New Roman"/>
                  <a:ea typeface="Times New Roman"/>
                </a:rPr>
                <a:t>B</a:t>
              </a:r>
            </a:p>
          </p:txBody>
        </p:sp>
        <p:sp>
          <p:nvSpPr>
            <p:cNvPr id="114" name="Freeform 113"/>
            <p:cNvSpPr>
              <a:spLocks/>
            </p:cNvSpPr>
            <p:nvPr/>
          </p:nvSpPr>
          <p:spPr bwMode="auto">
            <a:xfrm flipH="1">
              <a:off x="7881" y="12369"/>
              <a:ext cx="1900" cy="736"/>
            </a:xfrm>
            <a:custGeom>
              <a:avLst/>
              <a:gdLst>
                <a:gd name="T0" fmla="*/ 0 w 1785"/>
                <a:gd name="T1" fmla="*/ 1845 h 1845"/>
                <a:gd name="T2" fmla="*/ 870 w 1785"/>
                <a:gd name="T3" fmla="*/ 1845 h 1845"/>
                <a:gd name="T4" fmla="*/ 870 w 1785"/>
                <a:gd name="T5" fmla="*/ 0 h 1845"/>
                <a:gd name="T6" fmla="*/ 1785 w 1785"/>
                <a:gd name="T7" fmla="*/ 0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85" h="1845">
                  <a:moveTo>
                    <a:pt x="0" y="1845"/>
                  </a:moveTo>
                  <a:lnTo>
                    <a:pt x="870" y="1845"/>
                  </a:lnTo>
                  <a:lnTo>
                    <a:pt x="870" y="0"/>
                  </a:lnTo>
                  <a:lnTo>
                    <a:pt x="1785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069687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Box 55"/>
          <p:cNvSpPr txBox="1"/>
          <p:nvPr/>
        </p:nvSpPr>
        <p:spPr>
          <a:xfrm>
            <a:off x="1269936" y="443047"/>
            <a:ext cx="67722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/>
              <a:t>74LS293 Asynchronous Counter </a:t>
            </a:r>
            <a:endParaRPr lang="en-US" sz="4000" b="1" dirty="0"/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3397584" y="1516063"/>
            <a:ext cx="119063" cy="1065212"/>
          </a:xfrm>
          <a:prstGeom prst="rect">
            <a:avLst/>
          </a:pr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3734134" y="1516063"/>
            <a:ext cx="119063" cy="1065212"/>
          </a:xfrm>
          <a:prstGeom prst="rect">
            <a:avLst/>
          </a:pr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4070684" y="1516063"/>
            <a:ext cx="119063" cy="1065212"/>
          </a:xfrm>
          <a:prstGeom prst="rect">
            <a:avLst/>
          </a:pr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4407234" y="1516063"/>
            <a:ext cx="119063" cy="1065212"/>
          </a:xfrm>
          <a:prstGeom prst="rect">
            <a:avLst/>
          </a:pr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4743784" y="1516063"/>
            <a:ext cx="119063" cy="1065212"/>
          </a:xfrm>
          <a:prstGeom prst="rect">
            <a:avLst/>
          </a:pr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5081922" y="1516063"/>
            <a:ext cx="119062" cy="1065212"/>
          </a:xfrm>
          <a:prstGeom prst="rect">
            <a:avLst/>
          </a:pr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5418472" y="1516063"/>
            <a:ext cx="119062" cy="1065212"/>
          </a:xfrm>
          <a:prstGeom prst="rect">
            <a:avLst/>
          </a:pr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3305509" y="1595438"/>
            <a:ext cx="2301875" cy="90646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3321384" y="2239963"/>
            <a:ext cx="2414588" cy="261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mbria" charset="0"/>
                <a:ea typeface="ÇlÇr ñæí©" charset="0"/>
              </a:rPr>
              <a:t>1       2       3      4        5      6       7</a:t>
            </a: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3276934" y="1597025"/>
            <a:ext cx="2379663" cy="30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  <a:ea typeface="ＭＳ Ｐゴシック" charset="0"/>
              </a:rPr>
              <a:t>14     13     12     11    10       9      8</a:t>
            </a: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12" name="Arc 11"/>
          <p:cNvSpPr>
            <a:spLocks/>
          </p:cNvSpPr>
          <p:nvPr/>
        </p:nvSpPr>
        <p:spPr bwMode="auto">
          <a:xfrm>
            <a:off x="3305509" y="1928813"/>
            <a:ext cx="196850" cy="223837"/>
          </a:xfrm>
          <a:custGeom>
            <a:avLst/>
            <a:gdLst>
              <a:gd name="G0" fmla="+- 1304 0 0"/>
              <a:gd name="G1" fmla="+- 21600 0 0"/>
              <a:gd name="G2" fmla="+- 21600 0 0"/>
              <a:gd name="T0" fmla="*/ 376 w 22904"/>
              <a:gd name="T1" fmla="*/ 20 h 43200"/>
              <a:gd name="T2" fmla="*/ 0 w 22904"/>
              <a:gd name="T3" fmla="*/ 43161 h 43200"/>
              <a:gd name="T4" fmla="*/ 1304 w 22904"/>
              <a:gd name="T5" fmla="*/ 21600 h 43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2904" h="43200" fill="none" extrusionOk="0">
                <a:moveTo>
                  <a:pt x="375" y="19"/>
                </a:moveTo>
                <a:cubicBezTo>
                  <a:pt x="685" y="6"/>
                  <a:pt x="994" y="-1"/>
                  <a:pt x="1304" y="-1"/>
                </a:cubicBezTo>
                <a:cubicBezTo>
                  <a:pt x="13233" y="0"/>
                  <a:pt x="22904" y="9670"/>
                  <a:pt x="22904" y="21600"/>
                </a:cubicBezTo>
                <a:cubicBezTo>
                  <a:pt x="22904" y="33529"/>
                  <a:pt x="13233" y="43200"/>
                  <a:pt x="1304" y="43200"/>
                </a:cubicBezTo>
                <a:cubicBezTo>
                  <a:pt x="869" y="43199"/>
                  <a:pt x="434" y="43186"/>
                  <a:pt x="0" y="43160"/>
                </a:cubicBezTo>
              </a:path>
              <a:path w="22904" h="43200" stroke="0" extrusionOk="0">
                <a:moveTo>
                  <a:pt x="375" y="19"/>
                </a:moveTo>
                <a:cubicBezTo>
                  <a:pt x="685" y="6"/>
                  <a:pt x="994" y="-1"/>
                  <a:pt x="1304" y="-1"/>
                </a:cubicBezTo>
                <a:cubicBezTo>
                  <a:pt x="13233" y="0"/>
                  <a:pt x="22904" y="9670"/>
                  <a:pt x="22904" y="21600"/>
                </a:cubicBezTo>
                <a:cubicBezTo>
                  <a:pt x="22904" y="33529"/>
                  <a:pt x="13233" y="43200"/>
                  <a:pt x="1304" y="43200"/>
                </a:cubicBezTo>
                <a:cubicBezTo>
                  <a:pt x="869" y="43199"/>
                  <a:pt x="434" y="43186"/>
                  <a:pt x="0" y="43160"/>
                </a:cubicBezTo>
                <a:lnTo>
                  <a:pt x="1304" y="21600"/>
                </a:lnTo>
                <a:close/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Oval 12"/>
          <p:cNvSpPr>
            <a:spLocks noChangeArrowheads="1"/>
          </p:cNvSpPr>
          <p:nvPr/>
        </p:nvSpPr>
        <p:spPr bwMode="auto">
          <a:xfrm>
            <a:off x="4748547" y="1589088"/>
            <a:ext cx="92075" cy="730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Oval 13"/>
          <p:cNvSpPr>
            <a:spLocks noChangeArrowheads="1"/>
          </p:cNvSpPr>
          <p:nvPr/>
        </p:nvSpPr>
        <p:spPr bwMode="auto">
          <a:xfrm>
            <a:off x="4419934" y="1597025"/>
            <a:ext cx="92075" cy="730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3276934" y="1211263"/>
            <a:ext cx="2379663" cy="303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  <a:ea typeface="ＭＳ Ｐゴシック" charset="0"/>
              </a:rPr>
              <a:t>V</a:t>
            </a:r>
            <a:r>
              <a:rPr kumimoji="0" lang="en-US" sz="1200" b="0" i="0" u="none" strike="noStrike" cap="none" normalizeH="0" baseline="-2500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  <a:ea typeface="ＭＳ Ｐゴシック" charset="0"/>
              </a:rPr>
              <a:t>cc</a:t>
            </a:r>
            <a:r>
              <a: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  <a:ea typeface="ＭＳ Ｐゴシック" charset="0"/>
              </a:rPr>
              <a:t>  MR2  MR1 CP1 CP0   Q0   Q3</a:t>
            </a: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16" name="Text Box 15"/>
          <p:cNvSpPr txBox="1">
            <a:spLocks noChangeArrowheads="1"/>
          </p:cNvSpPr>
          <p:nvPr/>
        </p:nvSpPr>
        <p:spPr bwMode="auto">
          <a:xfrm>
            <a:off x="4262772" y="2622550"/>
            <a:ext cx="1606550" cy="261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mbria" charset="0"/>
                <a:ea typeface="ÇlÇr ñæí©" charset="0"/>
              </a:rPr>
              <a:t>Q2    Q1           GND</a:t>
            </a: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4259597" y="4458493"/>
            <a:ext cx="228600" cy="1671638"/>
          </a:xfrm>
          <a:custGeom>
            <a:avLst/>
            <a:gdLst>
              <a:gd name="T0" fmla="*/ 0 w 315"/>
              <a:gd name="T1" fmla="*/ 0 h 2085"/>
              <a:gd name="T2" fmla="*/ 315 w 315"/>
              <a:gd name="T3" fmla="*/ 0 h 2085"/>
              <a:gd name="T4" fmla="*/ 315 w 315"/>
              <a:gd name="T5" fmla="*/ 2085 h 20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15" h="2085">
                <a:moveTo>
                  <a:pt x="0" y="0"/>
                </a:moveTo>
                <a:lnTo>
                  <a:pt x="315" y="0"/>
                </a:lnTo>
                <a:lnTo>
                  <a:pt x="315" y="2085"/>
                </a:ln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6851985" y="4458493"/>
            <a:ext cx="228600" cy="1671638"/>
          </a:xfrm>
          <a:custGeom>
            <a:avLst/>
            <a:gdLst>
              <a:gd name="T0" fmla="*/ 0 w 315"/>
              <a:gd name="T1" fmla="*/ 0 h 2085"/>
              <a:gd name="T2" fmla="*/ 315 w 315"/>
              <a:gd name="T3" fmla="*/ 0 h 2085"/>
              <a:gd name="T4" fmla="*/ 315 w 315"/>
              <a:gd name="T5" fmla="*/ 2085 h 20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15" h="2085">
                <a:moveTo>
                  <a:pt x="0" y="0"/>
                </a:moveTo>
                <a:lnTo>
                  <a:pt x="315" y="0"/>
                </a:lnTo>
                <a:lnTo>
                  <a:pt x="315" y="2085"/>
                </a:ln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615322" y="4458493"/>
            <a:ext cx="228600" cy="1671638"/>
          </a:xfrm>
          <a:custGeom>
            <a:avLst/>
            <a:gdLst>
              <a:gd name="T0" fmla="*/ 0 w 315"/>
              <a:gd name="T1" fmla="*/ 0 h 2085"/>
              <a:gd name="T2" fmla="*/ 315 w 315"/>
              <a:gd name="T3" fmla="*/ 0 h 2085"/>
              <a:gd name="T4" fmla="*/ 315 w 315"/>
              <a:gd name="T5" fmla="*/ 2085 h 20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15" h="2085">
                <a:moveTo>
                  <a:pt x="0" y="0"/>
                </a:moveTo>
                <a:lnTo>
                  <a:pt x="315" y="0"/>
                </a:lnTo>
                <a:lnTo>
                  <a:pt x="315" y="2085"/>
                </a:ln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2643522" y="4469606"/>
            <a:ext cx="228600" cy="1673225"/>
          </a:xfrm>
          <a:custGeom>
            <a:avLst/>
            <a:gdLst>
              <a:gd name="T0" fmla="*/ 0 w 315"/>
              <a:gd name="T1" fmla="*/ 0 h 2085"/>
              <a:gd name="T2" fmla="*/ 315 w 315"/>
              <a:gd name="T3" fmla="*/ 0 h 2085"/>
              <a:gd name="T4" fmla="*/ 315 w 315"/>
              <a:gd name="T5" fmla="*/ 2085 h 20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15" h="2085">
                <a:moveTo>
                  <a:pt x="0" y="0"/>
                </a:moveTo>
                <a:lnTo>
                  <a:pt x="315" y="0"/>
                </a:lnTo>
                <a:lnTo>
                  <a:pt x="315" y="2085"/>
                </a:ln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1543385" y="4566443"/>
            <a:ext cx="2071687" cy="925513"/>
          </a:xfrm>
          <a:custGeom>
            <a:avLst/>
            <a:gdLst>
              <a:gd name="T0" fmla="*/ 0 w 2865"/>
              <a:gd name="T1" fmla="*/ 1155 h 1155"/>
              <a:gd name="T2" fmla="*/ 2220 w 2865"/>
              <a:gd name="T3" fmla="*/ 1155 h 1155"/>
              <a:gd name="T4" fmla="*/ 2220 w 2865"/>
              <a:gd name="T5" fmla="*/ 0 h 1155"/>
              <a:gd name="T6" fmla="*/ 2865 w 2865"/>
              <a:gd name="T7" fmla="*/ 0 h 11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865" h="1155">
                <a:moveTo>
                  <a:pt x="0" y="1155"/>
                </a:moveTo>
                <a:lnTo>
                  <a:pt x="2220" y="1155"/>
                </a:lnTo>
                <a:lnTo>
                  <a:pt x="2220" y="0"/>
                </a:lnTo>
                <a:lnTo>
                  <a:pt x="2865" y="0"/>
                </a:ln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799472" y="4463256"/>
            <a:ext cx="549275" cy="107950"/>
          </a:xfrm>
          <a:custGeom>
            <a:avLst/>
            <a:gdLst>
              <a:gd name="T0" fmla="*/ 0 w 758"/>
              <a:gd name="T1" fmla="*/ 0 h 135"/>
              <a:gd name="T2" fmla="*/ 353 w 758"/>
              <a:gd name="T3" fmla="*/ 0 h 135"/>
              <a:gd name="T4" fmla="*/ 353 w 758"/>
              <a:gd name="T5" fmla="*/ 135 h 135"/>
              <a:gd name="T6" fmla="*/ 758 w 758"/>
              <a:gd name="T7" fmla="*/ 135 h 1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58" h="135">
                <a:moveTo>
                  <a:pt x="0" y="0"/>
                </a:moveTo>
                <a:lnTo>
                  <a:pt x="353" y="0"/>
                </a:lnTo>
                <a:lnTo>
                  <a:pt x="353" y="135"/>
                </a:lnTo>
                <a:lnTo>
                  <a:pt x="758" y="135"/>
                </a:ln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1667210" y="3305968"/>
            <a:ext cx="369887" cy="239713"/>
          </a:xfrm>
          <a:custGeom>
            <a:avLst/>
            <a:gdLst>
              <a:gd name="T0" fmla="*/ 0 w 510"/>
              <a:gd name="T1" fmla="*/ 0 h 300"/>
              <a:gd name="T2" fmla="*/ 510 w 510"/>
              <a:gd name="T3" fmla="*/ 0 h 300"/>
              <a:gd name="T4" fmla="*/ 510 w 510"/>
              <a:gd name="T5" fmla="*/ 300 h 300"/>
              <a:gd name="T6" fmla="*/ 0 w 510"/>
              <a:gd name="T7" fmla="*/ 300 h 3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10" h="300">
                <a:moveTo>
                  <a:pt x="0" y="0"/>
                </a:moveTo>
                <a:lnTo>
                  <a:pt x="510" y="0"/>
                </a:lnTo>
                <a:lnTo>
                  <a:pt x="510" y="300"/>
                </a:lnTo>
                <a:lnTo>
                  <a:pt x="0" y="300"/>
                </a:ln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2199022" y="3425031"/>
            <a:ext cx="1660525" cy="614362"/>
          </a:xfrm>
          <a:custGeom>
            <a:avLst/>
            <a:gdLst>
              <a:gd name="T0" fmla="*/ 0 w 1065"/>
              <a:gd name="T1" fmla="*/ 0 h 840"/>
              <a:gd name="T2" fmla="*/ 1065 w 1065"/>
              <a:gd name="T3" fmla="*/ 0 h 840"/>
              <a:gd name="T4" fmla="*/ 1065 w 1065"/>
              <a:gd name="T5" fmla="*/ 840 h 8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065" h="840">
                <a:moveTo>
                  <a:pt x="0" y="0"/>
                </a:moveTo>
                <a:lnTo>
                  <a:pt x="1065" y="0"/>
                </a:lnTo>
                <a:lnTo>
                  <a:pt x="1065" y="840"/>
                </a:ln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25" name="Text Box 24"/>
          <p:cNvSpPr txBox="1">
            <a:spLocks noChangeArrowheads="1"/>
          </p:cNvSpPr>
          <p:nvPr/>
        </p:nvSpPr>
        <p:spPr bwMode="auto">
          <a:xfrm>
            <a:off x="2079960" y="4099718"/>
            <a:ext cx="596900" cy="9271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45720" tIns="45720" rIns="9144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charset="0"/>
                <a:ea typeface="ÇlÇr ñæí©" charset="0"/>
              </a:rPr>
              <a:t>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/>
                <a:ea typeface="ÇlÇr ñæí©" charset="0"/>
                <a:cs typeface="Times New Roman"/>
              </a:rPr>
              <a:t>CLR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/>
                <a:ea typeface="ÇlÇr ñæí©" charset="0"/>
                <a:cs typeface="Times New Roman"/>
              </a:rPr>
              <a:t>J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/>
                <a:ea typeface="ÇlÇr ñæí©" charset="0"/>
                <a:cs typeface="Times New Roman"/>
              </a:rPr>
              <a:t> CLK 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/>
                <a:ea typeface="ÇlÇr ñæí©" charset="0"/>
                <a:cs typeface="Times New Roman"/>
              </a:rPr>
              <a:t>Q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/>
              <a:ea typeface="ÇlÇr ñæí©" charset="0"/>
              <a:cs typeface="Times New Roman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/>
                <a:ea typeface="ÇlÇr ñæí©" charset="0"/>
                <a:cs typeface="Times New Roman"/>
              </a:rPr>
              <a:t>K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/>
              <a:cs typeface="Times New Roman"/>
            </a:endParaRPr>
          </a:p>
        </p:txBody>
      </p:sp>
      <p:sp>
        <p:nvSpPr>
          <p:cNvPr id="26" name="Line 25"/>
          <p:cNvSpPr>
            <a:spLocks noChangeShapeType="1"/>
          </p:cNvSpPr>
          <p:nvPr/>
        </p:nvSpPr>
        <p:spPr bwMode="auto">
          <a:xfrm flipH="1">
            <a:off x="1505285" y="4563268"/>
            <a:ext cx="56991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27" name="Line 26"/>
          <p:cNvSpPr>
            <a:spLocks noChangeShapeType="1"/>
          </p:cNvSpPr>
          <p:nvPr/>
        </p:nvSpPr>
        <p:spPr bwMode="auto">
          <a:xfrm flipV="1">
            <a:off x="2367297" y="3806031"/>
            <a:ext cx="0" cy="2825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28" name="Text Box 27"/>
          <p:cNvSpPr txBox="1">
            <a:spLocks noChangeArrowheads="1"/>
          </p:cNvSpPr>
          <p:nvPr/>
        </p:nvSpPr>
        <p:spPr bwMode="auto">
          <a:xfrm>
            <a:off x="2757822" y="4250531"/>
            <a:ext cx="19050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" tIns="9144" rIns="9144" bIns="9144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mbria" charset="0"/>
                <a:ea typeface="ÇlÇr ñæí©" charset="0"/>
              </a:rPr>
              <a:t>A</a:t>
            </a:r>
            <a:endParaRPr kumimoji="0" 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9" name="Text Box 28"/>
          <p:cNvSpPr txBox="1">
            <a:spLocks noChangeArrowheads="1"/>
          </p:cNvSpPr>
          <p:nvPr/>
        </p:nvSpPr>
        <p:spPr bwMode="auto">
          <a:xfrm>
            <a:off x="5069222" y="4099718"/>
            <a:ext cx="595313" cy="9271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45720" tIns="45720" rIns="9144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 defTabSz="914400"/>
            <a:r>
              <a:rPr lang="en-US" sz="1200" dirty="0">
                <a:latin typeface="Cambria" charset="0"/>
                <a:ea typeface="ÇlÇr ñæí©" charset="0"/>
              </a:rPr>
              <a:t> </a:t>
            </a:r>
            <a:r>
              <a:rPr lang="en-US" sz="1200" dirty="0">
                <a:latin typeface="Times New Roman"/>
                <a:ea typeface="ÇlÇr ñæí©" charset="0"/>
                <a:cs typeface="Times New Roman"/>
              </a:rPr>
              <a:t>CLR</a:t>
            </a:r>
          </a:p>
          <a:p>
            <a:pPr lvl="0" defTabSz="914400"/>
            <a:r>
              <a:rPr lang="en-US" sz="1200" dirty="0">
                <a:latin typeface="Times New Roman"/>
                <a:ea typeface="ÇlÇr ñæí©" charset="0"/>
                <a:cs typeface="Times New Roman"/>
              </a:rPr>
              <a:t>J</a:t>
            </a:r>
          </a:p>
          <a:p>
            <a:pPr lvl="0" defTabSz="914400"/>
            <a:r>
              <a:rPr lang="en-US" sz="1200" dirty="0">
                <a:latin typeface="Times New Roman"/>
                <a:ea typeface="ÇlÇr ñæí©" charset="0"/>
                <a:cs typeface="Times New Roman"/>
              </a:rPr>
              <a:t> CLK  Q</a:t>
            </a:r>
          </a:p>
          <a:p>
            <a:pPr lvl="0" defTabSz="914400"/>
            <a:r>
              <a:rPr lang="en-US" sz="1200" dirty="0">
                <a:latin typeface="Times New Roman"/>
                <a:ea typeface="ÇlÇr ñæí©" charset="0"/>
                <a:cs typeface="Times New Roman"/>
              </a:rPr>
              <a:t>K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0" name="Line 29"/>
          <p:cNvSpPr>
            <a:spLocks noChangeShapeType="1"/>
          </p:cNvSpPr>
          <p:nvPr/>
        </p:nvSpPr>
        <p:spPr bwMode="auto">
          <a:xfrm flipV="1">
            <a:off x="5356560" y="3806031"/>
            <a:ext cx="0" cy="2825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31" name="Line 30"/>
          <p:cNvSpPr>
            <a:spLocks noChangeShapeType="1"/>
          </p:cNvSpPr>
          <p:nvPr/>
        </p:nvSpPr>
        <p:spPr bwMode="auto">
          <a:xfrm>
            <a:off x="5664535" y="4461668"/>
            <a:ext cx="3143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32" name="Text Box 31"/>
          <p:cNvSpPr txBox="1">
            <a:spLocks noChangeArrowheads="1"/>
          </p:cNvSpPr>
          <p:nvPr/>
        </p:nvSpPr>
        <p:spPr bwMode="auto">
          <a:xfrm>
            <a:off x="5747085" y="4250531"/>
            <a:ext cx="168275" cy="19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" tIns="9144" rIns="9144" bIns="9144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mbria" charset="0"/>
                <a:ea typeface="ÇlÇr ñæí©" charset="0"/>
              </a:rPr>
              <a:t>C</a:t>
            </a:r>
            <a:endParaRPr kumimoji="0" 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3" name="Text Box 32"/>
          <p:cNvSpPr txBox="1">
            <a:spLocks noChangeArrowheads="1"/>
          </p:cNvSpPr>
          <p:nvPr/>
        </p:nvSpPr>
        <p:spPr bwMode="auto">
          <a:xfrm>
            <a:off x="3578560" y="4099718"/>
            <a:ext cx="596900" cy="9271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45720" tIns="45720" rIns="9144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 defTabSz="914400"/>
            <a:r>
              <a:rPr lang="en-US" sz="1200" dirty="0">
                <a:latin typeface="Cambria" charset="0"/>
                <a:ea typeface="ÇlÇr ñæí©" charset="0"/>
              </a:rPr>
              <a:t> </a:t>
            </a:r>
            <a:r>
              <a:rPr lang="en-US" sz="1200" dirty="0">
                <a:latin typeface="Times New Roman"/>
                <a:ea typeface="ÇlÇr ñæí©" charset="0"/>
                <a:cs typeface="Times New Roman"/>
              </a:rPr>
              <a:t>CLR</a:t>
            </a:r>
          </a:p>
          <a:p>
            <a:pPr lvl="0" defTabSz="914400"/>
            <a:r>
              <a:rPr lang="en-US" sz="1200" dirty="0">
                <a:latin typeface="Times New Roman"/>
                <a:ea typeface="ÇlÇr ñæí©" charset="0"/>
                <a:cs typeface="Times New Roman"/>
              </a:rPr>
              <a:t>J</a:t>
            </a:r>
          </a:p>
          <a:p>
            <a:pPr lvl="0" defTabSz="914400"/>
            <a:r>
              <a:rPr lang="en-US" sz="1200" dirty="0">
                <a:latin typeface="Times New Roman"/>
                <a:ea typeface="ÇlÇr ñæí©" charset="0"/>
                <a:cs typeface="Times New Roman"/>
              </a:rPr>
              <a:t> CLK  Q</a:t>
            </a:r>
          </a:p>
          <a:p>
            <a:pPr lvl="0" defTabSz="914400"/>
            <a:r>
              <a:rPr lang="en-US" sz="1200" dirty="0">
                <a:latin typeface="Times New Roman"/>
                <a:ea typeface="ÇlÇr ñæí©" charset="0"/>
                <a:cs typeface="Times New Roman"/>
              </a:rPr>
              <a:t>K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4" name="Line 33"/>
          <p:cNvSpPr>
            <a:spLocks noChangeShapeType="1"/>
          </p:cNvSpPr>
          <p:nvPr/>
        </p:nvSpPr>
        <p:spPr bwMode="auto">
          <a:xfrm flipV="1">
            <a:off x="3865897" y="3806031"/>
            <a:ext cx="0" cy="2825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35" name="Line 34"/>
          <p:cNvSpPr>
            <a:spLocks noChangeShapeType="1"/>
          </p:cNvSpPr>
          <p:nvPr/>
        </p:nvSpPr>
        <p:spPr bwMode="auto">
          <a:xfrm>
            <a:off x="4175460" y="4461668"/>
            <a:ext cx="3143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36" name="Text Box 35"/>
          <p:cNvSpPr txBox="1">
            <a:spLocks noChangeArrowheads="1"/>
          </p:cNvSpPr>
          <p:nvPr/>
        </p:nvSpPr>
        <p:spPr bwMode="auto">
          <a:xfrm>
            <a:off x="4256422" y="4250531"/>
            <a:ext cx="168275" cy="19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" tIns="9144" rIns="9144" bIns="9144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mbria" charset="0"/>
                <a:ea typeface="ÇlÇr ñæí©" charset="0"/>
              </a:rPr>
              <a:t>B</a:t>
            </a:r>
            <a:endParaRPr kumimoji="0" 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7" name="Freeform 36"/>
          <p:cNvSpPr>
            <a:spLocks/>
          </p:cNvSpPr>
          <p:nvPr/>
        </p:nvSpPr>
        <p:spPr bwMode="auto">
          <a:xfrm>
            <a:off x="4492960" y="4461668"/>
            <a:ext cx="558800" cy="114300"/>
          </a:xfrm>
          <a:custGeom>
            <a:avLst/>
            <a:gdLst>
              <a:gd name="T0" fmla="*/ 0 w 2490"/>
              <a:gd name="T1" fmla="*/ 0 h 1620"/>
              <a:gd name="T2" fmla="*/ 0 w 2490"/>
              <a:gd name="T3" fmla="*/ 1620 h 1620"/>
              <a:gd name="T4" fmla="*/ 2490 w 2490"/>
              <a:gd name="T5" fmla="*/ 1620 h 16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490" h="1620">
                <a:moveTo>
                  <a:pt x="0" y="0"/>
                </a:moveTo>
                <a:lnTo>
                  <a:pt x="0" y="1620"/>
                </a:lnTo>
                <a:lnTo>
                  <a:pt x="2490" y="1620"/>
                </a:ln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38" name="Text Box 37"/>
          <p:cNvSpPr txBox="1">
            <a:spLocks noChangeArrowheads="1"/>
          </p:cNvSpPr>
          <p:nvPr/>
        </p:nvSpPr>
        <p:spPr bwMode="auto">
          <a:xfrm>
            <a:off x="4807285" y="4223543"/>
            <a:ext cx="258762" cy="17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" tIns="9144" rIns="9144" bIns="9144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mbria" charset="0"/>
                <a:ea typeface="ÇlÇr ñæí©" charset="0"/>
              </a:rPr>
              <a:t>V</a:t>
            </a:r>
            <a:r>
              <a:rPr kumimoji="0" lang="en-US" sz="1400" b="0" i="0" u="none" strike="noStrike" cap="none" normalizeH="0" baseline="-25000">
                <a:ln>
                  <a:noFill/>
                </a:ln>
                <a:solidFill>
                  <a:schemeClr val="tx1"/>
                </a:solidFill>
                <a:effectLst/>
                <a:latin typeface="Cambria" charset="0"/>
                <a:ea typeface="ÇlÇr ñæí©" charset="0"/>
              </a:rPr>
              <a:t>cc</a:t>
            </a:r>
            <a:endParaRPr kumimoji="0" 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9" name="Text Box 38"/>
          <p:cNvSpPr txBox="1">
            <a:spLocks noChangeArrowheads="1"/>
          </p:cNvSpPr>
          <p:nvPr/>
        </p:nvSpPr>
        <p:spPr bwMode="auto">
          <a:xfrm>
            <a:off x="4818397" y="4729956"/>
            <a:ext cx="257175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" tIns="9144" rIns="9144" bIns="9144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mbria" charset="0"/>
                <a:ea typeface="ÇlÇr ñæí©" charset="0"/>
              </a:rPr>
              <a:t>V</a:t>
            </a:r>
            <a:r>
              <a:rPr kumimoji="0" lang="en-US" sz="1400" b="0" i="0" u="none" strike="noStrike" cap="none" normalizeH="0" baseline="-25000">
                <a:ln>
                  <a:noFill/>
                </a:ln>
                <a:solidFill>
                  <a:schemeClr val="tx1"/>
                </a:solidFill>
                <a:effectLst/>
                <a:latin typeface="Cambria" charset="0"/>
                <a:ea typeface="ÇlÇr ñæí©" charset="0"/>
              </a:rPr>
              <a:t>cc</a:t>
            </a:r>
            <a:endParaRPr kumimoji="0" 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0" name="Text Box 39"/>
          <p:cNvSpPr txBox="1">
            <a:spLocks noChangeArrowheads="1"/>
          </p:cNvSpPr>
          <p:nvPr/>
        </p:nvSpPr>
        <p:spPr bwMode="auto">
          <a:xfrm>
            <a:off x="3337260" y="4236243"/>
            <a:ext cx="258762" cy="17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" tIns="9144" rIns="9144" bIns="9144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mbria" charset="0"/>
                <a:ea typeface="ÇlÇr ñæí©" charset="0"/>
              </a:rPr>
              <a:t>V</a:t>
            </a:r>
            <a:r>
              <a:rPr kumimoji="0" lang="en-US" sz="1400" b="0" i="0" u="none" strike="noStrike" cap="none" normalizeH="0" baseline="-25000">
                <a:ln>
                  <a:noFill/>
                </a:ln>
                <a:solidFill>
                  <a:schemeClr val="tx1"/>
                </a:solidFill>
                <a:effectLst/>
                <a:latin typeface="Cambria" charset="0"/>
                <a:ea typeface="ÇlÇr ñæí©" charset="0"/>
              </a:rPr>
              <a:t>cc</a:t>
            </a:r>
            <a:endParaRPr kumimoji="0" 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1" name="Text Box 40"/>
          <p:cNvSpPr txBox="1">
            <a:spLocks noChangeArrowheads="1"/>
          </p:cNvSpPr>
          <p:nvPr/>
        </p:nvSpPr>
        <p:spPr bwMode="auto">
          <a:xfrm>
            <a:off x="3348372" y="4741068"/>
            <a:ext cx="257175" cy="17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" tIns="9144" rIns="9144" bIns="9144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mbria" charset="0"/>
                <a:ea typeface="ÇlÇr ñæí©" charset="0"/>
              </a:rPr>
              <a:t>V</a:t>
            </a:r>
            <a:r>
              <a:rPr kumimoji="0" lang="en-US" sz="1400" b="0" i="0" u="none" strike="noStrike" cap="none" normalizeH="0" baseline="-25000">
                <a:ln>
                  <a:noFill/>
                </a:ln>
                <a:solidFill>
                  <a:schemeClr val="tx1"/>
                </a:solidFill>
                <a:effectLst/>
                <a:latin typeface="Cambria" charset="0"/>
                <a:ea typeface="ÇlÇr ñæí©" charset="0"/>
              </a:rPr>
              <a:t>cc</a:t>
            </a:r>
            <a:endParaRPr kumimoji="0" 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2" name="Text Box 41"/>
          <p:cNvSpPr txBox="1">
            <a:spLocks noChangeArrowheads="1"/>
          </p:cNvSpPr>
          <p:nvPr/>
        </p:nvSpPr>
        <p:spPr bwMode="auto">
          <a:xfrm>
            <a:off x="1846597" y="4207668"/>
            <a:ext cx="257175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" tIns="9144" rIns="9144" bIns="9144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mbria" charset="0"/>
                <a:ea typeface="ÇlÇr ñæí©" charset="0"/>
              </a:rPr>
              <a:t>V</a:t>
            </a:r>
            <a:r>
              <a:rPr kumimoji="0" lang="en-US" sz="1400" b="0" i="0" u="none" strike="noStrike" cap="none" normalizeH="0" baseline="-25000">
                <a:ln>
                  <a:noFill/>
                </a:ln>
                <a:solidFill>
                  <a:schemeClr val="tx1"/>
                </a:solidFill>
                <a:effectLst/>
                <a:latin typeface="Cambria" charset="0"/>
                <a:ea typeface="ÇlÇr ñæí©" charset="0"/>
              </a:rPr>
              <a:t>cc</a:t>
            </a:r>
            <a:endParaRPr kumimoji="0" 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3" name="Text Box 42"/>
          <p:cNvSpPr txBox="1">
            <a:spLocks noChangeArrowheads="1"/>
          </p:cNvSpPr>
          <p:nvPr/>
        </p:nvSpPr>
        <p:spPr bwMode="auto">
          <a:xfrm>
            <a:off x="1857710" y="4712493"/>
            <a:ext cx="257175" cy="17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" tIns="9144" rIns="9144" bIns="9144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mbria" charset="0"/>
                <a:ea typeface="ÇlÇr ñæí©" charset="0"/>
              </a:rPr>
              <a:t>V</a:t>
            </a:r>
            <a:r>
              <a:rPr kumimoji="0" lang="en-US" sz="1400" b="0" i="0" u="none" strike="noStrike" cap="none" normalizeH="0" baseline="-25000">
                <a:ln>
                  <a:noFill/>
                </a:ln>
                <a:solidFill>
                  <a:schemeClr val="tx1"/>
                </a:solidFill>
                <a:effectLst/>
                <a:latin typeface="Cambria" charset="0"/>
                <a:ea typeface="ÇlÇr ñæí©" charset="0"/>
              </a:rPr>
              <a:t>cc</a:t>
            </a:r>
            <a:endParaRPr kumimoji="0" 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4" name="Freeform 43"/>
          <p:cNvSpPr>
            <a:spLocks/>
          </p:cNvSpPr>
          <p:nvPr/>
        </p:nvSpPr>
        <p:spPr bwMode="auto">
          <a:xfrm>
            <a:off x="2081547" y="4448968"/>
            <a:ext cx="103188" cy="228600"/>
          </a:xfrm>
          <a:custGeom>
            <a:avLst/>
            <a:gdLst>
              <a:gd name="T0" fmla="*/ 0 w 340"/>
              <a:gd name="T1" fmla="*/ 0 h 680"/>
              <a:gd name="T2" fmla="*/ 340 w 340"/>
              <a:gd name="T3" fmla="*/ 340 h 680"/>
              <a:gd name="T4" fmla="*/ 0 w 340"/>
              <a:gd name="T5" fmla="*/ 680 h 6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40" h="680">
                <a:moveTo>
                  <a:pt x="0" y="0"/>
                </a:moveTo>
                <a:lnTo>
                  <a:pt x="340" y="340"/>
                </a:lnTo>
                <a:lnTo>
                  <a:pt x="0" y="680"/>
                </a:ln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45" name="Freeform 44"/>
          <p:cNvSpPr>
            <a:spLocks/>
          </p:cNvSpPr>
          <p:nvPr/>
        </p:nvSpPr>
        <p:spPr bwMode="auto">
          <a:xfrm>
            <a:off x="3578560" y="4455318"/>
            <a:ext cx="103187" cy="230188"/>
          </a:xfrm>
          <a:custGeom>
            <a:avLst/>
            <a:gdLst>
              <a:gd name="T0" fmla="*/ 0 w 340"/>
              <a:gd name="T1" fmla="*/ 0 h 680"/>
              <a:gd name="T2" fmla="*/ 340 w 340"/>
              <a:gd name="T3" fmla="*/ 340 h 680"/>
              <a:gd name="T4" fmla="*/ 0 w 340"/>
              <a:gd name="T5" fmla="*/ 680 h 6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40" h="680">
                <a:moveTo>
                  <a:pt x="0" y="0"/>
                </a:moveTo>
                <a:lnTo>
                  <a:pt x="340" y="340"/>
                </a:lnTo>
                <a:lnTo>
                  <a:pt x="0" y="680"/>
                </a:ln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46" name="Freeform 45"/>
          <p:cNvSpPr>
            <a:spLocks/>
          </p:cNvSpPr>
          <p:nvPr/>
        </p:nvSpPr>
        <p:spPr bwMode="auto">
          <a:xfrm>
            <a:off x="5069222" y="4448968"/>
            <a:ext cx="103188" cy="228600"/>
          </a:xfrm>
          <a:custGeom>
            <a:avLst/>
            <a:gdLst>
              <a:gd name="T0" fmla="*/ 0 w 340"/>
              <a:gd name="T1" fmla="*/ 0 h 680"/>
              <a:gd name="T2" fmla="*/ 340 w 340"/>
              <a:gd name="T3" fmla="*/ 340 h 680"/>
              <a:gd name="T4" fmla="*/ 0 w 340"/>
              <a:gd name="T5" fmla="*/ 680 h 6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40" h="680">
                <a:moveTo>
                  <a:pt x="0" y="0"/>
                </a:moveTo>
                <a:lnTo>
                  <a:pt x="340" y="340"/>
                </a:lnTo>
                <a:lnTo>
                  <a:pt x="0" y="680"/>
                </a:ln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47" name="Oval 46"/>
          <p:cNvSpPr>
            <a:spLocks noChangeArrowheads="1"/>
          </p:cNvSpPr>
          <p:nvPr/>
        </p:nvSpPr>
        <p:spPr bwMode="auto">
          <a:xfrm>
            <a:off x="1973597" y="4510881"/>
            <a:ext cx="103188" cy="1143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48" name="Oval 47"/>
          <p:cNvSpPr>
            <a:spLocks noChangeArrowheads="1"/>
          </p:cNvSpPr>
          <p:nvPr/>
        </p:nvSpPr>
        <p:spPr bwMode="auto">
          <a:xfrm>
            <a:off x="3464260" y="4510881"/>
            <a:ext cx="103187" cy="1143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49" name="Oval 48"/>
          <p:cNvSpPr>
            <a:spLocks noChangeArrowheads="1"/>
          </p:cNvSpPr>
          <p:nvPr/>
        </p:nvSpPr>
        <p:spPr bwMode="auto">
          <a:xfrm>
            <a:off x="4954922" y="4510881"/>
            <a:ext cx="104775" cy="1143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50" name="Text Box 49"/>
          <p:cNvSpPr txBox="1">
            <a:spLocks noChangeArrowheads="1"/>
          </p:cNvSpPr>
          <p:nvPr/>
        </p:nvSpPr>
        <p:spPr bwMode="auto">
          <a:xfrm>
            <a:off x="1160797" y="4398168"/>
            <a:ext cx="3476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" tIns="9144" rIns="9144" bIns="9144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mbria" charset="0"/>
                <a:ea typeface="ÇlÇr ñæí©" charset="0"/>
              </a:rPr>
              <a:t>CP0</a:t>
            </a:r>
            <a:endParaRPr kumimoji="0" 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grpSp>
        <p:nvGrpSpPr>
          <p:cNvPr id="51" name="Group 50"/>
          <p:cNvGrpSpPr>
            <a:grpSpLocks/>
          </p:cNvGrpSpPr>
          <p:nvPr/>
        </p:nvGrpSpPr>
        <p:grpSpPr bwMode="auto">
          <a:xfrm>
            <a:off x="1873585" y="3209131"/>
            <a:ext cx="474662" cy="409575"/>
            <a:chOff x="5610" y="10185"/>
            <a:chExt cx="810" cy="630"/>
          </a:xfrm>
        </p:grpSpPr>
        <p:sp>
          <p:nvSpPr>
            <p:cNvPr id="52" name="AutoShape 51"/>
            <p:cNvSpPr>
              <a:spLocks noChangeArrowheads="1"/>
            </p:cNvSpPr>
            <p:nvPr/>
          </p:nvSpPr>
          <p:spPr bwMode="auto">
            <a:xfrm>
              <a:off x="5610" y="10185"/>
              <a:ext cx="630" cy="630"/>
            </a:xfrm>
            <a:prstGeom prst="flowChartDelay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53" name="Oval 52"/>
            <p:cNvSpPr>
              <a:spLocks noChangeArrowheads="1"/>
            </p:cNvSpPr>
            <p:nvPr/>
          </p:nvSpPr>
          <p:spPr bwMode="auto">
            <a:xfrm>
              <a:off x="6240" y="10425"/>
              <a:ext cx="180" cy="18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</p:grpSp>
      <p:sp>
        <p:nvSpPr>
          <p:cNvPr id="54" name="Line 53"/>
          <p:cNvSpPr>
            <a:spLocks noChangeShapeType="1"/>
          </p:cNvSpPr>
          <p:nvPr/>
        </p:nvSpPr>
        <p:spPr bwMode="auto">
          <a:xfrm>
            <a:off x="2362535" y="3798093"/>
            <a:ext cx="4217987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55" name="Oval 54"/>
          <p:cNvSpPr>
            <a:spLocks noChangeArrowheads="1"/>
          </p:cNvSpPr>
          <p:nvPr/>
        </p:nvSpPr>
        <p:spPr bwMode="auto">
          <a:xfrm>
            <a:off x="2318085" y="3990181"/>
            <a:ext cx="106362" cy="11747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57" name="Oval 55"/>
          <p:cNvSpPr>
            <a:spLocks noChangeArrowheads="1"/>
          </p:cNvSpPr>
          <p:nvPr/>
        </p:nvSpPr>
        <p:spPr bwMode="auto">
          <a:xfrm>
            <a:off x="3815097" y="3990181"/>
            <a:ext cx="106363" cy="11747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58" name="Oval 56"/>
          <p:cNvSpPr>
            <a:spLocks noChangeArrowheads="1"/>
          </p:cNvSpPr>
          <p:nvPr/>
        </p:nvSpPr>
        <p:spPr bwMode="auto">
          <a:xfrm>
            <a:off x="5312110" y="3979068"/>
            <a:ext cx="106362" cy="115888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59" name="Text Box 57"/>
          <p:cNvSpPr txBox="1">
            <a:spLocks noChangeArrowheads="1"/>
          </p:cNvSpPr>
          <p:nvPr/>
        </p:nvSpPr>
        <p:spPr bwMode="auto">
          <a:xfrm>
            <a:off x="1238585" y="3420268"/>
            <a:ext cx="457200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" tIns="9144" rIns="9144" bIns="9144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mbria" charset="0"/>
                <a:ea typeface="ÇlÇr ñæí©" charset="0"/>
              </a:rPr>
              <a:t>MR2</a:t>
            </a:r>
            <a:endParaRPr kumimoji="0" 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60" name="Text Box 58"/>
          <p:cNvSpPr txBox="1">
            <a:spLocks noChangeArrowheads="1"/>
          </p:cNvSpPr>
          <p:nvPr/>
        </p:nvSpPr>
        <p:spPr bwMode="auto">
          <a:xfrm>
            <a:off x="1238585" y="3191668"/>
            <a:ext cx="500062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" tIns="9144" rIns="9144" bIns="9144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mbria" charset="0"/>
                <a:ea typeface="ÇlÇr ñæí©" charset="0"/>
              </a:rPr>
              <a:t>MR1</a:t>
            </a:r>
            <a:endParaRPr kumimoji="0" 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61" name="Line 59"/>
          <p:cNvSpPr>
            <a:spLocks noChangeShapeType="1"/>
          </p:cNvSpPr>
          <p:nvPr/>
        </p:nvSpPr>
        <p:spPr bwMode="auto">
          <a:xfrm>
            <a:off x="1187785" y="4401343"/>
            <a:ext cx="217487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62" name="Text Box 60"/>
          <p:cNvSpPr txBox="1">
            <a:spLocks noChangeArrowheads="1"/>
          </p:cNvSpPr>
          <p:nvPr/>
        </p:nvSpPr>
        <p:spPr bwMode="auto">
          <a:xfrm>
            <a:off x="6288422" y="4106068"/>
            <a:ext cx="596900" cy="9271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45720" tIns="45720" rIns="9144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 defTabSz="914400"/>
            <a:r>
              <a:rPr lang="en-US" sz="1200" dirty="0">
                <a:latin typeface="Cambria" charset="0"/>
                <a:ea typeface="ÇlÇr ñæí©" charset="0"/>
              </a:rPr>
              <a:t> </a:t>
            </a:r>
            <a:r>
              <a:rPr lang="en-US" sz="1200" dirty="0">
                <a:latin typeface="Times New Roman"/>
                <a:ea typeface="ÇlÇr ñæí©" charset="0"/>
                <a:cs typeface="Times New Roman"/>
              </a:rPr>
              <a:t>CLR</a:t>
            </a:r>
          </a:p>
          <a:p>
            <a:pPr lvl="0" defTabSz="914400"/>
            <a:r>
              <a:rPr lang="en-US" sz="1200" dirty="0">
                <a:latin typeface="Times New Roman"/>
                <a:ea typeface="ÇlÇr ñæí©" charset="0"/>
                <a:cs typeface="Times New Roman"/>
              </a:rPr>
              <a:t>J</a:t>
            </a:r>
          </a:p>
          <a:p>
            <a:pPr lvl="0" defTabSz="914400"/>
            <a:r>
              <a:rPr lang="en-US" sz="1200" dirty="0">
                <a:latin typeface="Times New Roman"/>
                <a:ea typeface="ÇlÇr ñæí©" charset="0"/>
                <a:cs typeface="Times New Roman"/>
              </a:rPr>
              <a:t> CLK  Q</a:t>
            </a:r>
          </a:p>
          <a:p>
            <a:pPr lvl="0" defTabSz="914400"/>
            <a:r>
              <a:rPr lang="en-US" sz="1200" dirty="0">
                <a:latin typeface="Times New Roman"/>
                <a:ea typeface="ÇlÇr ñæí©" charset="0"/>
                <a:cs typeface="Times New Roman"/>
              </a:rPr>
              <a:t>K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63" name="Line 61"/>
          <p:cNvSpPr>
            <a:spLocks noChangeShapeType="1"/>
          </p:cNvSpPr>
          <p:nvPr/>
        </p:nvSpPr>
        <p:spPr bwMode="auto">
          <a:xfrm flipV="1">
            <a:off x="6575760" y="3812381"/>
            <a:ext cx="0" cy="2825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64" name="Text Box 62"/>
          <p:cNvSpPr txBox="1">
            <a:spLocks noChangeArrowheads="1"/>
          </p:cNvSpPr>
          <p:nvPr/>
        </p:nvSpPr>
        <p:spPr bwMode="auto">
          <a:xfrm>
            <a:off x="6966285" y="4256881"/>
            <a:ext cx="168275" cy="19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" tIns="9144" rIns="9144" bIns="9144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mbria" charset="0"/>
                <a:ea typeface="ÇlÇr ñæí©" charset="0"/>
              </a:rPr>
              <a:t>D</a:t>
            </a:r>
            <a:endParaRPr kumimoji="0" 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65" name="Text Box 63"/>
          <p:cNvSpPr txBox="1">
            <a:spLocks noChangeArrowheads="1"/>
          </p:cNvSpPr>
          <p:nvPr/>
        </p:nvSpPr>
        <p:spPr bwMode="auto">
          <a:xfrm>
            <a:off x="6028072" y="4231481"/>
            <a:ext cx="257175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" tIns="9144" rIns="9144" bIns="9144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mbria" charset="0"/>
                <a:ea typeface="ÇlÇr ñæí©" charset="0"/>
              </a:rPr>
              <a:t>V</a:t>
            </a:r>
            <a:r>
              <a:rPr kumimoji="0" lang="en-US" sz="1400" b="0" i="0" u="none" strike="noStrike" cap="none" normalizeH="0" baseline="-25000">
                <a:ln>
                  <a:noFill/>
                </a:ln>
                <a:solidFill>
                  <a:schemeClr val="tx1"/>
                </a:solidFill>
                <a:effectLst/>
                <a:latin typeface="Cambria" charset="0"/>
                <a:ea typeface="ÇlÇr ñæí©" charset="0"/>
              </a:rPr>
              <a:t>cc</a:t>
            </a:r>
            <a:endParaRPr kumimoji="0" 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66" name="Text Box 64"/>
          <p:cNvSpPr txBox="1">
            <a:spLocks noChangeArrowheads="1"/>
          </p:cNvSpPr>
          <p:nvPr/>
        </p:nvSpPr>
        <p:spPr bwMode="auto">
          <a:xfrm>
            <a:off x="6037597" y="4736306"/>
            <a:ext cx="258763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" tIns="9144" rIns="9144" bIns="9144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mbria" charset="0"/>
                <a:ea typeface="ÇlÇr ñæí©" charset="0"/>
              </a:rPr>
              <a:t>V</a:t>
            </a:r>
            <a:r>
              <a:rPr kumimoji="0" lang="en-US" sz="1400" b="0" i="0" u="none" strike="noStrike" cap="none" normalizeH="0" baseline="-25000">
                <a:ln>
                  <a:noFill/>
                </a:ln>
                <a:solidFill>
                  <a:schemeClr val="tx1"/>
                </a:solidFill>
                <a:effectLst/>
                <a:latin typeface="Cambria" charset="0"/>
                <a:ea typeface="ÇlÇr ñæí©" charset="0"/>
              </a:rPr>
              <a:t>cc</a:t>
            </a:r>
            <a:endParaRPr kumimoji="0" 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17" name="Freeform 65"/>
          <p:cNvSpPr>
            <a:spLocks/>
          </p:cNvSpPr>
          <p:nvPr/>
        </p:nvSpPr>
        <p:spPr bwMode="auto">
          <a:xfrm>
            <a:off x="6288422" y="4455318"/>
            <a:ext cx="103188" cy="228600"/>
          </a:xfrm>
          <a:custGeom>
            <a:avLst/>
            <a:gdLst>
              <a:gd name="T0" fmla="*/ 0 w 340"/>
              <a:gd name="T1" fmla="*/ 0 h 680"/>
              <a:gd name="T2" fmla="*/ 340 w 340"/>
              <a:gd name="T3" fmla="*/ 340 h 680"/>
              <a:gd name="T4" fmla="*/ 0 w 340"/>
              <a:gd name="T5" fmla="*/ 680 h 6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40" h="680">
                <a:moveTo>
                  <a:pt x="0" y="0"/>
                </a:moveTo>
                <a:lnTo>
                  <a:pt x="340" y="340"/>
                </a:lnTo>
                <a:lnTo>
                  <a:pt x="0" y="680"/>
                </a:ln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118" name="Oval 66"/>
          <p:cNvSpPr>
            <a:spLocks noChangeArrowheads="1"/>
          </p:cNvSpPr>
          <p:nvPr/>
        </p:nvSpPr>
        <p:spPr bwMode="auto">
          <a:xfrm>
            <a:off x="6175710" y="4517231"/>
            <a:ext cx="103187" cy="1143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119" name="Oval 67"/>
          <p:cNvSpPr>
            <a:spLocks noChangeArrowheads="1"/>
          </p:cNvSpPr>
          <p:nvPr/>
        </p:nvSpPr>
        <p:spPr bwMode="auto">
          <a:xfrm>
            <a:off x="6531310" y="3985418"/>
            <a:ext cx="106362" cy="115888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120" name="Text Box 68"/>
          <p:cNvSpPr txBox="1">
            <a:spLocks noChangeArrowheads="1"/>
          </p:cNvSpPr>
          <p:nvPr/>
        </p:nvSpPr>
        <p:spPr bwMode="auto">
          <a:xfrm>
            <a:off x="1178260" y="5368131"/>
            <a:ext cx="347662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" tIns="9144" rIns="9144" bIns="9144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mbria" charset="0"/>
                <a:ea typeface="ÇlÇr ñæí©" charset="0"/>
              </a:rPr>
              <a:t>CP1</a:t>
            </a:r>
            <a:endParaRPr kumimoji="0" 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21" name="Line 69"/>
          <p:cNvSpPr>
            <a:spLocks noChangeShapeType="1"/>
          </p:cNvSpPr>
          <p:nvPr/>
        </p:nvSpPr>
        <p:spPr bwMode="auto">
          <a:xfrm>
            <a:off x="1187785" y="5377656"/>
            <a:ext cx="217487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122" name="Rectangle 70"/>
          <p:cNvSpPr>
            <a:spLocks noChangeArrowheads="1"/>
          </p:cNvSpPr>
          <p:nvPr/>
        </p:nvSpPr>
        <p:spPr bwMode="auto">
          <a:xfrm>
            <a:off x="1776747" y="3098006"/>
            <a:ext cx="5499100" cy="2827337"/>
          </a:xfrm>
          <a:prstGeom prst="rect">
            <a:avLst/>
          </a:prstGeom>
          <a:noFill/>
          <a:ln w="9525">
            <a:solidFill>
              <a:srgbClr val="000000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123" name="Text Box 71"/>
          <p:cNvSpPr txBox="1">
            <a:spLocks noChangeArrowheads="1"/>
          </p:cNvSpPr>
          <p:nvPr/>
        </p:nvSpPr>
        <p:spPr bwMode="auto">
          <a:xfrm>
            <a:off x="2757822" y="6023768"/>
            <a:ext cx="78105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mbria" charset="0"/>
                <a:ea typeface="ÇlÇr ñæí©" charset="0"/>
              </a:rPr>
              <a:t>Q0 (LSB)</a:t>
            </a: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124" name="Text Box 72"/>
          <p:cNvSpPr txBox="1">
            <a:spLocks noChangeArrowheads="1"/>
          </p:cNvSpPr>
          <p:nvPr/>
        </p:nvSpPr>
        <p:spPr bwMode="auto">
          <a:xfrm>
            <a:off x="4454860" y="5914231"/>
            <a:ext cx="500062" cy="347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mbria" charset="0"/>
                <a:ea typeface="ÇlÇr ñæí©" charset="0"/>
              </a:rPr>
              <a:t>Q1</a:t>
            </a:r>
            <a:endParaRPr kumimoji="0" 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25" name="Text Box 73"/>
          <p:cNvSpPr txBox="1">
            <a:spLocks noChangeArrowheads="1"/>
          </p:cNvSpPr>
          <p:nvPr/>
        </p:nvSpPr>
        <p:spPr bwMode="auto">
          <a:xfrm>
            <a:off x="6744035" y="5925343"/>
            <a:ext cx="53181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charset="0"/>
                <a:ea typeface="ÇlÇr ñæí©" charset="0"/>
              </a:rPr>
              <a:t>Q3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26" name="Text Box 74"/>
          <p:cNvSpPr txBox="1">
            <a:spLocks noChangeArrowheads="1"/>
          </p:cNvSpPr>
          <p:nvPr/>
        </p:nvSpPr>
        <p:spPr bwMode="auto">
          <a:xfrm>
            <a:off x="5799472" y="5914231"/>
            <a:ext cx="500063" cy="347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mbria" charset="0"/>
                <a:ea typeface="ÇlÇr ñæí©" charset="0"/>
              </a:rPr>
              <a:t>Q2</a:t>
            </a:r>
            <a:endParaRPr kumimoji="0" 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1306910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Box 55"/>
          <p:cNvSpPr txBox="1"/>
          <p:nvPr/>
        </p:nvSpPr>
        <p:spPr>
          <a:xfrm>
            <a:off x="1269936" y="443047"/>
            <a:ext cx="67722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MOD65 </a:t>
            </a:r>
            <a:r>
              <a:rPr lang="en-US" sz="4000" dirty="0"/>
              <a:t>Counter on </a:t>
            </a:r>
            <a:r>
              <a:rPr lang="en-US" sz="4000" dirty="0" smtClean="0"/>
              <a:t>74LS293 </a:t>
            </a:r>
            <a:endParaRPr lang="en-US" sz="4000" b="1" dirty="0"/>
          </a:p>
        </p:txBody>
      </p:sp>
      <p:grpSp>
        <p:nvGrpSpPr>
          <p:cNvPr id="112" name="Group 111"/>
          <p:cNvGrpSpPr>
            <a:grpSpLocks/>
          </p:cNvGrpSpPr>
          <p:nvPr/>
        </p:nvGrpSpPr>
        <p:grpSpPr bwMode="auto">
          <a:xfrm>
            <a:off x="2623549" y="3729526"/>
            <a:ext cx="530" cy="468303"/>
            <a:chOff x="3135" y="7845"/>
            <a:chExt cx="375" cy="675"/>
          </a:xfrm>
        </p:grpSpPr>
        <p:cxnSp>
          <p:nvCxnSpPr>
            <p:cNvPr id="139" name="Line 3377"/>
            <p:cNvCxnSpPr/>
            <p:nvPr/>
          </p:nvCxnSpPr>
          <p:spPr bwMode="auto">
            <a:xfrm>
              <a:off x="3135" y="7845"/>
              <a:ext cx="0" cy="6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0" name="Line 3378"/>
            <p:cNvCxnSpPr/>
            <p:nvPr/>
          </p:nvCxnSpPr>
          <p:spPr bwMode="auto">
            <a:xfrm>
              <a:off x="3510" y="7845"/>
              <a:ext cx="0" cy="6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114" name="Rectangle 113"/>
          <p:cNvSpPr>
            <a:spLocks noChangeArrowheads="1"/>
          </p:cNvSpPr>
          <p:nvPr/>
        </p:nvSpPr>
        <p:spPr bwMode="auto">
          <a:xfrm>
            <a:off x="5728366" y="2551591"/>
            <a:ext cx="2625906" cy="135467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0" bIns="45720" anchor="t" anchorCtr="0" upright="1">
            <a:noAutofit/>
          </a:bodyPr>
          <a:lstStyle/>
          <a:p>
            <a:endParaRPr lang="en-US" sz="1400"/>
          </a:p>
        </p:txBody>
      </p:sp>
      <p:sp>
        <p:nvSpPr>
          <p:cNvPr id="115" name="Oval 114"/>
          <p:cNvSpPr>
            <a:spLocks noChangeArrowheads="1"/>
          </p:cNvSpPr>
          <p:nvPr/>
        </p:nvSpPr>
        <p:spPr bwMode="auto">
          <a:xfrm>
            <a:off x="5592899" y="2687058"/>
            <a:ext cx="135467" cy="135467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0" bIns="45720" anchor="t" anchorCtr="0" upright="1">
            <a:noAutofit/>
          </a:bodyPr>
          <a:lstStyle/>
          <a:p>
            <a:endParaRPr lang="en-US" sz="1400"/>
          </a:p>
        </p:txBody>
      </p:sp>
      <p:sp>
        <p:nvSpPr>
          <p:cNvPr id="116" name="Oval 115"/>
          <p:cNvSpPr>
            <a:spLocks noChangeArrowheads="1"/>
          </p:cNvSpPr>
          <p:nvPr/>
        </p:nvSpPr>
        <p:spPr bwMode="auto">
          <a:xfrm>
            <a:off x="5592899" y="3030660"/>
            <a:ext cx="135467" cy="135467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0" bIns="45720" anchor="t" anchorCtr="0" upright="1">
            <a:noAutofit/>
          </a:bodyPr>
          <a:lstStyle/>
          <a:p>
            <a:endParaRPr lang="en-US" sz="1400"/>
          </a:p>
        </p:txBody>
      </p:sp>
      <p:sp>
        <p:nvSpPr>
          <p:cNvPr id="127" name="Text Box 3387"/>
          <p:cNvSpPr txBox="1">
            <a:spLocks noChangeArrowheads="1"/>
          </p:cNvSpPr>
          <p:nvPr/>
        </p:nvSpPr>
        <p:spPr bwMode="auto">
          <a:xfrm>
            <a:off x="5687098" y="2614390"/>
            <a:ext cx="677335" cy="7087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0" bIns="45720" anchor="t" anchorCtr="0" upright="1"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400">
                <a:effectLst/>
                <a:latin typeface="Times New Roman"/>
                <a:ea typeface="Times New Roman"/>
                <a:cs typeface="Times New Roman"/>
              </a:rPr>
              <a:t>CP1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400">
                <a:effectLst/>
                <a:latin typeface="Times New Roman"/>
                <a:ea typeface="Times New Roman"/>
                <a:cs typeface="Times New Roman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400">
                <a:effectLst/>
                <a:latin typeface="Times New Roman"/>
                <a:ea typeface="Times New Roman"/>
                <a:cs typeface="Times New Roman"/>
              </a:rPr>
              <a:t>CP0</a:t>
            </a:r>
          </a:p>
        </p:txBody>
      </p:sp>
      <p:sp>
        <p:nvSpPr>
          <p:cNvPr id="128" name="Text Box 3388"/>
          <p:cNvSpPr txBox="1">
            <a:spLocks noChangeArrowheads="1"/>
          </p:cNvSpPr>
          <p:nvPr/>
        </p:nvSpPr>
        <p:spPr bwMode="auto">
          <a:xfrm>
            <a:off x="6566287" y="2687058"/>
            <a:ext cx="1561907" cy="9904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0" bIns="45720" anchor="t" anchorCtr="0" upright="1"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effectLst/>
                <a:latin typeface="Times New Roman"/>
                <a:ea typeface="Times New Roman"/>
                <a:cs typeface="Times New Roman"/>
              </a:rPr>
              <a:t>74LS293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effectLst/>
                <a:latin typeface="Times New Roman"/>
                <a:ea typeface="Times New Roman"/>
                <a:cs typeface="Times New Roman"/>
              </a:rPr>
              <a:t>MOD 5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effectLst/>
                <a:latin typeface="Times New Roman"/>
                <a:ea typeface="Times New Roman"/>
                <a:cs typeface="Times New Roman"/>
              </a:rPr>
              <a:t>(QA not used)</a:t>
            </a:r>
          </a:p>
        </p:txBody>
      </p:sp>
      <p:sp>
        <p:nvSpPr>
          <p:cNvPr id="129" name="Text Box 3389"/>
          <p:cNvSpPr txBox="1">
            <a:spLocks noChangeArrowheads="1"/>
          </p:cNvSpPr>
          <p:nvPr/>
        </p:nvSpPr>
        <p:spPr bwMode="auto">
          <a:xfrm>
            <a:off x="5843199" y="3885627"/>
            <a:ext cx="593902" cy="364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0" bIns="45720" anchor="t" anchorCtr="0" upright="1"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400">
                <a:effectLst/>
                <a:latin typeface="Times New Roman"/>
                <a:ea typeface="Times New Roman"/>
                <a:cs typeface="Times New Roman"/>
              </a:rPr>
              <a:t>MR1</a:t>
            </a:r>
          </a:p>
        </p:txBody>
      </p:sp>
      <p:sp>
        <p:nvSpPr>
          <p:cNvPr id="130" name="Text Box 3390"/>
          <p:cNvSpPr txBox="1">
            <a:spLocks noChangeArrowheads="1"/>
          </p:cNvSpPr>
          <p:nvPr/>
        </p:nvSpPr>
        <p:spPr bwMode="auto">
          <a:xfrm>
            <a:off x="6249600" y="3885627"/>
            <a:ext cx="593902" cy="364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0" bIns="45720" anchor="t" anchorCtr="0" upright="1"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400">
                <a:effectLst/>
                <a:latin typeface="Times New Roman"/>
                <a:ea typeface="Times New Roman"/>
                <a:cs typeface="Times New Roman"/>
              </a:rPr>
              <a:t>MR2</a:t>
            </a:r>
          </a:p>
        </p:txBody>
      </p:sp>
      <p:sp>
        <p:nvSpPr>
          <p:cNvPr id="131" name="Text Box 3391"/>
          <p:cNvSpPr txBox="1">
            <a:spLocks noChangeArrowheads="1"/>
          </p:cNvSpPr>
          <p:nvPr/>
        </p:nvSpPr>
        <p:spPr bwMode="auto">
          <a:xfrm>
            <a:off x="6952096" y="3890367"/>
            <a:ext cx="458435" cy="3651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0" bIns="45720" anchor="t" anchorCtr="0" upright="1"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effectLst/>
                <a:latin typeface="Times New Roman"/>
                <a:ea typeface="Times New Roman"/>
                <a:cs typeface="Times New Roman"/>
              </a:rPr>
              <a:t>QD</a:t>
            </a:r>
          </a:p>
        </p:txBody>
      </p:sp>
      <p:sp>
        <p:nvSpPr>
          <p:cNvPr id="132" name="Text Box 3392"/>
          <p:cNvSpPr txBox="1">
            <a:spLocks noChangeArrowheads="1"/>
          </p:cNvSpPr>
          <p:nvPr/>
        </p:nvSpPr>
        <p:spPr bwMode="auto">
          <a:xfrm>
            <a:off x="7330892" y="3883833"/>
            <a:ext cx="437801" cy="3651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0" bIns="45720" anchor="t" anchorCtr="0" upright="1"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effectLst/>
                <a:latin typeface="Times New Roman"/>
                <a:ea typeface="Times New Roman"/>
                <a:cs typeface="Times New Roman"/>
              </a:rPr>
              <a:t>QC</a:t>
            </a:r>
          </a:p>
        </p:txBody>
      </p:sp>
      <p:sp>
        <p:nvSpPr>
          <p:cNvPr id="133" name="Text Box 3393"/>
          <p:cNvSpPr txBox="1">
            <a:spLocks noChangeArrowheads="1"/>
          </p:cNvSpPr>
          <p:nvPr/>
        </p:nvSpPr>
        <p:spPr bwMode="auto">
          <a:xfrm>
            <a:off x="7719215" y="3885627"/>
            <a:ext cx="479069" cy="364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0" bIns="45720" anchor="t" anchorCtr="0" upright="1"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400">
                <a:effectLst/>
                <a:latin typeface="Times New Roman"/>
                <a:ea typeface="Times New Roman"/>
                <a:cs typeface="Times New Roman"/>
              </a:rPr>
              <a:t>QB</a:t>
            </a:r>
          </a:p>
        </p:txBody>
      </p:sp>
      <p:sp>
        <p:nvSpPr>
          <p:cNvPr id="134" name="Text Box 3394"/>
          <p:cNvSpPr txBox="1">
            <a:spLocks noChangeArrowheads="1"/>
          </p:cNvSpPr>
          <p:nvPr/>
        </p:nvSpPr>
        <p:spPr bwMode="auto">
          <a:xfrm>
            <a:off x="8042183" y="3885627"/>
            <a:ext cx="427035" cy="364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0" bIns="45720" anchor="t" anchorCtr="0" upright="1"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effectLst/>
                <a:latin typeface="Times New Roman"/>
                <a:ea typeface="Times New Roman"/>
                <a:cs typeface="Times New Roman"/>
              </a:rPr>
              <a:t>QA</a:t>
            </a:r>
          </a:p>
        </p:txBody>
      </p:sp>
      <p:cxnSp>
        <p:nvCxnSpPr>
          <p:cNvPr id="79" name="Line 3396"/>
          <p:cNvCxnSpPr/>
          <p:nvPr/>
        </p:nvCxnSpPr>
        <p:spPr bwMode="auto">
          <a:xfrm flipV="1">
            <a:off x="4992717" y="2759726"/>
            <a:ext cx="57954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0" name="Line 3397"/>
          <p:cNvCxnSpPr/>
          <p:nvPr/>
        </p:nvCxnSpPr>
        <p:spPr bwMode="auto">
          <a:xfrm>
            <a:off x="7021246" y="3919304"/>
            <a:ext cx="0" cy="117075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5" name="Rectangle 94"/>
          <p:cNvSpPr>
            <a:spLocks noChangeArrowheads="1"/>
          </p:cNvSpPr>
          <p:nvPr/>
        </p:nvSpPr>
        <p:spPr bwMode="auto">
          <a:xfrm>
            <a:off x="1346771" y="2550694"/>
            <a:ext cx="2625906" cy="135467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0" bIns="45720" anchor="t" anchorCtr="0" upright="1">
            <a:noAutofit/>
          </a:bodyPr>
          <a:lstStyle/>
          <a:p>
            <a:endParaRPr lang="en-US" sz="1400"/>
          </a:p>
        </p:txBody>
      </p:sp>
      <p:sp>
        <p:nvSpPr>
          <p:cNvPr id="96" name="Oval 95"/>
          <p:cNvSpPr>
            <a:spLocks noChangeArrowheads="1"/>
          </p:cNvSpPr>
          <p:nvPr/>
        </p:nvSpPr>
        <p:spPr bwMode="auto">
          <a:xfrm>
            <a:off x="1211304" y="2686161"/>
            <a:ext cx="135467" cy="135467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0" bIns="45720" anchor="t" anchorCtr="0" upright="1">
            <a:noAutofit/>
          </a:bodyPr>
          <a:lstStyle/>
          <a:p>
            <a:endParaRPr lang="en-US" sz="1400"/>
          </a:p>
        </p:txBody>
      </p:sp>
      <p:sp>
        <p:nvSpPr>
          <p:cNvPr id="97" name="Oval 96"/>
          <p:cNvSpPr>
            <a:spLocks noChangeArrowheads="1"/>
          </p:cNvSpPr>
          <p:nvPr/>
        </p:nvSpPr>
        <p:spPr bwMode="auto">
          <a:xfrm>
            <a:off x="1211304" y="3029762"/>
            <a:ext cx="135467" cy="135467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0" bIns="45720" anchor="t" anchorCtr="0" upright="1">
            <a:noAutofit/>
          </a:bodyPr>
          <a:lstStyle/>
          <a:p>
            <a:endParaRPr lang="en-US" sz="1400"/>
          </a:p>
        </p:txBody>
      </p:sp>
      <p:sp>
        <p:nvSpPr>
          <p:cNvPr id="98" name="Text Box 3357"/>
          <p:cNvSpPr txBox="1">
            <a:spLocks noChangeArrowheads="1"/>
          </p:cNvSpPr>
          <p:nvPr/>
        </p:nvSpPr>
        <p:spPr bwMode="auto">
          <a:xfrm>
            <a:off x="1305503" y="2613493"/>
            <a:ext cx="677335" cy="7087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0" bIns="45720" anchor="t" anchorCtr="0" upright="1"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400">
                <a:effectLst/>
                <a:latin typeface="Times New Roman"/>
                <a:ea typeface="Times New Roman"/>
                <a:cs typeface="Times New Roman"/>
              </a:rPr>
              <a:t>CP1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400">
                <a:effectLst/>
                <a:latin typeface="Times New Roman"/>
                <a:ea typeface="Times New Roman"/>
                <a:cs typeface="Times New Roman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400">
                <a:effectLst/>
                <a:latin typeface="Times New Roman"/>
                <a:ea typeface="Times New Roman"/>
                <a:cs typeface="Times New Roman"/>
              </a:rPr>
              <a:t>CP0</a:t>
            </a:r>
          </a:p>
        </p:txBody>
      </p:sp>
      <p:sp>
        <p:nvSpPr>
          <p:cNvPr id="99" name="Text Box 3358"/>
          <p:cNvSpPr txBox="1">
            <a:spLocks noChangeArrowheads="1"/>
          </p:cNvSpPr>
          <p:nvPr/>
        </p:nvSpPr>
        <p:spPr bwMode="auto">
          <a:xfrm>
            <a:off x="2184693" y="2915827"/>
            <a:ext cx="1381584" cy="6638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0" bIns="45720" anchor="t" anchorCtr="0" upright="1"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effectLst/>
                <a:latin typeface="Times New Roman"/>
                <a:ea typeface="Times New Roman"/>
                <a:cs typeface="Times New Roman"/>
              </a:rPr>
              <a:t>74LS293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effectLst/>
                <a:latin typeface="Times New Roman"/>
                <a:ea typeface="Times New Roman"/>
                <a:cs typeface="Times New Roman"/>
              </a:rPr>
              <a:t>MOD 13</a:t>
            </a:r>
          </a:p>
        </p:txBody>
      </p:sp>
      <p:sp>
        <p:nvSpPr>
          <p:cNvPr id="100" name="Text Box 3359"/>
          <p:cNvSpPr txBox="1">
            <a:spLocks noChangeArrowheads="1"/>
          </p:cNvSpPr>
          <p:nvPr/>
        </p:nvSpPr>
        <p:spPr bwMode="auto">
          <a:xfrm>
            <a:off x="1461604" y="3884730"/>
            <a:ext cx="593902" cy="364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0" bIns="45720" anchor="t" anchorCtr="0" upright="1"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effectLst/>
                <a:latin typeface="Times New Roman"/>
                <a:ea typeface="Times New Roman"/>
                <a:cs typeface="Times New Roman"/>
              </a:rPr>
              <a:t>MR1</a:t>
            </a:r>
          </a:p>
        </p:txBody>
      </p:sp>
      <p:sp>
        <p:nvSpPr>
          <p:cNvPr id="101" name="Text Box 3360"/>
          <p:cNvSpPr txBox="1">
            <a:spLocks noChangeArrowheads="1"/>
          </p:cNvSpPr>
          <p:nvPr/>
        </p:nvSpPr>
        <p:spPr bwMode="auto">
          <a:xfrm>
            <a:off x="1898336" y="3886465"/>
            <a:ext cx="593902" cy="364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0" bIns="45720" anchor="t" anchorCtr="0" upright="1"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effectLst/>
                <a:latin typeface="Times New Roman"/>
                <a:ea typeface="Times New Roman"/>
                <a:cs typeface="Times New Roman"/>
              </a:rPr>
              <a:t>MR2</a:t>
            </a:r>
          </a:p>
        </p:txBody>
      </p:sp>
      <p:sp>
        <p:nvSpPr>
          <p:cNvPr id="102" name="Text Box 3361"/>
          <p:cNvSpPr txBox="1">
            <a:spLocks noChangeArrowheads="1"/>
          </p:cNvSpPr>
          <p:nvPr/>
        </p:nvSpPr>
        <p:spPr bwMode="auto">
          <a:xfrm>
            <a:off x="2546474" y="3894598"/>
            <a:ext cx="458435" cy="3651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0" bIns="45720" anchor="t" anchorCtr="0" upright="1"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400">
                <a:effectLst/>
                <a:latin typeface="Times New Roman"/>
                <a:ea typeface="Times New Roman"/>
                <a:cs typeface="Times New Roman"/>
              </a:rPr>
              <a:t>QD</a:t>
            </a:r>
          </a:p>
        </p:txBody>
      </p:sp>
      <p:sp>
        <p:nvSpPr>
          <p:cNvPr id="103" name="Text Box 3362"/>
          <p:cNvSpPr txBox="1">
            <a:spLocks noChangeArrowheads="1"/>
          </p:cNvSpPr>
          <p:nvPr/>
        </p:nvSpPr>
        <p:spPr bwMode="auto">
          <a:xfrm>
            <a:off x="3004909" y="3894166"/>
            <a:ext cx="437801" cy="3651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0" bIns="45720" anchor="t" anchorCtr="0" upright="1"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effectLst/>
                <a:latin typeface="Times New Roman"/>
                <a:ea typeface="Times New Roman"/>
                <a:cs typeface="Times New Roman"/>
              </a:rPr>
              <a:t>QC</a:t>
            </a:r>
          </a:p>
        </p:txBody>
      </p:sp>
      <p:sp>
        <p:nvSpPr>
          <p:cNvPr id="104" name="Text Box 3363"/>
          <p:cNvSpPr txBox="1">
            <a:spLocks noChangeArrowheads="1"/>
          </p:cNvSpPr>
          <p:nvPr/>
        </p:nvSpPr>
        <p:spPr bwMode="auto">
          <a:xfrm>
            <a:off x="3326742" y="3884730"/>
            <a:ext cx="479069" cy="364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0" bIns="45720" anchor="t" anchorCtr="0" upright="1"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effectLst/>
                <a:latin typeface="Times New Roman"/>
                <a:ea typeface="Times New Roman"/>
                <a:cs typeface="Times New Roman"/>
              </a:rPr>
              <a:t>QB</a:t>
            </a:r>
          </a:p>
        </p:txBody>
      </p:sp>
      <p:sp>
        <p:nvSpPr>
          <p:cNvPr id="105" name="Text Box 3364"/>
          <p:cNvSpPr txBox="1">
            <a:spLocks noChangeArrowheads="1"/>
          </p:cNvSpPr>
          <p:nvPr/>
        </p:nvSpPr>
        <p:spPr bwMode="auto">
          <a:xfrm>
            <a:off x="3723512" y="3884730"/>
            <a:ext cx="427035" cy="364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0" bIns="45720" anchor="t" anchorCtr="0" upright="1"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effectLst/>
                <a:latin typeface="Times New Roman"/>
                <a:ea typeface="Times New Roman"/>
                <a:cs typeface="Times New Roman"/>
              </a:rPr>
              <a:t>QA</a:t>
            </a:r>
          </a:p>
        </p:txBody>
      </p:sp>
      <p:cxnSp>
        <p:nvCxnSpPr>
          <p:cNvPr id="82" name="Line 3366"/>
          <p:cNvCxnSpPr/>
          <p:nvPr/>
        </p:nvCxnSpPr>
        <p:spPr bwMode="auto">
          <a:xfrm>
            <a:off x="777092" y="3104224"/>
            <a:ext cx="444081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3" name="Line 3367"/>
          <p:cNvCxnSpPr/>
          <p:nvPr/>
        </p:nvCxnSpPr>
        <p:spPr bwMode="auto">
          <a:xfrm>
            <a:off x="2623549" y="4145795"/>
            <a:ext cx="0" cy="117075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4" name="Freeform 83"/>
          <p:cNvSpPr>
            <a:spLocks/>
          </p:cNvSpPr>
          <p:nvPr/>
        </p:nvSpPr>
        <p:spPr bwMode="auto">
          <a:xfrm>
            <a:off x="1982837" y="3906261"/>
            <a:ext cx="640711" cy="409092"/>
          </a:xfrm>
          <a:custGeom>
            <a:avLst/>
            <a:gdLst>
              <a:gd name="T0" fmla="*/ 0 w 885"/>
              <a:gd name="T1" fmla="*/ 30 h 240"/>
              <a:gd name="T2" fmla="*/ 0 w 885"/>
              <a:gd name="T3" fmla="*/ 240 h 240"/>
              <a:gd name="T4" fmla="*/ 885 w 885"/>
              <a:gd name="T5" fmla="*/ 240 h 240"/>
              <a:gd name="T6" fmla="*/ 885 w 885"/>
              <a:gd name="T7" fmla="*/ 0 h 240"/>
              <a:gd name="connsiteX0" fmla="*/ 0 w 10000"/>
              <a:gd name="connsiteY0" fmla="*/ 43 h 10000"/>
              <a:gd name="connsiteX1" fmla="*/ 0 w 10000"/>
              <a:gd name="connsiteY1" fmla="*/ 10000 h 10000"/>
              <a:gd name="connsiteX2" fmla="*/ 10000 w 10000"/>
              <a:gd name="connsiteY2" fmla="*/ 10000 h 10000"/>
              <a:gd name="connsiteX3" fmla="*/ 10000 w 10000"/>
              <a:gd name="connsiteY3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00" h="10000">
                <a:moveTo>
                  <a:pt x="0" y="43"/>
                </a:moveTo>
                <a:lnTo>
                  <a:pt x="0" y="10000"/>
                </a:lnTo>
                <a:lnTo>
                  <a:pt x="10000" y="10000"/>
                </a:lnTo>
                <a:lnTo>
                  <a:pt x="10000" y="0"/>
                </a:ln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0" bIns="45720" anchor="t" anchorCtr="0" upright="1">
            <a:noAutofit/>
          </a:bodyPr>
          <a:lstStyle/>
          <a:p>
            <a:endParaRPr lang="en-US" sz="1400"/>
          </a:p>
        </p:txBody>
      </p:sp>
      <p:sp>
        <p:nvSpPr>
          <p:cNvPr id="85" name="Freeform 84"/>
          <p:cNvSpPr>
            <a:spLocks/>
          </p:cNvSpPr>
          <p:nvPr/>
        </p:nvSpPr>
        <p:spPr bwMode="auto">
          <a:xfrm>
            <a:off x="2384754" y="3906261"/>
            <a:ext cx="689894" cy="678231"/>
          </a:xfrm>
          <a:custGeom>
            <a:avLst/>
            <a:gdLst>
              <a:gd name="T0" fmla="*/ 735 w 735"/>
              <a:gd name="T1" fmla="*/ 0 h 690"/>
              <a:gd name="T2" fmla="*/ 735 w 735"/>
              <a:gd name="T3" fmla="*/ 690 h 690"/>
              <a:gd name="T4" fmla="*/ 0 w 735"/>
              <a:gd name="T5" fmla="*/ 690 h 6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735" h="690">
                <a:moveTo>
                  <a:pt x="735" y="0"/>
                </a:moveTo>
                <a:lnTo>
                  <a:pt x="735" y="690"/>
                </a:lnTo>
                <a:lnTo>
                  <a:pt x="0" y="690"/>
                </a:ln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0" bIns="45720" anchor="t" anchorCtr="0" upright="1">
            <a:noAutofit/>
          </a:bodyPr>
          <a:lstStyle/>
          <a:p>
            <a:endParaRPr lang="en-US" sz="1400"/>
          </a:p>
        </p:txBody>
      </p:sp>
      <p:sp>
        <p:nvSpPr>
          <p:cNvPr id="86" name="AutoShape 3372"/>
          <p:cNvSpPr>
            <a:spLocks noChangeArrowheads="1"/>
          </p:cNvSpPr>
          <p:nvPr/>
        </p:nvSpPr>
        <p:spPr bwMode="auto">
          <a:xfrm rot="10800000">
            <a:off x="1940673" y="4476837"/>
            <a:ext cx="444081" cy="444081"/>
          </a:xfrm>
          <a:prstGeom prst="flowChartDelay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0" bIns="45720" anchor="t" anchorCtr="0" upright="1">
            <a:noAutofit/>
          </a:bodyPr>
          <a:lstStyle/>
          <a:p>
            <a:endParaRPr lang="en-US" sz="1400"/>
          </a:p>
        </p:txBody>
      </p:sp>
      <p:sp>
        <p:nvSpPr>
          <p:cNvPr id="87" name="Freeform 86"/>
          <p:cNvSpPr>
            <a:spLocks/>
          </p:cNvSpPr>
          <p:nvPr/>
        </p:nvSpPr>
        <p:spPr bwMode="auto">
          <a:xfrm flipH="1">
            <a:off x="1545035" y="3906261"/>
            <a:ext cx="395637" cy="796653"/>
          </a:xfrm>
          <a:custGeom>
            <a:avLst/>
            <a:gdLst>
              <a:gd name="T0" fmla="*/ 735 w 735"/>
              <a:gd name="T1" fmla="*/ 0 h 690"/>
              <a:gd name="T2" fmla="*/ 735 w 735"/>
              <a:gd name="T3" fmla="*/ 690 h 690"/>
              <a:gd name="T4" fmla="*/ 0 w 735"/>
              <a:gd name="T5" fmla="*/ 690 h 6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735" h="690">
                <a:moveTo>
                  <a:pt x="735" y="0"/>
                </a:moveTo>
                <a:lnTo>
                  <a:pt x="735" y="690"/>
                </a:lnTo>
                <a:lnTo>
                  <a:pt x="0" y="690"/>
                </a:ln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0" bIns="45720" anchor="t" anchorCtr="0" upright="1">
            <a:noAutofit/>
          </a:bodyPr>
          <a:lstStyle/>
          <a:p>
            <a:endParaRPr lang="en-US" sz="1400"/>
          </a:p>
        </p:txBody>
      </p:sp>
      <p:sp>
        <p:nvSpPr>
          <p:cNvPr id="88" name="Freeform 87"/>
          <p:cNvSpPr>
            <a:spLocks/>
          </p:cNvSpPr>
          <p:nvPr/>
        </p:nvSpPr>
        <p:spPr bwMode="auto">
          <a:xfrm>
            <a:off x="887347" y="2281553"/>
            <a:ext cx="3297950" cy="2033799"/>
          </a:xfrm>
          <a:custGeom>
            <a:avLst/>
            <a:gdLst>
              <a:gd name="T0" fmla="*/ 3195 w 3675"/>
              <a:gd name="T1" fmla="*/ 1950 h 1950"/>
              <a:gd name="T2" fmla="*/ 3675 w 3675"/>
              <a:gd name="T3" fmla="*/ 1950 h 1950"/>
              <a:gd name="T4" fmla="*/ 3675 w 3675"/>
              <a:gd name="T5" fmla="*/ 0 h 1950"/>
              <a:gd name="T6" fmla="*/ 0 w 3675"/>
              <a:gd name="T7" fmla="*/ 0 h 1950"/>
              <a:gd name="T8" fmla="*/ 0 w 3675"/>
              <a:gd name="T9" fmla="*/ 525 h 1950"/>
              <a:gd name="T10" fmla="*/ 240 w 3675"/>
              <a:gd name="T11" fmla="*/ 525 h 1950"/>
              <a:gd name="connsiteX0" fmla="*/ 8694 w 10000"/>
              <a:gd name="connsiteY0" fmla="*/ 10000 h 10000"/>
              <a:gd name="connsiteX1" fmla="*/ 10000 w 10000"/>
              <a:gd name="connsiteY1" fmla="*/ 10000 h 10000"/>
              <a:gd name="connsiteX2" fmla="*/ 10000 w 10000"/>
              <a:gd name="connsiteY2" fmla="*/ 0 h 10000"/>
              <a:gd name="connsiteX3" fmla="*/ 0 w 10000"/>
              <a:gd name="connsiteY3" fmla="*/ 0 h 10000"/>
              <a:gd name="connsiteX4" fmla="*/ 0 w 10000"/>
              <a:gd name="connsiteY4" fmla="*/ 2692 h 10000"/>
              <a:gd name="connsiteX5" fmla="*/ 980 w 10000"/>
              <a:gd name="connsiteY5" fmla="*/ 2738 h 10000"/>
              <a:gd name="connsiteX0" fmla="*/ 8694 w 10000"/>
              <a:gd name="connsiteY0" fmla="*/ 10000 h 10000"/>
              <a:gd name="connsiteX1" fmla="*/ 10000 w 10000"/>
              <a:gd name="connsiteY1" fmla="*/ 10000 h 10000"/>
              <a:gd name="connsiteX2" fmla="*/ 10000 w 10000"/>
              <a:gd name="connsiteY2" fmla="*/ 0 h 10000"/>
              <a:gd name="connsiteX3" fmla="*/ 0 w 10000"/>
              <a:gd name="connsiteY3" fmla="*/ 0 h 10000"/>
              <a:gd name="connsiteX4" fmla="*/ 0 w 10000"/>
              <a:gd name="connsiteY4" fmla="*/ 2692 h 10000"/>
              <a:gd name="connsiteX5" fmla="*/ 980 w 10000"/>
              <a:gd name="connsiteY5" fmla="*/ 2322 h 10000"/>
              <a:gd name="connsiteX0" fmla="*/ 8731 w 10037"/>
              <a:gd name="connsiteY0" fmla="*/ 10000 h 10000"/>
              <a:gd name="connsiteX1" fmla="*/ 10037 w 10037"/>
              <a:gd name="connsiteY1" fmla="*/ 10000 h 10000"/>
              <a:gd name="connsiteX2" fmla="*/ 10037 w 10037"/>
              <a:gd name="connsiteY2" fmla="*/ 0 h 10000"/>
              <a:gd name="connsiteX3" fmla="*/ 37 w 10037"/>
              <a:gd name="connsiteY3" fmla="*/ 0 h 10000"/>
              <a:gd name="connsiteX4" fmla="*/ 0 w 10037"/>
              <a:gd name="connsiteY4" fmla="*/ 2335 h 10000"/>
              <a:gd name="connsiteX5" fmla="*/ 1017 w 10037"/>
              <a:gd name="connsiteY5" fmla="*/ 2322 h 10000"/>
              <a:gd name="connsiteX0" fmla="*/ 8695 w 10001"/>
              <a:gd name="connsiteY0" fmla="*/ 10000 h 10000"/>
              <a:gd name="connsiteX1" fmla="*/ 10001 w 10001"/>
              <a:gd name="connsiteY1" fmla="*/ 10000 h 10000"/>
              <a:gd name="connsiteX2" fmla="*/ 10001 w 10001"/>
              <a:gd name="connsiteY2" fmla="*/ 0 h 10000"/>
              <a:gd name="connsiteX3" fmla="*/ 1 w 10001"/>
              <a:gd name="connsiteY3" fmla="*/ 0 h 10000"/>
              <a:gd name="connsiteX4" fmla="*/ 111 w 10001"/>
              <a:gd name="connsiteY4" fmla="*/ 2335 h 10000"/>
              <a:gd name="connsiteX5" fmla="*/ 981 w 10001"/>
              <a:gd name="connsiteY5" fmla="*/ 2322 h 10000"/>
              <a:gd name="connsiteX0" fmla="*/ 8697 w 10003"/>
              <a:gd name="connsiteY0" fmla="*/ 10000 h 10000"/>
              <a:gd name="connsiteX1" fmla="*/ 10003 w 10003"/>
              <a:gd name="connsiteY1" fmla="*/ 10000 h 10000"/>
              <a:gd name="connsiteX2" fmla="*/ 10003 w 10003"/>
              <a:gd name="connsiteY2" fmla="*/ 0 h 10000"/>
              <a:gd name="connsiteX3" fmla="*/ 3 w 10003"/>
              <a:gd name="connsiteY3" fmla="*/ 0 h 10000"/>
              <a:gd name="connsiteX4" fmla="*/ 3 w 10003"/>
              <a:gd name="connsiteY4" fmla="*/ 2394 h 10000"/>
              <a:gd name="connsiteX5" fmla="*/ 983 w 10003"/>
              <a:gd name="connsiteY5" fmla="*/ 2322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003" h="10000">
                <a:moveTo>
                  <a:pt x="8697" y="10000"/>
                </a:moveTo>
                <a:lnTo>
                  <a:pt x="10003" y="10000"/>
                </a:lnTo>
                <a:lnTo>
                  <a:pt x="10003" y="0"/>
                </a:lnTo>
                <a:lnTo>
                  <a:pt x="3" y="0"/>
                </a:lnTo>
                <a:cubicBezTo>
                  <a:pt x="-9" y="778"/>
                  <a:pt x="15" y="1616"/>
                  <a:pt x="3" y="2394"/>
                </a:cubicBezTo>
                <a:cubicBezTo>
                  <a:pt x="221" y="2394"/>
                  <a:pt x="765" y="2322"/>
                  <a:pt x="983" y="2322"/>
                </a:cubicBez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0" bIns="45720" anchor="t" anchorCtr="0" upright="1">
            <a:noAutofit/>
          </a:bodyPr>
          <a:lstStyle/>
          <a:p>
            <a:endParaRPr lang="en-US" sz="1400"/>
          </a:p>
        </p:txBody>
      </p:sp>
      <p:sp>
        <p:nvSpPr>
          <p:cNvPr id="89" name="Freeform 88"/>
          <p:cNvSpPr>
            <a:spLocks/>
          </p:cNvSpPr>
          <p:nvPr/>
        </p:nvSpPr>
        <p:spPr bwMode="auto">
          <a:xfrm>
            <a:off x="2389239" y="3906261"/>
            <a:ext cx="1364538" cy="891749"/>
          </a:xfrm>
          <a:custGeom>
            <a:avLst/>
            <a:gdLst>
              <a:gd name="T0" fmla="*/ 735 w 735"/>
              <a:gd name="T1" fmla="*/ 0 h 690"/>
              <a:gd name="T2" fmla="*/ 735 w 735"/>
              <a:gd name="T3" fmla="*/ 690 h 690"/>
              <a:gd name="T4" fmla="*/ 0 w 735"/>
              <a:gd name="T5" fmla="*/ 690 h 6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735" h="690">
                <a:moveTo>
                  <a:pt x="735" y="0"/>
                </a:moveTo>
                <a:lnTo>
                  <a:pt x="735" y="690"/>
                </a:lnTo>
                <a:lnTo>
                  <a:pt x="0" y="690"/>
                </a:ln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0" bIns="45720" anchor="t" anchorCtr="0" upright="1">
            <a:noAutofit/>
          </a:bodyPr>
          <a:lstStyle/>
          <a:p>
            <a:endParaRPr lang="en-US" sz="1400"/>
          </a:p>
        </p:txBody>
      </p:sp>
      <p:sp>
        <p:nvSpPr>
          <p:cNvPr id="90" name="Freeform 89"/>
          <p:cNvSpPr>
            <a:spLocks/>
          </p:cNvSpPr>
          <p:nvPr/>
        </p:nvSpPr>
        <p:spPr bwMode="auto">
          <a:xfrm>
            <a:off x="2624079" y="2759726"/>
            <a:ext cx="2368638" cy="2512868"/>
          </a:xfrm>
          <a:custGeom>
            <a:avLst/>
            <a:gdLst>
              <a:gd name="T0" fmla="*/ 735 w 735"/>
              <a:gd name="T1" fmla="*/ 0 h 690"/>
              <a:gd name="T2" fmla="*/ 735 w 735"/>
              <a:gd name="T3" fmla="*/ 690 h 690"/>
              <a:gd name="T4" fmla="*/ 0 w 735"/>
              <a:gd name="T5" fmla="*/ 690 h 6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735" h="690">
                <a:moveTo>
                  <a:pt x="735" y="0"/>
                </a:moveTo>
                <a:lnTo>
                  <a:pt x="735" y="690"/>
                </a:lnTo>
                <a:lnTo>
                  <a:pt x="0" y="690"/>
                </a:ln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0" bIns="45720" anchor="t" anchorCtr="0" upright="1">
            <a:noAutofit/>
          </a:bodyPr>
          <a:lstStyle/>
          <a:p>
            <a:endParaRPr lang="en-US" sz="1400"/>
          </a:p>
        </p:txBody>
      </p:sp>
      <p:sp>
        <p:nvSpPr>
          <p:cNvPr id="91" name="Freeform 90"/>
          <p:cNvSpPr>
            <a:spLocks/>
          </p:cNvSpPr>
          <p:nvPr/>
        </p:nvSpPr>
        <p:spPr bwMode="auto">
          <a:xfrm>
            <a:off x="5926632" y="3901785"/>
            <a:ext cx="1871418" cy="682707"/>
          </a:xfrm>
          <a:custGeom>
            <a:avLst/>
            <a:gdLst>
              <a:gd name="T0" fmla="*/ 735 w 735"/>
              <a:gd name="T1" fmla="*/ 0 h 690"/>
              <a:gd name="T2" fmla="*/ 735 w 735"/>
              <a:gd name="T3" fmla="*/ 690 h 690"/>
              <a:gd name="T4" fmla="*/ 0 w 735"/>
              <a:gd name="T5" fmla="*/ 690 h 690"/>
              <a:gd name="connsiteX0" fmla="*/ 10000 w 10000"/>
              <a:gd name="connsiteY0" fmla="*/ 0 h 10000"/>
              <a:gd name="connsiteX1" fmla="*/ 10000 w 10000"/>
              <a:gd name="connsiteY1" fmla="*/ 10000 h 10000"/>
              <a:gd name="connsiteX2" fmla="*/ 3568 w 10000"/>
              <a:gd name="connsiteY2" fmla="*/ 9424 h 10000"/>
              <a:gd name="connsiteX3" fmla="*/ 0 w 10000"/>
              <a:gd name="connsiteY3" fmla="*/ 10000 h 10000"/>
              <a:gd name="connsiteX0" fmla="*/ 10000 w 10000"/>
              <a:gd name="connsiteY0" fmla="*/ 0 h 10000"/>
              <a:gd name="connsiteX1" fmla="*/ 10000 w 10000"/>
              <a:gd name="connsiteY1" fmla="*/ 10000 h 10000"/>
              <a:gd name="connsiteX2" fmla="*/ 3608 w 10000"/>
              <a:gd name="connsiteY2" fmla="*/ 10000 h 10000"/>
              <a:gd name="connsiteX3" fmla="*/ 0 w 10000"/>
              <a:gd name="connsiteY3" fmla="*/ 10000 h 10000"/>
              <a:gd name="connsiteX0" fmla="*/ 8395 w 8395"/>
              <a:gd name="connsiteY0" fmla="*/ 0 h 10000"/>
              <a:gd name="connsiteX1" fmla="*/ 8395 w 8395"/>
              <a:gd name="connsiteY1" fmla="*/ 10000 h 10000"/>
              <a:gd name="connsiteX2" fmla="*/ 2003 w 8395"/>
              <a:gd name="connsiteY2" fmla="*/ 10000 h 10000"/>
              <a:gd name="connsiteX3" fmla="*/ 0 w 8395"/>
              <a:gd name="connsiteY3" fmla="*/ 974 h 10000"/>
              <a:gd name="connsiteX0" fmla="*/ 10000 w 10000"/>
              <a:gd name="connsiteY0" fmla="*/ 0 h 10000"/>
              <a:gd name="connsiteX1" fmla="*/ 10000 w 10000"/>
              <a:gd name="connsiteY1" fmla="*/ 10000 h 10000"/>
              <a:gd name="connsiteX2" fmla="*/ 0 w 10000"/>
              <a:gd name="connsiteY2" fmla="*/ 10000 h 10000"/>
              <a:gd name="connsiteX3" fmla="*/ 0 w 10000"/>
              <a:gd name="connsiteY3" fmla="*/ 974 h 10000"/>
              <a:gd name="connsiteX0" fmla="*/ 10000 w 10000"/>
              <a:gd name="connsiteY0" fmla="*/ 66 h 10066"/>
              <a:gd name="connsiteX1" fmla="*/ 10000 w 10000"/>
              <a:gd name="connsiteY1" fmla="*/ 10066 h 10066"/>
              <a:gd name="connsiteX2" fmla="*/ 0 w 10000"/>
              <a:gd name="connsiteY2" fmla="*/ 10066 h 10066"/>
              <a:gd name="connsiteX3" fmla="*/ 0 w 10000"/>
              <a:gd name="connsiteY3" fmla="*/ 0 h 100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00" h="10066">
                <a:moveTo>
                  <a:pt x="10000" y="66"/>
                </a:moveTo>
                <a:lnTo>
                  <a:pt x="10000" y="10066"/>
                </a:lnTo>
                <a:lnTo>
                  <a:pt x="0" y="10066"/>
                </a:lnTo>
                <a:lnTo>
                  <a:pt x="0" y="0"/>
                </a:ln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0" bIns="45720" anchor="t" anchorCtr="0" upright="1">
            <a:noAutofit/>
          </a:bodyPr>
          <a:lstStyle/>
          <a:p>
            <a:endParaRPr lang="en-US" sz="1400"/>
          </a:p>
        </p:txBody>
      </p:sp>
      <p:sp>
        <p:nvSpPr>
          <p:cNvPr id="92" name="Freeform 91"/>
          <p:cNvSpPr>
            <a:spLocks/>
          </p:cNvSpPr>
          <p:nvPr/>
        </p:nvSpPr>
        <p:spPr bwMode="auto">
          <a:xfrm flipH="1">
            <a:off x="6342878" y="3919304"/>
            <a:ext cx="678367" cy="235049"/>
          </a:xfrm>
          <a:custGeom>
            <a:avLst/>
            <a:gdLst>
              <a:gd name="T0" fmla="*/ 735 w 735"/>
              <a:gd name="T1" fmla="*/ 0 h 690"/>
              <a:gd name="T2" fmla="*/ 735 w 735"/>
              <a:gd name="T3" fmla="*/ 690 h 690"/>
              <a:gd name="T4" fmla="*/ 0 w 735"/>
              <a:gd name="T5" fmla="*/ 690 h 6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735" h="690">
                <a:moveTo>
                  <a:pt x="735" y="0"/>
                </a:moveTo>
                <a:lnTo>
                  <a:pt x="735" y="690"/>
                </a:lnTo>
                <a:lnTo>
                  <a:pt x="0" y="690"/>
                </a:ln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0" bIns="45720" anchor="t" anchorCtr="0" upright="1">
            <a:noAutofit/>
          </a:bodyPr>
          <a:lstStyle/>
          <a:p>
            <a:endParaRPr lang="en-US" sz="1400"/>
          </a:p>
        </p:txBody>
      </p:sp>
      <p:cxnSp>
        <p:nvCxnSpPr>
          <p:cNvPr id="69" name="Straight Connector 68"/>
          <p:cNvCxnSpPr/>
          <p:nvPr/>
        </p:nvCxnSpPr>
        <p:spPr>
          <a:xfrm>
            <a:off x="3393723" y="3905364"/>
            <a:ext cx="0" cy="29246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141" name="Straight Connector 140"/>
          <p:cNvCxnSpPr/>
          <p:nvPr/>
        </p:nvCxnSpPr>
        <p:spPr>
          <a:xfrm>
            <a:off x="7410531" y="3911531"/>
            <a:ext cx="0" cy="29246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142" name="Straight Connector 141"/>
          <p:cNvCxnSpPr/>
          <p:nvPr/>
        </p:nvCxnSpPr>
        <p:spPr>
          <a:xfrm>
            <a:off x="8128194" y="3905192"/>
            <a:ext cx="0" cy="29246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</p:cxnSp>
    </p:spTree>
    <p:extLst>
      <p:ext uri="{BB962C8B-B14F-4D97-AF65-F5344CB8AC3E}">
        <p14:creationId xmlns:p14="http://schemas.microsoft.com/office/powerpoint/2010/main" val="21497485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983</TotalTime>
  <Words>591</Words>
  <Application>Microsoft Macintosh PowerPoint</Application>
  <PresentationFormat>On-screen Show (4:3)</PresentationFormat>
  <Paragraphs>365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State Univ of NY at Geneseo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McLean</dc:creator>
  <cp:lastModifiedBy>James McLean</cp:lastModifiedBy>
  <cp:revision>72</cp:revision>
  <dcterms:created xsi:type="dcterms:W3CDTF">2013-01-23T20:50:17Z</dcterms:created>
  <dcterms:modified xsi:type="dcterms:W3CDTF">2013-04-10T05:38:46Z</dcterms:modified>
</cp:coreProperties>
</file>