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66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8" autoAdjust="0"/>
    <p:restoredTop sz="97143" autoAdjust="0"/>
  </p:normalViewPr>
  <p:slideViewPr>
    <p:cSldViewPr snapToGrid="0" snapToObjects="1">
      <p:cViewPr>
        <p:scale>
          <a:sx n="110" d="100"/>
          <a:sy n="110" d="100"/>
        </p:scale>
        <p:origin x="-384" y="-152"/>
      </p:cViewPr>
      <p:guideLst>
        <p:guide orient="horz" pos="2160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6" Type="http://schemas.openxmlformats.org/officeDocument/2006/relationships/image" Target="../media/image6.emf"/><Relationship Id="rId7" Type="http://schemas.openxmlformats.org/officeDocument/2006/relationships/image" Target="../media/image7.emf"/><Relationship Id="rId8" Type="http://schemas.openxmlformats.org/officeDocument/2006/relationships/image" Target="../media/image8.emf"/><Relationship Id="rId9" Type="http://schemas.openxmlformats.org/officeDocument/2006/relationships/image" Target="../media/image9.emf"/><Relationship Id="rId1" Type="http://schemas.openxmlformats.org/officeDocument/2006/relationships/image" Target="../media/image1.emf"/><Relationship Id="rId2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emf"/><Relationship Id="rId12" Type="http://schemas.openxmlformats.org/officeDocument/2006/relationships/image" Target="../media/image21.emf"/><Relationship Id="rId13" Type="http://schemas.openxmlformats.org/officeDocument/2006/relationships/image" Target="../media/image22.emf"/><Relationship Id="rId14" Type="http://schemas.openxmlformats.org/officeDocument/2006/relationships/image" Target="../media/image23.emf"/><Relationship Id="rId15" Type="http://schemas.openxmlformats.org/officeDocument/2006/relationships/image" Target="../media/image24.emf"/><Relationship Id="rId16" Type="http://schemas.openxmlformats.org/officeDocument/2006/relationships/image" Target="../media/image25.emf"/><Relationship Id="rId17" Type="http://schemas.openxmlformats.org/officeDocument/2006/relationships/image" Target="../media/image26.emf"/><Relationship Id="rId18" Type="http://schemas.openxmlformats.org/officeDocument/2006/relationships/image" Target="../media/image27.emf"/><Relationship Id="rId19" Type="http://schemas.openxmlformats.org/officeDocument/2006/relationships/image" Target="../media/image28.emf"/><Relationship Id="rId1" Type="http://schemas.openxmlformats.org/officeDocument/2006/relationships/image" Target="../media/image10.emf"/><Relationship Id="rId2" Type="http://schemas.openxmlformats.org/officeDocument/2006/relationships/image" Target="../media/image11.emf"/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7" Type="http://schemas.openxmlformats.org/officeDocument/2006/relationships/image" Target="../media/image16.emf"/><Relationship Id="rId8" Type="http://schemas.openxmlformats.org/officeDocument/2006/relationships/image" Target="../media/image17.emf"/><Relationship Id="rId9" Type="http://schemas.openxmlformats.org/officeDocument/2006/relationships/image" Target="../media/image18.emf"/><Relationship Id="rId10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1331-8D2C-0D40-B13A-89C97C317796}" type="datetimeFigureOut">
              <a:rPr lang="en-US" smtClean="0"/>
              <a:t>2/11/13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854E8-F2CB-E144-AD98-A8626D514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348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1331-8D2C-0D40-B13A-89C97C317796}" type="datetimeFigureOut">
              <a:rPr lang="en-US" smtClean="0"/>
              <a:t>2/11/13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854E8-F2CB-E144-AD98-A8626D514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61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1331-8D2C-0D40-B13A-89C97C317796}" type="datetimeFigureOut">
              <a:rPr lang="en-US" smtClean="0"/>
              <a:t>2/11/13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854E8-F2CB-E144-AD98-A8626D514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48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1331-8D2C-0D40-B13A-89C97C317796}" type="datetimeFigureOut">
              <a:rPr lang="en-US" smtClean="0"/>
              <a:t>2/11/13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854E8-F2CB-E144-AD98-A8626D514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531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1331-8D2C-0D40-B13A-89C97C317796}" type="datetimeFigureOut">
              <a:rPr lang="en-US" smtClean="0"/>
              <a:t>2/11/13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854E8-F2CB-E144-AD98-A8626D514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05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1331-8D2C-0D40-B13A-89C97C317796}" type="datetimeFigureOut">
              <a:rPr lang="en-US" smtClean="0"/>
              <a:t>2/11/13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854E8-F2CB-E144-AD98-A8626D514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386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1331-8D2C-0D40-B13A-89C97C317796}" type="datetimeFigureOut">
              <a:rPr lang="en-US" smtClean="0"/>
              <a:t>2/11/13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854E8-F2CB-E144-AD98-A8626D514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98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1331-8D2C-0D40-B13A-89C97C317796}" type="datetimeFigureOut">
              <a:rPr lang="en-US" smtClean="0"/>
              <a:t>2/11/13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854E8-F2CB-E144-AD98-A8626D514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11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1331-8D2C-0D40-B13A-89C97C317796}" type="datetimeFigureOut">
              <a:rPr lang="en-US" smtClean="0"/>
              <a:t>2/11/13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854E8-F2CB-E144-AD98-A8626D514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64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1331-8D2C-0D40-B13A-89C97C317796}" type="datetimeFigureOut">
              <a:rPr lang="en-US" smtClean="0"/>
              <a:t>2/11/13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854E8-F2CB-E144-AD98-A8626D514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273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1331-8D2C-0D40-B13A-89C97C317796}" type="datetimeFigureOut">
              <a:rPr lang="en-US" smtClean="0"/>
              <a:t>2/11/13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854E8-F2CB-E144-AD98-A8626D514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662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B1331-8D2C-0D40-B13A-89C97C317796}" type="datetimeFigureOut">
              <a:rPr lang="en-US" smtClean="0"/>
              <a:t>2/11/13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854E8-F2CB-E144-AD98-A8626D514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52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.bin"/><Relationship Id="rId20" Type="http://schemas.openxmlformats.org/officeDocument/2006/relationships/image" Target="../media/image9.emf"/><Relationship Id="rId10" Type="http://schemas.openxmlformats.org/officeDocument/2006/relationships/image" Target="../media/image4.emf"/><Relationship Id="rId11" Type="http://schemas.openxmlformats.org/officeDocument/2006/relationships/oleObject" Target="../embeddings/oleObject5.bin"/><Relationship Id="rId12" Type="http://schemas.openxmlformats.org/officeDocument/2006/relationships/image" Target="../media/image5.e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6.e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7.emf"/><Relationship Id="rId17" Type="http://schemas.openxmlformats.org/officeDocument/2006/relationships/oleObject" Target="../embeddings/oleObject8.bin"/><Relationship Id="rId18" Type="http://schemas.openxmlformats.org/officeDocument/2006/relationships/image" Target="../media/image8.emf"/><Relationship Id="rId19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30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8.emf"/><Relationship Id="rId21" Type="http://schemas.openxmlformats.org/officeDocument/2006/relationships/oleObject" Target="../embeddings/oleObject19.bin"/><Relationship Id="rId22" Type="http://schemas.openxmlformats.org/officeDocument/2006/relationships/image" Target="../media/image19.emf"/><Relationship Id="rId23" Type="http://schemas.openxmlformats.org/officeDocument/2006/relationships/oleObject" Target="../embeddings/oleObject20.bin"/><Relationship Id="rId24" Type="http://schemas.openxmlformats.org/officeDocument/2006/relationships/image" Target="../media/image20.emf"/><Relationship Id="rId25" Type="http://schemas.openxmlformats.org/officeDocument/2006/relationships/oleObject" Target="../embeddings/oleObject21.bin"/><Relationship Id="rId26" Type="http://schemas.openxmlformats.org/officeDocument/2006/relationships/image" Target="../media/image21.emf"/><Relationship Id="rId27" Type="http://schemas.openxmlformats.org/officeDocument/2006/relationships/oleObject" Target="../embeddings/oleObject22.bin"/><Relationship Id="rId28" Type="http://schemas.openxmlformats.org/officeDocument/2006/relationships/image" Target="../media/image22.emf"/><Relationship Id="rId29" Type="http://schemas.openxmlformats.org/officeDocument/2006/relationships/oleObject" Target="../embeddings/oleObject23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0.bin"/><Relationship Id="rId4" Type="http://schemas.openxmlformats.org/officeDocument/2006/relationships/image" Target="../media/image10.emf"/><Relationship Id="rId5" Type="http://schemas.openxmlformats.org/officeDocument/2006/relationships/oleObject" Target="../embeddings/oleObject11.bin"/><Relationship Id="rId30" Type="http://schemas.openxmlformats.org/officeDocument/2006/relationships/image" Target="../media/image23.emf"/><Relationship Id="rId31" Type="http://schemas.openxmlformats.org/officeDocument/2006/relationships/oleObject" Target="../embeddings/oleObject24.bin"/><Relationship Id="rId32" Type="http://schemas.openxmlformats.org/officeDocument/2006/relationships/image" Target="../media/image24.emf"/><Relationship Id="rId9" Type="http://schemas.openxmlformats.org/officeDocument/2006/relationships/oleObject" Target="../embeddings/oleObject13.bin"/><Relationship Id="rId6" Type="http://schemas.openxmlformats.org/officeDocument/2006/relationships/image" Target="../media/image11.e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12.emf"/><Relationship Id="rId33" Type="http://schemas.openxmlformats.org/officeDocument/2006/relationships/oleObject" Target="../embeddings/oleObject25.bin"/><Relationship Id="rId34" Type="http://schemas.openxmlformats.org/officeDocument/2006/relationships/image" Target="../media/image25.emf"/><Relationship Id="rId35" Type="http://schemas.openxmlformats.org/officeDocument/2006/relationships/oleObject" Target="../embeddings/oleObject26.bin"/><Relationship Id="rId36" Type="http://schemas.openxmlformats.org/officeDocument/2006/relationships/image" Target="../media/image26.emf"/><Relationship Id="rId10" Type="http://schemas.openxmlformats.org/officeDocument/2006/relationships/image" Target="../media/image13.emf"/><Relationship Id="rId11" Type="http://schemas.openxmlformats.org/officeDocument/2006/relationships/oleObject" Target="../embeddings/oleObject14.bin"/><Relationship Id="rId12" Type="http://schemas.openxmlformats.org/officeDocument/2006/relationships/image" Target="../media/image14.emf"/><Relationship Id="rId13" Type="http://schemas.openxmlformats.org/officeDocument/2006/relationships/oleObject" Target="../embeddings/oleObject15.bin"/><Relationship Id="rId14" Type="http://schemas.openxmlformats.org/officeDocument/2006/relationships/image" Target="../media/image15.emf"/><Relationship Id="rId15" Type="http://schemas.openxmlformats.org/officeDocument/2006/relationships/oleObject" Target="../embeddings/oleObject16.bin"/><Relationship Id="rId16" Type="http://schemas.openxmlformats.org/officeDocument/2006/relationships/image" Target="../media/image16.emf"/><Relationship Id="rId17" Type="http://schemas.openxmlformats.org/officeDocument/2006/relationships/oleObject" Target="../embeddings/oleObject17.bin"/><Relationship Id="rId18" Type="http://schemas.openxmlformats.org/officeDocument/2006/relationships/image" Target="../media/image17.emf"/><Relationship Id="rId19" Type="http://schemas.openxmlformats.org/officeDocument/2006/relationships/oleObject" Target="../embeddings/oleObject18.bin"/><Relationship Id="rId37" Type="http://schemas.openxmlformats.org/officeDocument/2006/relationships/oleObject" Target="../embeddings/oleObject27.bin"/><Relationship Id="rId38" Type="http://schemas.openxmlformats.org/officeDocument/2006/relationships/image" Target="../media/image27.emf"/><Relationship Id="rId39" Type="http://schemas.openxmlformats.org/officeDocument/2006/relationships/oleObject" Target="../embeddings/oleObject28.bin"/><Relationship Id="rId40" Type="http://schemas.openxmlformats.org/officeDocument/2006/relationships/image" Target="../media/image2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4" Type="http://schemas.openxmlformats.org/officeDocument/2006/relationships/image" Target="../media/image2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1185877" y="443047"/>
            <a:ext cx="67722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Boolean </a:t>
            </a:r>
            <a:r>
              <a:rPr lang="en-US" sz="4000" b="1" dirty="0"/>
              <a:t>Simplification</a:t>
            </a:r>
          </a:p>
          <a:p>
            <a:pPr algn="ctr"/>
            <a:endParaRPr lang="en-US" sz="40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1796959" y="1321699"/>
            <a:ext cx="5550083" cy="2733731"/>
            <a:chOff x="1654849" y="1415275"/>
            <a:chExt cx="5550083" cy="2733731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2071928" y="1652713"/>
              <a:ext cx="4604703" cy="2232500"/>
              <a:chOff x="1130" y="3058"/>
              <a:chExt cx="8288" cy="3324"/>
            </a:xfrm>
          </p:grpSpPr>
          <p:grpSp>
            <p:nvGrpSpPr>
              <p:cNvPr id="17" name="Group 16"/>
              <p:cNvGrpSpPr>
                <a:grpSpLocks/>
              </p:cNvGrpSpPr>
              <p:nvPr/>
            </p:nvGrpSpPr>
            <p:grpSpPr bwMode="auto">
              <a:xfrm>
                <a:off x="7568" y="4576"/>
                <a:ext cx="1347" cy="746"/>
                <a:chOff x="4163" y="12448"/>
                <a:chExt cx="2237" cy="1675"/>
              </a:xfrm>
            </p:grpSpPr>
            <p:grpSp>
              <p:nvGrpSpPr>
                <p:cNvPr id="59" name="Group 58"/>
                <p:cNvGrpSpPr>
                  <a:grpSpLocks/>
                </p:cNvGrpSpPr>
                <p:nvPr/>
              </p:nvGrpSpPr>
              <p:grpSpPr bwMode="auto">
                <a:xfrm>
                  <a:off x="5091" y="12450"/>
                  <a:ext cx="1309" cy="1672"/>
                  <a:chOff x="4590" y="12443"/>
                  <a:chExt cx="1811" cy="1672"/>
                </a:xfrm>
              </p:grpSpPr>
              <p:sp>
                <p:nvSpPr>
                  <p:cNvPr id="65" name="Arc 2822"/>
                  <p:cNvSpPr>
                    <a:spLocks/>
                  </p:cNvSpPr>
                  <p:nvPr/>
                </p:nvSpPr>
                <p:spPr bwMode="auto">
                  <a:xfrm>
                    <a:off x="4590" y="12443"/>
                    <a:ext cx="1802" cy="1665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18670"/>
                      <a:gd name="T1" fmla="*/ 0 h 21600"/>
                      <a:gd name="T2" fmla="*/ 18670 w 18670"/>
                      <a:gd name="T3" fmla="*/ 10738 h 21600"/>
                      <a:gd name="T4" fmla="*/ 0 w 1867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8670" h="21600" fill="none" extrusionOk="0">
                        <a:moveTo>
                          <a:pt x="0" y="-1"/>
                        </a:moveTo>
                        <a:cubicBezTo>
                          <a:pt x="7691" y="-1"/>
                          <a:pt x="14802" y="4089"/>
                          <a:pt x="18670" y="10737"/>
                        </a:cubicBezTo>
                      </a:path>
                      <a:path w="18670" h="21600" stroke="0" extrusionOk="0">
                        <a:moveTo>
                          <a:pt x="0" y="-1"/>
                        </a:moveTo>
                        <a:cubicBezTo>
                          <a:pt x="7691" y="-1"/>
                          <a:pt x="14802" y="4089"/>
                          <a:pt x="18670" y="1073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 sz="2000"/>
                  </a:p>
                </p:txBody>
              </p:sp>
              <p:sp>
                <p:nvSpPr>
                  <p:cNvPr id="66" name="Arc 2823"/>
                  <p:cNvSpPr>
                    <a:spLocks/>
                  </p:cNvSpPr>
                  <p:nvPr/>
                </p:nvSpPr>
                <p:spPr bwMode="auto">
                  <a:xfrm flipV="1">
                    <a:off x="4590" y="12450"/>
                    <a:ext cx="1811" cy="1665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18764"/>
                      <a:gd name="T1" fmla="*/ 0 h 21600"/>
                      <a:gd name="T2" fmla="*/ 18764 w 18764"/>
                      <a:gd name="T3" fmla="*/ 10900 h 21600"/>
                      <a:gd name="T4" fmla="*/ 0 w 18764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8764" h="21600" fill="none" extrusionOk="0">
                        <a:moveTo>
                          <a:pt x="0" y="-1"/>
                        </a:moveTo>
                        <a:cubicBezTo>
                          <a:pt x="7758" y="-1"/>
                          <a:pt x="14920" y="4160"/>
                          <a:pt x="18763" y="10900"/>
                        </a:cubicBezTo>
                      </a:path>
                      <a:path w="18764" h="21600" stroke="0" extrusionOk="0">
                        <a:moveTo>
                          <a:pt x="0" y="-1"/>
                        </a:moveTo>
                        <a:cubicBezTo>
                          <a:pt x="7758" y="-1"/>
                          <a:pt x="14920" y="4160"/>
                          <a:pt x="18763" y="109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 sz="2000"/>
                  </a:p>
                </p:txBody>
              </p:sp>
            </p:grpSp>
            <p:grpSp>
              <p:nvGrpSpPr>
                <p:cNvPr id="60" name="Group 59"/>
                <p:cNvGrpSpPr>
                  <a:grpSpLocks/>
                </p:cNvGrpSpPr>
                <p:nvPr/>
              </p:nvGrpSpPr>
              <p:grpSpPr bwMode="auto">
                <a:xfrm>
                  <a:off x="4163" y="12448"/>
                  <a:ext cx="712" cy="1662"/>
                  <a:chOff x="4305" y="13077"/>
                  <a:chExt cx="840" cy="1325"/>
                </a:xfrm>
              </p:grpSpPr>
              <p:sp>
                <p:nvSpPr>
                  <p:cNvPr id="63" name="Arc 2825"/>
                  <p:cNvSpPr>
                    <a:spLocks/>
                  </p:cNvSpPr>
                  <p:nvPr/>
                </p:nvSpPr>
                <p:spPr bwMode="auto">
                  <a:xfrm>
                    <a:off x="4305" y="13077"/>
                    <a:ext cx="840" cy="672"/>
                  </a:xfrm>
                  <a:custGeom>
                    <a:avLst/>
                    <a:gdLst>
                      <a:gd name="G0" fmla="+- 0 0 0"/>
                      <a:gd name="G1" fmla="+- 17287 0 0"/>
                      <a:gd name="G2" fmla="+- 21600 0 0"/>
                      <a:gd name="T0" fmla="*/ 12951 w 21600"/>
                      <a:gd name="T1" fmla="*/ 0 h 17287"/>
                      <a:gd name="T2" fmla="*/ 21600 w 21600"/>
                      <a:gd name="T3" fmla="*/ 17287 h 17287"/>
                      <a:gd name="T4" fmla="*/ 0 w 21600"/>
                      <a:gd name="T5" fmla="*/ 17287 h 172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17287" fill="none" extrusionOk="0">
                        <a:moveTo>
                          <a:pt x="12950" y="0"/>
                        </a:moveTo>
                        <a:cubicBezTo>
                          <a:pt x="18395" y="4078"/>
                          <a:pt x="21600" y="10484"/>
                          <a:pt x="21600" y="17287"/>
                        </a:cubicBezTo>
                      </a:path>
                      <a:path w="21600" h="17287" stroke="0" extrusionOk="0">
                        <a:moveTo>
                          <a:pt x="12950" y="0"/>
                        </a:moveTo>
                        <a:cubicBezTo>
                          <a:pt x="18395" y="4078"/>
                          <a:pt x="21600" y="10484"/>
                          <a:pt x="21600" y="17287"/>
                        </a:cubicBezTo>
                        <a:lnTo>
                          <a:pt x="0" y="17287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 sz="2000"/>
                  </a:p>
                </p:txBody>
              </p:sp>
              <p:sp>
                <p:nvSpPr>
                  <p:cNvPr id="64" name="Arc 2826"/>
                  <p:cNvSpPr>
                    <a:spLocks/>
                  </p:cNvSpPr>
                  <p:nvPr/>
                </p:nvSpPr>
                <p:spPr bwMode="auto">
                  <a:xfrm flipV="1">
                    <a:off x="4305" y="13730"/>
                    <a:ext cx="840" cy="672"/>
                  </a:xfrm>
                  <a:custGeom>
                    <a:avLst/>
                    <a:gdLst>
                      <a:gd name="G0" fmla="+- 0 0 0"/>
                      <a:gd name="G1" fmla="+- 17287 0 0"/>
                      <a:gd name="G2" fmla="+- 21600 0 0"/>
                      <a:gd name="T0" fmla="*/ 12951 w 21600"/>
                      <a:gd name="T1" fmla="*/ 0 h 17287"/>
                      <a:gd name="T2" fmla="*/ 21600 w 21600"/>
                      <a:gd name="T3" fmla="*/ 17287 h 17287"/>
                      <a:gd name="T4" fmla="*/ 0 w 21600"/>
                      <a:gd name="T5" fmla="*/ 17287 h 172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17287" fill="none" extrusionOk="0">
                        <a:moveTo>
                          <a:pt x="12950" y="0"/>
                        </a:moveTo>
                        <a:cubicBezTo>
                          <a:pt x="18395" y="4078"/>
                          <a:pt x="21600" y="10484"/>
                          <a:pt x="21600" y="17287"/>
                        </a:cubicBezTo>
                      </a:path>
                      <a:path w="21600" h="17287" stroke="0" extrusionOk="0">
                        <a:moveTo>
                          <a:pt x="12950" y="0"/>
                        </a:moveTo>
                        <a:cubicBezTo>
                          <a:pt x="18395" y="4078"/>
                          <a:pt x="21600" y="10484"/>
                          <a:pt x="21600" y="17287"/>
                        </a:cubicBezTo>
                        <a:lnTo>
                          <a:pt x="0" y="17287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 sz="2000"/>
                  </a:p>
                </p:txBody>
              </p:sp>
            </p:grpSp>
            <p:cxnSp>
              <p:nvCxnSpPr>
                <p:cNvPr id="61" name="Line 2827"/>
                <p:cNvCxnSpPr/>
                <p:nvPr/>
              </p:nvCxnSpPr>
              <p:spPr bwMode="auto">
                <a:xfrm>
                  <a:off x="4606" y="12450"/>
                  <a:ext cx="495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2" name="Line 2828"/>
                <p:cNvCxnSpPr/>
                <p:nvPr/>
              </p:nvCxnSpPr>
              <p:spPr bwMode="auto">
                <a:xfrm>
                  <a:off x="4591" y="14123"/>
                  <a:ext cx="495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8" name="AutoShape 2829"/>
              <p:cNvSpPr>
                <a:spLocks noChangeArrowheads="1"/>
              </p:cNvSpPr>
              <p:nvPr/>
            </p:nvSpPr>
            <p:spPr bwMode="auto">
              <a:xfrm>
                <a:off x="3976" y="4573"/>
                <a:ext cx="936" cy="753"/>
              </a:xfrm>
              <a:prstGeom prst="flowChartDelay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000"/>
              </a:p>
            </p:txBody>
          </p:sp>
          <p:sp>
            <p:nvSpPr>
              <p:cNvPr id="19" name="Oval 18"/>
              <p:cNvSpPr>
                <a:spLocks noChangeArrowheads="1"/>
              </p:cNvSpPr>
              <p:nvPr/>
            </p:nvSpPr>
            <p:spPr bwMode="auto">
              <a:xfrm>
                <a:off x="1665" y="3101"/>
                <a:ext cx="137" cy="137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000"/>
              </a:p>
            </p:txBody>
          </p:sp>
          <p:sp>
            <p:nvSpPr>
              <p:cNvPr id="20" name="Oval 19"/>
              <p:cNvSpPr>
                <a:spLocks noChangeArrowheads="1"/>
              </p:cNvSpPr>
              <p:nvPr/>
            </p:nvSpPr>
            <p:spPr bwMode="auto">
              <a:xfrm>
                <a:off x="5581" y="3359"/>
                <a:ext cx="137" cy="137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000"/>
              </a:p>
            </p:txBody>
          </p:sp>
          <p:sp>
            <p:nvSpPr>
              <p:cNvPr id="21" name="Oval 20"/>
              <p:cNvSpPr>
                <a:spLocks noChangeArrowheads="1"/>
              </p:cNvSpPr>
              <p:nvPr/>
            </p:nvSpPr>
            <p:spPr bwMode="auto">
              <a:xfrm>
                <a:off x="3029" y="3600"/>
                <a:ext cx="137" cy="137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000"/>
              </a:p>
            </p:txBody>
          </p:sp>
          <p:sp>
            <p:nvSpPr>
              <p:cNvPr id="22" name="AutoShape 2833"/>
              <p:cNvSpPr>
                <a:spLocks noChangeArrowheads="1"/>
              </p:cNvSpPr>
              <p:nvPr/>
            </p:nvSpPr>
            <p:spPr bwMode="auto">
              <a:xfrm>
                <a:off x="3594" y="3058"/>
                <a:ext cx="937" cy="753"/>
              </a:xfrm>
              <a:prstGeom prst="flowChartDelay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000"/>
              </a:p>
            </p:txBody>
          </p:sp>
          <p:cxnSp>
            <p:nvCxnSpPr>
              <p:cNvPr id="23" name="Line 2834"/>
              <p:cNvCxnSpPr/>
              <p:nvPr/>
            </p:nvCxnSpPr>
            <p:spPr bwMode="auto">
              <a:xfrm flipH="1">
                <a:off x="1217" y="3179"/>
                <a:ext cx="2381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4" name="Oval 23"/>
              <p:cNvSpPr>
                <a:spLocks noChangeArrowheads="1"/>
              </p:cNvSpPr>
              <p:nvPr/>
            </p:nvSpPr>
            <p:spPr bwMode="auto">
              <a:xfrm>
                <a:off x="1675" y="5106"/>
                <a:ext cx="137" cy="137"/>
              </a:xfrm>
              <a:prstGeom prst="ellipse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000"/>
              </a:p>
            </p:txBody>
          </p:sp>
          <p:sp>
            <p:nvSpPr>
              <p:cNvPr id="25" name="Oval 24"/>
              <p:cNvSpPr>
                <a:spLocks noChangeArrowheads="1"/>
              </p:cNvSpPr>
              <p:nvPr/>
            </p:nvSpPr>
            <p:spPr bwMode="auto">
              <a:xfrm>
                <a:off x="1130" y="3085"/>
                <a:ext cx="162" cy="162"/>
              </a:xfrm>
              <a:prstGeom prst="ellipse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000"/>
              </a:p>
            </p:txBody>
          </p:sp>
          <p:sp>
            <p:nvSpPr>
              <p:cNvPr id="26" name="AutoShape 2837"/>
              <p:cNvSpPr>
                <a:spLocks noChangeArrowheads="1"/>
              </p:cNvSpPr>
              <p:nvPr/>
            </p:nvSpPr>
            <p:spPr bwMode="auto">
              <a:xfrm>
                <a:off x="6136" y="5383"/>
                <a:ext cx="936" cy="753"/>
              </a:xfrm>
              <a:prstGeom prst="flowChartDelay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000"/>
              </a:p>
            </p:txBody>
          </p:sp>
          <p:grpSp>
            <p:nvGrpSpPr>
              <p:cNvPr id="27" name="Group 26"/>
              <p:cNvGrpSpPr>
                <a:grpSpLocks/>
              </p:cNvGrpSpPr>
              <p:nvPr/>
            </p:nvGrpSpPr>
            <p:grpSpPr bwMode="auto">
              <a:xfrm>
                <a:off x="3718" y="5636"/>
                <a:ext cx="1347" cy="746"/>
                <a:chOff x="4163" y="12448"/>
                <a:chExt cx="2237" cy="1675"/>
              </a:xfrm>
            </p:grpSpPr>
            <p:grpSp>
              <p:nvGrpSpPr>
                <p:cNvPr id="50" name="Group 49"/>
                <p:cNvGrpSpPr>
                  <a:grpSpLocks/>
                </p:cNvGrpSpPr>
                <p:nvPr/>
              </p:nvGrpSpPr>
              <p:grpSpPr bwMode="auto">
                <a:xfrm>
                  <a:off x="5091" y="12450"/>
                  <a:ext cx="1309" cy="1672"/>
                  <a:chOff x="4590" y="12443"/>
                  <a:chExt cx="1811" cy="1672"/>
                </a:xfrm>
              </p:grpSpPr>
              <p:sp>
                <p:nvSpPr>
                  <p:cNvPr id="57" name="Arc 2840"/>
                  <p:cNvSpPr>
                    <a:spLocks/>
                  </p:cNvSpPr>
                  <p:nvPr/>
                </p:nvSpPr>
                <p:spPr bwMode="auto">
                  <a:xfrm>
                    <a:off x="4590" y="12443"/>
                    <a:ext cx="1802" cy="1665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18670"/>
                      <a:gd name="T1" fmla="*/ 0 h 21600"/>
                      <a:gd name="T2" fmla="*/ 18670 w 18670"/>
                      <a:gd name="T3" fmla="*/ 10738 h 21600"/>
                      <a:gd name="T4" fmla="*/ 0 w 1867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8670" h="21600" fill="none" extrusionOk="0">
                        <a:moveTo>
                          <a:pt x="0" y="-1"/>
                        </a:moveTo>
                        <a:cubicBezTo>
                          <a:pt x="7691" y="-1"/>
                          <a:pt x="14802" y="4089"/>
                          <a:pt x="18670" y="10737"/>
                        </a:cubicBezTo>
                      </a:path>
                      <a:path w="18670" h="21600" stroke="0" extrusionOk="0">
                        <a:moveTo>
                          <a:pt x="0" y="-1"/>
                        </a:moveTo>
                        <a:cubicBezTo>
                          <a:pt x="7691" y="-1"/>
                          <a:pt x="14802" y="4089"/>
                          <a:pt x="18670" y="1073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 sz="2000"/>
                  </a:p>
                </p:txBody>
              </p:sp>
              <p:sp>
                <p:nvSpPr>
                  <p:cNvPr id="58" name="Arc 2841"/>
                  <p:cNvSpPr>
                    <a:spLocks/>
                  </p:cNvSpPr>
                  <p:nvPr/>
                </p:nvSpPr>
                <p:spPr bwMode="auto">
                  <a:xfrm flipV="1">
                    <a:off x="4590" y="12450"/>
                    <a:ext cx="1811" cy="1665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18764"/>
                      <a:gd name="T1" fmla="*/ 0 h 21600"/>
                      <a:gd name="T2" fmla="*/ 18764 w 18764"/>
                      <a:gd name="T3" fmla="*/ 10900 h 21600"/>
                      <a:gd name="T4" fmla="*/ 0 w 18764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8764" h="21600" fill="none" extrusionOk="0">
                        <a:moveTo>
                          <a:pt x="0" y="-1"/>
                        </a:moveTo>
                        <a:cubicBezTo>
                          <a:pt x="7758" y="-1"/>
                          <a:pt x="14920" y="4160"/>
                          <a:pt x="18763" y="10900"/>
                        </a:cubicBezTo>
                      </a:path>
                      <a:path w="18764" h="21600" stroke="0" extrusionOk="0">
                        <a:moveTo>
                          <a:pt x="0" y="-1"/>
                        </a:moveTo>
                        <a:cubicBezTo>
                          <a:pt x="7758" y="-1"/>
                          <a:pt x="14920" y="4160"/>
                          <a:pt x="18763" y="109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 sz="2000"/>
                  </a:p>
                </p:txBody>
              </p:sp>
            </p:grpSp>
            <p:grpSp>
              <p:nvGrpSpPr>
                <p:cNvPr id="51" name="Group 50"/>
                <p:cNvGrpSpPr>
                  <a:grpSpLocks/>
                </p:cNvGrpSpPr>
                <p:nvPr/>
              </p:nvGrpSpPr>
              <p:grpSpPr bwMode="auto">
                <a:xfrm>
                  <a:off x="4163" y="12448"/>
                  <a:ext cx="712" cy="1662"/>
                  <a:chOff x="4305" y="13077"/>
                  <a:chExt cx="840" cy="1325"/>
                </a:xfrm>
              </p:grpSpPr>
              <p:sp>
                <p:nvSpPr>
                  <p:cNvPr id="54" name="Arc 2843"/>
                  <p:cNvSpPr>
                    <a:spLocks/>
                  </p:cNvSpPr>
                  <p:nvPr/>
                </p:nvSpPr>
                <p:spPr bwMode="auto">
                  <a:xfrm>
                    <a:off x="4305" y="13077"/>
                    <a:ext cx="840" cy="672"/>
                  </a:xfrm>
                  <a:custGeom>
                    <a:avLst/>
                    <a:gdLst>
                      <a:gd name="G0" fmla="+- 0 0 0"/>
                      <a:gd name="G1" fmla="+- 17287 0 0"/>
                      <a:gd name="G2" fmla="+- 21600 0 0"/>
                      <a:gd name="T0" fmla="*/ 12951 w 21600"/>
                      <a:gd name="T1" fmla="*/ 0 h 17287"/>
                      <a:gd name="T2" fmla="*/ 21600 w 21600"/>
                      <a:gd name="T3" fmla="*/ 17287 h 17287"/>
                      <a:gd name="T4" fmla="*/ 0 w 21600"/>
                      <a:gd name="T5" fmla="*/ 17287 h 172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17287" fill="none" extrusionOk="0">
                        <a:moveTo>
                          <a:pt x="12950" y="0"/>
                        </a:moveTo>
                        <a:cubicBezTo>
                          <a:pt x="18395" y="4078"/>
                          <a:pt x="21600" y="10484"/>
                          <a:pt x="21600" y="17287"/>
                        </a:cubicBezTo>
                      </a:path>
                      <a:path w="21600" h="17287" stroke="0" extrusionOk="0">
                        <a:moveTo>
                          <a:pt x="12950" y="0"/>
                        </a:moveTo>
                        <a:cubicBezTo>
                          <a:pt x="18395" y="4078"/>
                          <a:pt x="21600" y="10484"/>
                          <a:pt x="21600" y="17287"/>
                        </a:cubicBezTo>
                        <a:lnTo>
                          <a:pt x="0" y="17287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 sz="2000"/>
                  </a:p>
                </p:txBody>
              </p:sp>
              <p:sp>
                <p:nvSpPr>
                  <p:cNvPr id="55" name="Arc 2844"/>
                  <p:cNvSpPr>
                    <a:spLocks/>
                  </p:cNvSpPr>
                  <p:nvPr/>
                </p:nvSpPr>
                <p:spPr bwMode="auto">
                  <a:xfrm flipV="1">
                    <a:off x="4305" y="13730"/>
                    <a:ext cx="840" cy="672"/>
                  </a:xfrm>
                  <a:custGeom>
                    <a:avLst/>
                    <a:gdLst>
                      <a:gd name="G0" fmla="+- 0 0 0"/>
                      <a:gd name="G1" fmla="+- 17287 0 0"/>
                      <a:gd name="G2" fmla="+- 21600 0 0"/>
                      <a:gd name="T0" fmla="*/ 12951 w 21600"/>
                      <a:gd name="T1" fmla="*/ 0 h 17287"/>
                      <a:gd name="T2" fmla="*/ 21600 w 21600"/>
                      <a:gd name="T3" fmla="*/ 17287 h 17287"/>
                      <a:gd name="T4" fmla="*/ 0 w 21600"/>
                      <a:gd name="T5" fmla="*/ 17287 h 172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17287" fill="none" extrusionOk="0">
                        <a:moveTo>
                          <a:pt x="12950" y="0"/>
                        </a:moveTo>
                        <a:cubicBezTo>
                          <a:pt x="18395" y="4078"/>
                          <a:pt x="21600" y="10484"/>
                          <a:pt x="21600" y="17287"/>
                        </a:cubicBezTo>
                      </a:path>
                      <a:path w="21600" h="17287" stroke="0" extrusionOk="0">
                        <a:moveTo>
                          <a:pt x="12950" y="0"/>
                        </a:moveTo>
                        <a:cubicBezTo>
                          <a:pt x="18395" y="4078"/>
                          <a:pt x="21600" y="10484"/>
                          <a:pt x="21600" y="17287"/>
                        </a:cubicBezTo>
                        <a:lnTo>
                          <a:pt x="0" y="17287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 sz="2000"/>
                  </a:p>
                </p:txBody>
              </p:sp>
            </p:grpSp>
            <p:cxnSp>
              <p:nvCxnSpPr>
                <p:cNvPr id="52" name="Line 2845"/>
                <p:cNvCxnSpPr/>
                <p:nvPr/>
              </p:nvCxnSpPr>
              <p:spPr bwMode="auto">
                <a:xfrm>
                  <a:off x="4606" y="12450"/>
                  <a:ext cx="495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3" name="Line 2846"/>
                <p:cNvCxnSpPr/>
                <p:nvPr/>
              </p:nvCxnSpPr>
              <p:spPr bwMode="auto">
                <a:xfrm>
                  <a:off x="4591" y="14123"/>
                  <a:ext cx="495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28" name="Line 2847"/>
              <p:cNvCxnSpPr/>
              <p:nvPr/>
            </p:nvCxnSpPr>
            <p:spPr bwMode="auto">
              <a:xfrm flipH="1">
                <a:off x="1207" y="3669"/>
                <a:ext cx="2401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9" name="Group 28"/>
              <p:cNvGrpSpPr>
                <a:grpSpLocks/>
              </p:cNvGrpSpPr>
              <p:nvPr/>
            </p:nvGrpSpPr>
            <p:grpSpPr bwMode="auto">
              <a:xfrm>
                <a:off x="2025" y="3454"/>
                <a:ext cx="607" cy="407"/>
                <a:chOff x="9239" y="10378"/>
                <a:chExt cx="448" cy="300"/>
              </a:xfrm>
            </p:grpSpPr>
            <p:sp>
              <p:nvSpPr>
                <p:cNvPr id="48" name="AutoShape 2849"/>
                <p:cNvSpPr>
                  <a:spLocks noChangeArrowheads="1"/>
                </p:cNvSpPr>
                <p:nvPr/>
              </p:nvSpPr>
              <p:spPr bwMode="auto">
                <a:xfrm rot="5400000">
                  <a:off x="9247" y="10370"/>
                  <a:ext cx="300" cy="315"/>
                </a:xfrm>
                <a:prstGeom prst="flowChartExtra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sz="2000"/>
                </a:p>
              </p:txBody>
            </p:sp>
            <p:sp>
              <p:nvSpPr>
                <p:cNvPr id="49" name="Oval 48"/>
                <p:cNvSpPr>
                  <a:spLocks noChangeArrowheads="1"/>
                </p:cNvSpPr>
                <p:nvPr/>
              </p:nvSpPr>
              <p:spPr bwMode="auto">
                <a:xfrm>
                  <a:off x="9544" y="10457"/>
                  <a:ext cx="143" cy="143"/>
                </a:xfrm>
                <a:prstGeom prst="ellipse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sz="2000"/>
                </a:p>
              </p:txBody>
            </p:sp>
          </p:grpSp>
          <p:sp>
            <p:nvSpPr>
              <p:cNvPr id="30" name="Freeform 29"/>
              <p:cNvSpPr>
                <a:spLocks/>
              </p:cNvSpPr>
              <p:nvPr/>
            </p:nvSpPr>
            <p:spPr bwMode="auto">
              <a:xfrm>
                <a:off x="3100" y="3660"/>
                <a:ext cx="890" cy="1040"/>
              </a:xfrm>
              <a:custGeom>
                <a:avLst/>
                <a:gdLst>
                  <a:gd name="T0" fmla="*/ 0 w 890"/>
                  <a:gd name="T1" fmla="*/ 0 h 1040"/>
                  <a:gd name="T2" fmla="*/ 0 w 890"/>
                  <a:gd name="T3" fmla="*/ 1040 h 1040"/>
                  <a:gd name="T4" fmla="*/ 890 w 890"/>
                  <a:gd name="T5" fmla="*/ 1040 h 10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90" h="1040">
                    <a:moveTo>
                      <a:pt x="0" y="0"/>
                    </a:moveTo>
                    <a:lnTo>
                      <a:pt x="0" y="1040"/>
                    </a:lnTo>
                    <a:lnTo>
                      <a:pt x="890" y="104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000"/>
              </a:p>
            </p:txBody>
          </p:sp>
          <p:sp>
            <p:nvSpPr>
              <p:cNvPr id="31" name="Freeform 30"/>
              <p:cNvSpPr>
                <a:spLocks/>
              </p:cNvSpPr>
              <p:nvPr/>
            </p:nvSpPr>
            <p:spPr bwMode="auto">
              <a:xfrm>
                <a:off x="1740" y="3170"/>
                <a:ext cx="2240" cy="1760"/>
              </a:xfrm>
              <a:custGeom>
                <a:avLst/>
                <a:gdLst>
                  <a:gd name="T0" fmla="*/ 0 w 890"/>
                  <a:gd name="T1" fmla="*/ 0 h 1040"/>
                  <a:gd name="T2" fmla="*/ 0 w 890"/>
                  <a:gd name="T3" fmla="*/ 1040 h 1040"/>
                  <a:gd name="T4" fmla="*/ 890 w 890"/>
                  <a:gd name="T5" fmla="*/ 1040 h 10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90" h="1040">
                    <a:moveTo>
                      <a:pt x="0" y="0"/>
                    </a:moveTo>
                    <a:lnTo>
                      <a:pt x="0" y="1040"/>
                    </a:lnTo>
                    <a:lnTo>
                      <a:pt x="890" y="104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000"/>
              </a:p>
            </p:txBody>
          </p:sp>
          <p:cxnSp>
            <p:nvCxnSpPr>
              <p:cNvPr id="32" name="Line 2853"/>
              <p:cNvCxnSpPr/>
              <p:nvPr/>
            </p:nvCxnSpPr>
            <p:spPr bwMode="auto">
              <a:xfrm flipH="1">
                <a:off x="1237" y="5169"/>
                <a:ext cx="2721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3" name="Freeform 32"/>
              <p:cNvSpPr>
                <a:spLocks/>
              </p:cNvSpPr>
              <p:nvPr/>
            </p:nvSpPr>
            <p:spPr bwMode="auto">
              <a:xfrm>
                <a:off x="1740" y="5180"/>
                <a:ext cx="2380" cy="670"/>
              </a:xfrm>
              <a:custGeom>
                <a:avLst/>
                <a:gdLst>
                  <a:gd name="T0" fmla="*/ 0 w 890"/>
                  <a:gd name="T1" fmla="*/ 0 h 1040"/>
                  <a:gd name="T2" fmla="*/ 0 w 890"/>
                  <a:gd name="T3" fmla="*/ 1040 h 1040"/>
                  <a:gd name="T4" fmla="*/ 890 w 890"/>
                  <a:gd name="T5" fmla="*/ 1040 h 10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90" h="1040">
                    <a:moveTo>
                      <a:pt x="0" y="0"/>
                    </a:moveTo>
                    <a:lnTo>
                      <a:pt x="0" y="1040"/>
                    </a:lnTo>
                    <a:lnTo>
                      <a:pt x="890" y="104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000"/>
              </a:p>
            </p:txBody>
          </p:sp>
          <p:grpSp>
            <p:nvGrpSpPr>
              <p:cNvPr id="34" name="Group 33"/>
              <p:cNvGrpSpPr>
                <a:grpSpLocks/>
              </p:cNvGrpSpPr>
              <p:nvPr/>
            </p:nvGrpSpPr>
            <p:grpSpPr bwMode="auto">
              <a:xfrm>
                <a:off x="2462" y="5650"/>
                <a:ext cx="609" cy="407"/>
                <a:chOff x="9239" y="10378"/>
                <a:chExt cx="448" cy="300"/>
              </a:xfrm>
            </p:grpSpPr>
            <p:sp>
              <p:nvSpPr>
                <p:cNvPr id="46" name="AutoShape 2856"/>
                <p:cNvSpPr>
                  <a:spLocks noChangeArrowheads="1"/>
                </p:cNvSpPr>
                <p:nvPr/>
              </p:nvSpPr>
              <p:spPr bwMode="auto">
                <a:xfrm rot="5400000">
                  <a:off x="9247" y="10370"/>
                  <a:ext cx="300" cy="315"/>
                </a:xfrm>
                <a:prstGeom prst="flowChartExtra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sz="2000"/>
                </a:p>
              </p:txBody>
            </p:sp>
            <p:sp>
              <p:nvSpPr>
                <p:cNvPr id="47" name="Oval 46"/>
                <p:cNvSpPr>
                  <a:spLocks noChangeArrowheads="1"/>
                </p:cNvSpPr>
                <p:nvPr/>
              </p:nvSpPr>
              <p:spPr bwMode="auto">
                <a:xfrm>
                  <a:off x="9544" y="10457"/>
                  <a:ext cx="143" cy="143"/>
                </a:xfrm>
                <a:prstGeom prst="ellipse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sz="2000"/>
                </a:p>
              </p:txBody>
            </p:sp>
          </p:grpSp>
          <p:cxnSp>
            <p:nvCxnSpPr>
              <p:cNvPr id="35" name="Line 2858"/>
              <p:cNvCxnSpPr/>
              <p:nvPr/>
            </p:nvCxnSpPr>
            <p:spPr bwMode="auto">
              <a:xfrm flipH="1">
                <a:off x="1267" y="6219"/>
                <a:ext cx="2801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6" name="Oval 35"/>
              <p:cNvSpPr>
                <a:spLocks noChangeArrowheads="1"/>
              </p:cNvSpPr>
              <p:nvPr/>
            </p:nvSpPr>
            <p:spPr bwMode="auto">
              <a:xfrm>
                <a:off x="1130" y="3585"/>
                <a:ext cx="162" cy="162"/>
              </a:xfrm>
              <a:prstGeom prst="ellipse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000"/>
              </a:p>
            </p:txBody>
          </p:sp>
          <p:sp>
            <p:nvSpPr>
              <p:cNvPr id="37" name="Oval 36"/>
              <p:cNvSpPr>
                <a:spLocks noChangeArrowheads="1"/>
              </p:cNvSpPr>
              <p:nvPr/>
            </p:nvSpPr>
            <p:spPr bwMode="auto">
              <a:xfrm>
                <a:off x="1130" y="5075"/>
                <a:ext cx="162" cy="162"/>
              </a:xfrm>
              <a:prstGeom prst="ellipse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000"/>
              </a:p>
            </p:txBody>
          </p:sp>
          <p:sp>
            <p:nvSpPr>
              <p:cNvPr id="38" name="Oval 37"/>
              <p:cNvSpPr>
                <a:spLocks noChangeArrowheads="1"/>
              </p:cNvSpPr>
              <p:nvPr/>
            </p:nvSpPr>
            <p:spPr bwMode="auto">
              <a:xfrm>
                <a:off x="1130" y="6135"/>
                <a:ext cx="162" cy="162"/>
              </a:xfrm>
              <a:prstGeom prst="ellipse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000"/>
              </a:p>
            </p:txBody>
          </p:sp>
          <p:cxnSp>
            <p:nvCxnSpPr>
              <p:cNvPr id="39" name="Line 2862"/>
              <p:cNvCxnSpPr/>
              <p:nvPr/>
            </p:nvCxnSpPr>
            <p:spPr bwMode="auto">
              <a:xfrm flipH="1">
                <a:off x="5047" y="6019"/>
                <a:ext cx="1091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0" name="Freeform 39"/>
              <p:cNvSpPr>
                <a:spLocks/>
              </p:cNvSpPr>
              <p:nvPr/>
            </p:nvSpPr>
            <p:spPr bwMode="auto">
              <a:xfrm>
                <a:off x="5650" y="3410"/>
                <a:ext cx="480" cy="2110"/>
              </a:xfrm>
              <a:custGeom>
                <a:avLst/>
                <a:gdLst>
                  <a:gd name="T0" fmla="*/ 480 w 480"/>
                  <a:gd name="T1" fmla="*/ 2110 h 2110"/>
                  <a:gd name="T2" fmla="*/ 0 w 480"/>
                  <a:gd name="T3" fmla="*/ 2110 h 2110"/>
                  <a:gd name="T4" fmla="*/ 0 w 480"/>
                  <a:gd name="T5" fmla="*/ 0 h 2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0" h="2110">
                    <a:moveTo>
                      <a:pt x="480" y="2110"/>
                    </a:moveTo>
                    <a:lnTo>
                      <a:pt x="0" y="2110"/>
                    </a:ln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000"/>
              </a:p>
            </p:txBody>
          </p:sp>
          <p:cxnSp>
            <p:nvCxnSpPr>
              <p:cNvPr id="41" name="Line 2864"/>
              <p:cNvCxnSpPr/>
              <p:nvPr/>
            </p:nvCxnSpPr>
            <p:spPr bwMode="auto">
              <a:xfrm flipH="1">
                <a:off x="4897" y="4949"/>
                <a:ext cx="3091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2" name="Freeform 41"/>
              <p:cNvSpPr>
                <a:spLocks/>
              </p:cNvSpPr>
              <p:nvPr/>
            </p:nvSpPr>
            <p:spPr bwMode="auto">
              <a:xfrm>
                <a:off x="7070" y="5180"/>
                <a:ext cx="860" cy="580"/>
              </a:xfrm>
              <a:custGeom>
                <a:avLst/>
                <a:gdLst>
                  <a:gd name="T0" fmla="*/ 0 w 840"/>
                  <a:gd name="T1" fmla="*/ 580 h 580"/>
                  <a:gd name="T2" fmla="*/ 270 w 840"/>
                  <a:gd name="T3" fmla="*/ 580 h 580"/>
                  <a:gd name="T4" fmla="*/ 270 w 840"/>
                  <a:gd name="T5" fmla="*/ 0 h 580"/>
                  <a:gd name="T6" fmla="*/ 840 w 840"/>
                  <a:gd name="T7" fmla="*/ 0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0" h="580">
                    <a:moveTo>
                      <a:pt x="0" y="580"/>
                    </a:moveTo>
                    <a:lnTo>
                      <a:pt x="270" y="580"/>
                    </a:lnTo>
                    <a:lnTo>
                      <a:pt x="270" y="0"/>
                    </a:lnTo>
                    <a:lnTo>
                      <a:pt x="840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000"/>
              </a:p>
            </p:txBody>
          </p:sp>
          <p:sp>
            <p:nvSpPr>
              <p:cNvPr id="43" name="Freeform 42"/>
              <p:cNvSpPr>
                <a:spLocks/>
              </p:cNvSpPr>
              <p:nvPr/>
            </p:nvSpPr>
            <p:spPr bwMode="auto">
              <a:xfrm>
                <a:off x="4530" y="3430"/>
                <a:ext cx="3380" cy="1260"/>
              </a:xfrm>
              <a:custGeom>
                <a:avLst/>
                <a:gdLst>
                  <a:gd name="T0" fmla="*/ 3380 w 3380"/>
                  <a:gd name="T1" fmla="*/ 1250 h 1250"/>
                  <a:gd name="T2" fmla="*/ 2820 w 3380"/>
                  <a:gd name="T3" fmla="*/ 1250 h 1250"/>
                  <a:gd name="T4" fmla="*/ 2820 w 3380"/>
                  <a:gd name="T5" fmla="*/ 0 h 1250"/>
                  <a:gd name="T6" fmla="*/ 0 w 3380"/>
                  <a:gd name="T7" fmla="*/ 0 h 1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80" h="1250">
                    <a:moveTo>
                      <a:pt x="3380" y="1250"/>
                    </a:moveTo>
                    <a:lnTo>
                      <a:pt x="2820" y="1250"/>
                    </a:lnTo>
                    <a:lnTo>
                      <a:pt x="2820" y="0"/>
                    </a:ln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000"/>
              </a:p>
            </p:txBody>
          </p:sp>
          <p:cxnSp>
            <p:nvCxnSpPr>
              <p:cNvPr id="44" name="Line 2867"/>
              <p:cNvCxnSpPr/>
              <p:nvPr/>
            </p:nvCxnSpPr>
            <p:spPr bwMode="auto">
              <a:xfrm flipH="1">
                <a:off x="8887" y="4959"/>
                <a:ext cx="461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5" name="Oval 44"/>
              <p:cNvSpPr>
                <a:spLocks noChangeArrowheads="1"/>
              </p:cNvSpPr>
              <p:nvPr/>
            </p:nvSpPr>
            <p:spPr bwMode="auto">
              <a:xfrm>
                <a:off x="9281" y="4889"/>
                <a:ext cx="137" cy="137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000"/>
              </a:p>
            </p:txBody>
          </p:sp>
        </p:grpSp>
        <p:sp>
          <p:nvSpPr>
            <p:cNvPr id="6" name="Text Box 2869"/>
            <p:cNvSpPr txBox="1">
              <a:spLocks noChangeArrowheads="1"/>
            </p:cNvSpPr>
            <p:nvPr/>
          </p:nvSpPr>
          <p:spPr bwMode="auto">
            <a:xfrm>
              <a:off x="1676801" y="1435837"/>
              <a:ext cx="548789" cy="575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>
                  <a:effectLst/>
                  <a:latin typeface="Times New Roman"/>
                  <a:ea typeface="Times New Roman"/>
                </a:rPr>
                <a:t>A</a:t>
              </a:r>
            </a:p>
          </p:txBody>
        </p:sp>
        <p:sp>
          <p:nvSpPr>
            <p:cNvPr id="7" name="Text Box 2870"/>
            <p:cNvSpPr txBox="1">
              <a:spLocks noChangeArrowheads="1"/>
            </p:cNvSpPr>
            <p:nvPr/>
          </p:nvSpPr>
          <p:spPr bwMode="auto">
            <a:xfrm>
              <a:off x="1676801" y="1812051"/>
              <a:ext cx="548789" cy="575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>
                  <a:effectLst/>
                  <a:latin typeface="Times New Roman"/>
                  <a:ea typeface="Times New Roman"/>
                </a:rPr>
                <a:t>B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8" name="Text Box 2871"/>
            <p:cNvSpPr txBox="1">
              <a:spLocks noChangeArrowheads="1"/>
            </p:cNvSpPr>
            <p:nvPr/>
          </p:nvSpPr>
          <p:spPr bwMode="auto">
            <a:xfrm>
              <a:off x="1654849" y="2838895"/>
              <a:ext cx="548789" cy="575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>
                  <a:effectLst/>
                  <a:latin typeface="Times New Roman"/>
                  <a:ea typeface="Times New Roman"/>
                </a:rPr>
                <a:t>W</a:t>
              </a:r>
            </a:p>
          </p:txBody>
        </p:sp>
        <p:sp>
          <p:nvSpPr>
            <p:cNvPr id="9" name="Text Box 2872"/>
            <p:cNvSpPr txBox="1">
              <a:spLocks noChangeArrowheads="1"/>
            </p:cNvSpPr>
            <p:nvPr/>
          </p:nvSpPr>
          <p:spPr bwMode="auto">
            <a:xfrm>
              <a:off x="1691435" y="3538211"/>
              <a:ext cx="548789" cy="575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>
                  <a:effectLst/>
                  <a:latin typeface="Times New Roman"/>
                  <a:ea typeface="Times New Roman"/>
                </a:rPr>
                <a:t>U</a:t>
              </a:r>
            </a:p>
          </p:txBody>
        </p:sp>
        <p:sp>
          <p:nvSpPr>
            <p:cNvPr id="10" name="Text Box 2873"/>
            <p:cNvSpPr txBox="1">
              <a:spLocks noChangeArrowheads="1"/>
            </p:cNvSpPr>
            <p:nvPr/>
          </p:nvSpPr>
          <p:spPr bwMode="auto">
            <a:xfrm>
              <a:off x="6656143" y="2644149"/>
              <a:ext cx="548789" cy="575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>
                  <a:effectLst/>
                  <a:latin typeface="Times New Roman"/>
                  <a:ea typeface="Times New Roman"/>
                </a:rPr>
                <a:t>Q</a:t>
              </a:r>
            </a:p>
          </p:txBody>
        </p:sp>
        <p:sp>
          <p:nvSpPr>
            <p:cNvPr id="11" name="Text Box 2874"/>
            <p:cNvSpPr txBox="1">
              <a:spLocks noChangeArrowheads="1"/>
            </p:cNvSpPr>
            <p:nvPr/>
          </p:nvSpPr>
          <p:spPr bwMode="auto">
            <a:xfrm>
              <a:off x="2802298" y="2228100"/>
              <a:ext cx="548789" cy="575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effectLst/>
                  <a:latin typeface="Times New Roman"/>
                  <a:ea typeface="Times New Roman"/>
                </a:rPr>
                <a:t>T</a:t>
              </a:r>
              <a:r>
                <a:rPr lang="en-US" sz="2000" baseline="-25000" dirty="0">
                  <a:effectLst/>
                  <a:latin typeface="Times New Roman"/>
                  <a:ea typeface="Times New Roman"/>
                </a:rPr>
                <a:t>1</a:t>
              </a:r>
              <a:endParaRPr lang="en-US" sz="20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2" name="Text Box 2875"/>
            <p:cNvSpPr txBox="1">
              <a:spLocks noChangeArrowheads="1"/>
            </p:cNvSpPr>
            <p:nvPr/>
          </p:nvSpPr>
          <p:spPr bwMode="auto">
            <a:xfrm>
              <a:off x="4544845" y="1415275"/>
              <a:ext cx="548789" cy="575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effectLst/>
                  <a:latin typeface="Times New Roman"/>
                  <a:ea typeface="Times New Roman"/>
                </a:rPr>
                <a:t>T</a:t>
              </a:r>
              <a:r>
                <a:rPr lang="en-US" sz="2000" baseline="-25000" dirty="0">
                  <a:effectLst/>
                  <a:latin typeface="Times New Roman"/>
                  <a:ea typeface="Times New Roman"/>
                </a:rPr>
                <a:t>2</a:t>
              </a:r>
              <a:endParaRPr lang="en-US" sz="20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3" name="Text Box 2876"/>
            <p:cNvSpPr txBox="1">
              <a:spLocks noChangeArrowheads="1"/>
            </p:cNvSpPr>
            <p:nvPr/>
          </p:nvSpPr>
          <p:spPr bwMode="auto">
            <a:xfrm>
              <a:off x="4918312" y="2490028"/>
              <a:ext cx="548789" cy="575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effectLst/>
                  <a:latin typeface="Times New Roman"/>
                  <a:ea typeface="Times New Roman"/>
                </a:rPr>
                <a:t>T</a:t>
              </a:r>
              <a:r>
                <a:rPr lang="en-US" sz="2000" baseline="-25000" dirty="0">
                  <a:effectLst/>
                  <a:latin typeface="Times New Roman"/>
                  <a:ea typeface="Times New Roman"/>
                </a:rPr>
                <a:t>3</a:t>
              </a:r>
              <a:endParaRPr lang="en-US" sz="20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4" name="Text Box 2877"/>
            <p:cNvSpPr txBox="1">
              <a:spLocks noChangeArrowheads="1"/>
            </p:cNvSpPr>
            <p:nvPr/>
          </p:nvSpPr>
          <p:spPr bwMode="auto">
            <a:xfrm>
              <a:off x="3166434" y="3135987"/>
              <a:ext cx="548789" cy="575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effectLst/>
                  <a:latin typeface="Times New Roman"/>
                  <a:ea typeface="Times New Roman"/>
                </a:rPr>
                <a:t>T</a:t>
              </a:r>
              <a:r>
                <a:rPr lang="en-US" sz="2000" baseline="-25000" dirty="0">
                  <a:effectLst/>
                  <a:latin typeface="Times New Roman"/>
                  <a:ea typeface="Times New Roman"/>
                </a:rPr>
                <a:t>4</a:t>
              </a:r>
              <a:endParaRPr lang="en-US" sz="20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5" name="Text Box 2878"/>
            <p:cNvSpPr txBox="1">
              <a:spLocks noChangeArrowheads="1"/>
            </p:cNvSpPr>
            <p:nvPr/>
          </p:nvSpPr>
          <p:spPr bwMode="auto">
            <a:xfrm>
              <a:off x="4325621" y="3573619"/>
              <a:ext cx="548789" cy="575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>
                  <a:effectLst/>
                  <a:latin typeface="Times New Roman"/>
                  <a:ea typeface="Times New Roman"/>
                </a:rPr>
                <a:t>T</a:t>
              </a:r>
              <a:r>
                <a:rPr lang="en-US" sz="2000" baseline="-25000">
                  <a:effectLst/>
                  <a:latin typeface="Times New Roman"/>
                  <a:ea typeface="Times New Roman"/>
                </a:rPr>
                <a:t>5</a:t>
              </a:r>
              <a:endParaRPr lang="en-US" sz="20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6" name="Text Box 2879"/>
            <p:cNvSpPr txBox="1">
              <a:spLocks noChangeArrowheads="1"/>
            </p:cNvSpPr>
            <p:nvPr/>
          </p:nvSpPr>
          <p:spPr bwMode="auto">
            <a:xfrm>
              <a:off x="5467101" y="3272648"/>
              <a:ext cx="548789" cy="575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>
                  <a:effectLst/>
                  <a:latin typeface="Times New Roman"/>
                  <a:ea typeface="Times New Roman"/>
                </a:rPr>
                <a:t>T</a:t>
              </a:r>
              <a:r>
                <a:rPr lang="en-US" sz="2000" baseline="-25000">
                  <a:effectLst/>
                  <a:latin typeface="Times New Roman"/>
                  <a:ea typeface="Times New Roman"/>
                </a:rPr>
                <a:t>6</a:t>
              </a:r>
              <a:endParaRPr lang="en-US" sz="2000">
                <a:effectLst/>
                <a:latin typeface="Times New Roman"/>
                <a:ea typeface="Times New Roman"/>
              </a:endParaRPr>
            </a:p>
          </p:txBody>
        </p:sp>
      </p:grpSp>
      <p:graphicFrame>
        <p:nvGraphicFramePr>
          <p:cNvPr id="69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7446318"/>
              </p:ext>
            </p:extLst>
          </p:nvPr>
        </p:nvGraphicFramePr>
        <p:xfrm>
          <a:off x="2431953" y="4408705"/>
          <a:ext cx="95567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7" name="Equation" r:id="rId3" imgW="457200" imgH="241300" progId="Equation.3">
                  <p:embed/>
                </p:oleObj>
              </mc:Choice>
              <mc:Fallback>
                <p:oleObj name="Equation" r:id="rId3" imgW="4572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31953" y="4408705"/>
                        <a:ext cx="955675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2498772"/>
              </p:ext>
            </p:extLst>
          </p:nvPr>
        </p:nvGraphicFramePr>
        <p:xfrm>
          <a:off x="782396" y="4435692"/>
          <a:ext cx="84772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8" name="Equation" r:id="rId5" imgW="406400" imgH="215900" progId="Equation.3">
                  <p:embed/>
                </p:oleObj>
              </mc:Choice>
              <mc:Fallback>
                <p:oleObj name="Equation" r:id="rId5" imgW="406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82396" y="4435692"/>
                        <a:ext cx="847725" cy="45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0489509"/>
              </p:ext>
            </p:extLst>
          </p:nvPr>
        </p:nvGraphicFramePr>
        <p:xfrm>
          <a:off x="782396" y="5125244"/>
          <a:ext cx="1087438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9" name="Equation" r:id="rId7" imgW="520700" imgH="215900" progId="Equation.3">
                  <p:embed/>
                </p:oleObj>
              </mc:Choice>
              <mc:Fallback>
                <p:oleObj name="Equation" r:id="rId7" imgW="520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82396" y="5125244"/>
                        <a:ext cx="1087438" cy="45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6421949"/>
              </p:ext>
            </p:extLst>
          </p:nvPr>
        </p:nvGraphicFramePr>
        <p:xfrm>
          <a:off x="782396" y="5802312"/>
          <a:ext cx="137953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0" name="Equation" r:id="rId9" imgW="660400" imgH="215900" progId="Equation.3">
                  <p:embed/>
                </p:oleObj>
              </mc:Choice>
              <mc:Fallback>
                <p:oleObj name="Equation" r:id="rId9" imgW="660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82396" y="5802312"/>
                        <a:ext cx="1379537" cy="45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1232596"/>
              </p:ext>
            </p:extLst>
          </p:nvPr>
        </p:nvGraphicFramePr>
        <p:xfrm>
          <a:off x="2431953" y="5084763"/>
          <a:ext cx="145891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1" name="Equation" r:id="rId11" imgW="698500" imgH="254000" progId="Equation.3">
                  <p:embed/>
                </p:oleObj>
              </mc:Choice>
              <mc:Fallback>
                <p:oleObj name="Equation" r:id="rId11" imgW="6985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431953" y="5084763"/>
                        <a:ext cx="1458913" cy="53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0916042"/>
              </p:ext>
            </p:extLst>
          </p:nvPr>
        </p:nvGraphicFramePr>
        <p:xfrm>
          <a:off x="2431953" y="5708650"/>
          <a:ext cx="2122488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" name="Equation" r:id="rId13" imgW="1016000" imgH="304800" progId="Equation.3">
                  <p:embed/>
                </p:oleObj>
              </mc:Choice>
              <mc:Fallback>
                <p:oleObj name="Equation" r:id="rId13" imgW="10160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431953" y="5708650"/>
                        <a:ext cx="2122488" cy="63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3935213"/>
              </p:ext>
            </p:extLst>
          </p:nvPr>
        </p:nvGraphicFramePr>
        <p:xfrm>
          <a:off x="4863972" y="4082991"/>
          <a:ext cx="3740150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" name="Equation" r:id="rId15" imgW="1790700" imgH="533400" progId="Equation.3">
                  <p:embed/>
                </p:oleObj>
              </mc:Choice>
              <mc:Fallback>
                <p:oleObj name="Equation" r:id="rId15" imgW="1790700" imgH="533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863972" y="4082991"/>
                        <a:ext cx="3740150" cy="1116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Objec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747646"/>
              </p:ext>
            </p:extLst>
          </p:nvPr>
        </p:nvGraphicFramePr>
        <p:xfrm>
          <a:off x="4863972" y="5340718"/>
          <a:ext cx="3978275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4" name="Equation" r:id="rId17" imgW="1905000" imgH="304800" progId="Equation.3">
                  <p:embed/>
                </p:oleObj>
              </mc:Choice>
              <mc:Fallback>
                <p:oleObj name="Equation" r:id="rId17" imgW="19050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863972" y="5340718"/>
                        <a:ext cx="3978275" cy="63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" name="Object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5441240"/>
              </p:ext>
            </p:extLst>
          </p:nvPr>
        </p:nvGraphicFramePr>
        <p:xfrm>
          <a:off x="4863972" y="6120606"/>
          <a:ext cx="1035050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5" name="Equation" r:id="rId19" imgW="495300" imgH="215900" progId="Equation.3">
                  <p:embed/>
                </p:oleObj>
              </mc:Choice>
              <mc:Fallback>
                <p:oleObj name="Equation" r:id="rId19" imgW="495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863972" y="6120606"/>
                        <a:ext cx="1035050" cy="45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8605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5877" y="269866"/>
            <a:ext cx="6772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ym typeface="Wingdings"/>
              </a:rPr>
              <a:t>Karnaugh</a:t>
            </a:r>
            <a:r>
              <a:rPr lang="en-US" sz="4000" b="1" dirty="0" smtClean="0">
                <a:sym typeface="Wingdings"/>
              </a:rPr>
              <a:t> Maps</a:t>
            </a:r>
            <a:endParaRPr lang="en-US" sz="4000" b="1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366563"/>
              </p:ext>
            </p:extLst>
          </p:nvPr>
        </p:nvGraphicFramePr>
        <p:xfrm>
          <a:off x="3297140" y="2399813"/>
          <a:ext cx="2632362" cy="210312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727173"/>
                <a:gridCol w="465390"/>
                <a:gridCol w="479933"/>
                <a:gridCol w="479933"/>
                <a:gridCol w="479933"/>
              </a:tblGrid>
              <a:tr h="486699">
                <a:tc>
                  <a:txBody>
                    <a:bodyPr/>
                    <a:lstStyle/>
                    <a:p>
                      <a:r>
                        <a:rPr lang="en-US" dirty="0" smtClean="0"/>
                        <a:t>    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D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A B</a:t>
                      </a:r>
                      <a:endParaRPr lang="en-US" dirty="0"/>
                    </a:p>
                  </a:txBody>
                  <a:tcPr>
                    <a:lnTlToB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0 0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0 1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1 1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1 0</a:t>
                      </a:r>
                      <a:endParaRPr lang="en-US" dirty="0"/>
                    </a:p>
                  </a:txBody>
                  <a:tcPr anchor="b"/>
                </a:tc>
              </a:tr>
              <a:tr h="307474">
                <a:tc>
                  <a:txBody>
                    <a:bodyPr/>
                    <a:lstStyle/>
                    <a:p>
                      <a:r>
                        <a:rPr lang="en-US" dirty="0" smtClean="0"/>
                        <a:t>0 0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289293">
                <a:tc>
                  <a:txBody>
                    <a:bodyPr/>
                    <a:lstStyle/>
                    <a:p>
                      <a:r>
                        <a:rPr lang="en-US" dirty="0" smtClean="0"/>
                        <a:t>0 1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289293">
                <a:tc>
                  <a:txBody>
                    <a:bodyPr/>
                    <a:lstStyle/>
                    <a:p>
                      <a:r>
                        <a:rPr lang="en-US" dirty="0" smtClean="0"/>
                        <a:t>1 1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289293">
                <a:tc>
                  <a:txBody>
                    <a:bodyPr/>
                    <a:lstStyle/>
                    <a:p>
                      <a:r>
                        <a:rPr lang="en-US" dirty="0" smtClean="0"/>
                        <a:t>1 0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355073" y="1081097"/>
            <a:ext cx="6367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Examples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75959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5877" y="269866"/>
            <a:ext cx="6772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ym typeface="Wingdings"/>
              </a:rPr>
              <a:t>Multiplexers</a:t>
            </a:r>
            <a:endParaRPr lang="en-US" sz="4000" b="1" dirty="0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202979" y="1376948"/>
            <a:ext cx="5386246" cy="4665578"/>
            <a:chOff x="6467" y="1899"/>
            <a:chExt cx="4305" cy="3729"/>
          </a:xfrm>
        </p:grpSpPr>
        <p:sp>
          <p:nvSpPr>
            <p:cNvPr id="7" name="AutoShape 2797"/>
            <p:cNvSpPr>
              <a:spLocks noChangeArrowheads="1"/>
            </p:cNvSpPr>
            <p:nvPr/>
          </p:nvSpPr>
          <p:spPr bwMode="auto">
            <a:xfrm>
              <a:off x="6889" y="2550"/>
              <a:ext cx="1057" cy="314"/>
            </a:xfrm>
            <a:prstGeom prst="rightArrow">
              <a:avLst>
                <a:gd name="adj1" fmla="val 50000"/>
                <a:gd name="adj2" fmla="val 84156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400"/>
            </a:p>
          </p:txBody>
        </p:sp>
        <p:sp>
          <p:nvSpPr>
            <p:cNvPr id="8" name="AutoShape 2796"/>
            <p:cNvSpPr>
              <a:spLocks noChangeArrowheads="1"/>
            </p:cNvSpPr>
            <p:nvPr/>
          </p:nvSpPr>
          <p:spPr bwMode="auto">
            <a:xfrm>
              <a:off x="6889" y="3095"/>
              <a:ext cx="1057" cy="314"/>
            </a:xfrm>
            <a:prstGeom prst="rightArrow">
              <a:avLst>
                <a:gd name="adj1" fmla="val 50000"/>
                <a:gd name="adj2" fmla="val 84156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400"/>
            </a:p>
          </p:txBody>
        </p:sp>
        <p:sp>
          <p:nvSpPr>
            <p:cNvPr id="11" name="AutoShape 2795"/>
            <p:cNvSpPr>
              <a:spLocks noChangeArrowheads="1"/>
            </p:cNvSpPr>
            <p:nvPr/>
          </p:nvSpPr>
          <p:spPr bwMode="auto">
            <a:xfrm>
              <a:off x="6889" y="3640"/>
              <a:ext cx="1057" cy="314"/>
            </a:xfrm>
            <a:prstGeom prst="rightArrow">
              <a:avLst>
                <a:gd name="adj1" fmla="val 50000"/>
                <a:gd name="adj2" fmla="val 84156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400"/>
            </a:p>
          </p:txBody>
        </p:sp>
        <p:sp>
          <p:nvSpPr>
            <p:cNvPr id="12" name="AutoShape 2794"/>
            <p:cNvSpPr>
              <a:spLocks noChangeArrowheads="1"/>
            </p:cNvSpPr>
            <p:nvPr/>
          </p:nvSpPr>
          <p:spPr bwMode="auto">
            <a:xfrm>
              <a:off x="6889" y="4186"/>
              <a:ext cx="1057" cy="314"/>
            </a:xfrm>
            <a:prstGeom prst="rightArrow">
              <a:avLst>
                <a:gd name="adj1" fmla="val 50000"/>
                <a:gd name="adj2" fmla="val 84156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400"/>
            </a:p>
          </p:txBody>
        </p:sp>
        <p:sp>
          <p:nvSpPr>
            <p:cNvPr id="13" name="AutoShape 2793"/>
            <p:cNvSpPr>
              <a:spLocks noChangeArrowheads="1"/>
            </p:cNvSpPr>
            <p:nvPr/>
          </p:nvSpPr>
          <p:spPr bwMode="auto">
            <a:xfrm>
              <a:off x="9716" y="3415"/>
              <a:ext cx="1056" cy="314"/>
            </a:xfrm>
            <a:prstGeom prst="rightArrow">
              <a:avLst>
                <a:gd name="adj1" fmla="val 50000"/>
                <a:gd name="adj2" fmla="val 84076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400"/>
            </a:p>
          </p:txBody>
        </p:sp>
        <p:sp>
          <p:nvSpPr>
            <p:cNvPr id="14" name="AutoShape 2792"/>
            <p:cNvSpPr>
              <a:spLocks noChangeArrowheads="1"/>
            </p:cNvSpPr>
            <p:nvPr/>
          </p:nvSpPr>
          <p:spPr bwMode="auto">
            <a:xfrm rot="16200000">
              <a:off x="8574" y="5063"/>
              <a:ext cx="570" cy="314"/>
            </a:xfrm>
            <a:prstGeom prst="rightArrow">
              <a:avLst>
                <a:gd name="adj1" fmla="val 50000"/>
                <a:gd name="adj2" fmla="val 45382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400"/>
            </a:p>
          </p:txBody>
        </p:sp>
        <p:sp>
          <p:nvSpPr>
            <p:cNvPr id="15" name="Text Box 2791"/>
            <p:cNvSpPr txBox="1">
              <a:spLocks noChangeArrowheads="1"/>
            </p:cNvSpPr>
            <p:nvPr/>
          </p:nvSpPr>
          <p:spPr bwMode="auto">
            <a:xfrm>
              <a:off x="7960" y="2459"/>
              <a:ext cx="1756" cy="24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effectLst/>
                  <a:latin typeface="Times New Roman"/>
                  <a:ea typeface="Times New Roman"/>
                </a:rPr>
                <a:t>D</a:t>
              </a:r>
              <a:r>
                <a:rPr lang="en-US" sz="2400" baseline="-25000" dirty="0">
                  <a:effectLst/>
                  <a:latin typeface="Times New Roman"/>
                  <a:ea typeface="Times New Roman"/>
                </a:rPr>
                <a:t>0</a:t>
              </a:r>
              <a:endParaRPr lang="en-US" sz="2400" dirty="0">
                <a:effectLst/>
                <a:latin typeface="Times New Roman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effectLst/>
                  <a:latin typeface="Times New Roman"/>
                  <a:ea typeface="Times New Roman"/>
                </a:rPr>
                <a:t> 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effectLst/>
                  <a:latin typeface="Times New Roman"/>
                  <a:ea typeface="Times New Roman"/>
                </a:rPr>
                <a:t>D</a:t>
              </a:r>
              <a:r>
                <a:rPr lang="en-US" sz="2400" baseline="-25000" dirty="0">
                  <a:effectLst/>
                  <a:latin typeface="Times New Roman"/>
                  <a:ea typeface="Times New Roman"/>
                </a:rPr>
                <a:t>1</a:t>
              </a:r>
              <a:endParaRPr lang="en-US" sz="2400" dirty="0">
                <a:effectLst/>
                <a:latin typeface="Times New Roman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effectLst/>
                  <a:latin typeface="Times New Roman"/>
                  <a:ea typeface="Times New Roman"/>
                </a:rPr>
                <a:t> 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effectLst/>
                  <a:latin typeface="Times New Roman"/>
                  <a:ea typeface="Times New Roman"/>
                </a:rPr>
                <a:t>D</a:t>
              </a:r>
              <a:r>
                <a:rPr lang="en-US" sz="2400" baseline="-25000" dirty="0">
                  <a:effectLst/>
                  <a:latin typeface="Times New Roman"/>
                  <a:ea typeface="Times New Roman"/>
                </a:rPr>
                <a:t>2</a:t>
              </a:r>
              <a:endParaRPr lang="en-US" sz="2400" dirty="0">
                <a:effectLst/>
                <a:latin typeface="Times New Roman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effectLst/>
                  <a:latin typeface="Times New Roman"/>
                  <a:ea typeface="Times New Roman"/>
                </a:rPr>
                <a:t> 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effectLst/>
                  <a:latin typeface="Times New Roman"/>
                  <a:ea typeface="Times New Roman"/>
                </a:rPr>
                <a:t>D</a:t>
              </a:r>
              <a:r>
                <a:rPr lang="en-US" sz="2400" baseline="-25000" dirty="0">
                  <a:effectLst/>
                  <a:latin typeface="Times New Roman"/>
                  <a:ea typeface="Times New Roman"/>
                </a:rPr>
                <a:t>3</a:t>
              </a:r>
              <a:endParaRPr lang="en-US" sz="2400" dirty="0">
                <a:effectLst/>
                <a:latin typeface="Times New Roman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effectLst/>
                  <a:latin typeface="Times New Roman"/>
                  <a:ea typeface="Times New Roman"/>
                </a:rPr>
                <a:t>   </a:t>
              </a:r>
              <a:r>
                <a:rPr lang="en-US" sz="2400" dirty="0" smtClean="0">
                  <a:effectLst/>
                  <a:latin typeface="Times New Roman"/>
                  <a:ea typeface="Times New Roman"/>
                </a:rPr>
                <a:t>       B  </a:t>
              </a:r>
              <a:r>
                <a:rPr lang="en-US" sz="2400" dirty="0">
                  <a:effectLst/>
                  <a:latin typeface="Times New Roman"/>
                  <a:ea typeface="Times New Roman"/>
                </a:rPr>
                <a:t>A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effectLst/>
                  <a:latin typeface="Times New Roman"/>
                  <a:ea typeface="Times New Roman"/>
                </a:rPr>
                <a:t>                   MUX</a:t>
              </a:r>
            </a:p>
          </p:txBody>
        </p:sp>
        <p:cxnSp>
          <p:nvCxnSpPr>
            <p:cNvPr id="16" name="Line 2790"/>
            <p:cNvCxnSpPr/>
            <p:nvPr/>
          </p:nvCxnSpPr>
          <p:spPr bwMode="auto">
            <a:xfrm>
              <a:off x="7946" y="2700"/>
              <a:ext cx="952" cy="62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Line 2789"/>
            <p:cNvCxnSpPr/>
            <p:nvPr/>
          </p:nvCxnSpPr>
          <p:spPr bwMode="auto">
            <a:xfrm>
              <a:off x="7974" y="3287"/>
              <a:ext cx="828" cy="20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Line 2788"/>
            <p:cNvCxnSpPr/>
            <p:nvPr/>
          </p:nvCxnSpPr>
          <p:spPr bwMode="auto">
            <a:xfrm flipV="1">
              <a:off x="7960" y="3762"/>
              <a:ext cx="899" cy="573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Line 2787"/>
            <p:cNvCxnSpPr/>
            <p:nvPr/>
          </p:nvCxnSpPr>
          <p:spPr bwMode="auto">
            <a:xfrm flipV="1">
              <a:off x="7960" y="3606"/>
              <a:ext cx="842" cy="192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8802" y="3201"/>
              <a:ext cx="686" cy="6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400"/>
            </a:p>
          </p:txBody>
        </p:sp>
        <p:cxnSp>
          <p:nvCxnSpPr>
            <p:cNvPr id="21" name="Line 2785"/>
            <p:cNvCxnSpPr/>
            <p:nvPr/>
          </p:nvCxnSpPr>
          <p:spPr bwMode="auto">
            <a:xfrm>
              <a:off x="9188" y="3544"/>
              <a:ext cx="528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Line 2784"/>
            <p:cNvCxnSpPr/>
            <p:nvPr/>
          </p:nvCxnSpPr>
          <p:spPr bwMode="auto">
            <a:xfrm>
              <a:off x="8802" y="3501"/>
              <a:ext cx="372" cy="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Text Box 2783"/>
            <p:cNvSpPr txBox="1">
              <a:spLocks noChangeArrowheads="1"/>
            </p:cNvSpPr>
            <p:nvPr/>
          </p:nvSpPr>
          <p:spPr bwMode="auto">
            <a:xfrm>
              <a:off x="6467" y="1899"/>
              <a:ext cx="1093" cy="2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Times New Roman"/>
                </a:rPr>
                <a:t>DATA Inputs: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Times New Roman"/>
                </a:rPr>
                <a:t>I</a:t>
              </a:r>
              <a:r>
                <a:rPr lang="en-US" sz="2400" baseline="-25000">
                  <a:effectLst/>
                  <a:latin typeface="Times New Roman"/>
                  <a:ea typeface="Times New Roman"/>
                </a:rPr>
                <a:t>0</a:t>
              </a:r>
              <a:endParaRPr lang="en-US" sz="2400">
                <a:effectLst/>
                <a:latin typeface="Times New Roman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Times New Roman"/>
                </a:rPr>
                <a:t> 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Times New Roman"/>
                </a:rPr>
                <a:t>I</a:t>
              </a:r>
              <a:r>
                <a:rPr lang="en-US" sz="2400" baseline="-25000">
                  <a:effectLst/>
                  <a:latin typeface="Times New Roman"/>
                  <a:ea typeface="Times New Roman"/>
                </a:rPr>
                <a:t>1</a:t>
              </a:r>
              <a:endParaRPr lang="en-US" sz="2400">
                <a:effectLst/>
                <a:latin typeface="Times New Roman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baseline="-25000">
                  <a:effectLst/>
                  <a:latin typeface="Times New Roman"/>
                  <a:ea typeface="Times New Roman"/>
                </a:rPr>
                <a:t> </a:t>
              </a:r>
              <a:endParaRPr lang="en-US" sz="2400">
                <a:effectLst/>
                <a:latin typeface="Times New Roman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Times New Roman"/>
                </a:rPr>
                <a:t>I</a:t>
              </a:r>
              <a:r>
                <a:rPr lang="en-US" sz="2400" baseline="-25000">
                  <a:effectLst/>
                  <a:latin typeface="Times New Roman"/>
                  <a:ea typeface="Times New Roman"/>
                </a:rPr>
                <a:t>2</a:t>
              </a:r>
              <a:endParaRPr lang="en-US" sz="2400">
                <a:effectLst/>
                <a:latin typeface="Times New Roman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baseline="-25000">
                  <a:effectLst/>
                  <a:latin typeface="Times New Roman"/>
                  <a:ea typeface="Times New Roman"/>
                </a:rPr>
                <a:t> </a:t>
              </a:r>
              <a:endParaRPr lang="en-US" sz="2400">
                <a:effectLst/>
                <a:latin typeface="Times New Roman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Times New Roman"/>
                </a:rPr>
                <a:t>I</a:t>
              </a:r>
              <a:r>
                <a:rPr lang="en-US" sz="2400" baseline="-25000">
                  <a:effectLst/>
                  <a:latin typeface="Times New Roman"/>
                  <a:ea typeface="Times New Roman"/>
                </a:rPr>
                <a:t>3</a:t>
              </a:r>
              <a:endParaRPr lang="en-US" sz="24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4" name="Text Box 2782"/>
            <p:cNvSpPr txBox="1">
              <a:spLocks noChangeArrowheads="1"/>
            </p:cNvSpPr>
            <p:nvPr/>
          </p:nvSpPr>
          <p:spPr bwMode="auto">
            <a:xfrm>
              <a:off x="10215" y="3670"/>
              <a:ext cx="457" cy="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Times New Roman"/>
                </a:rPr>
                <a:t>Q</a:t>
              </a:r>
            </a:p>
          </p:txBody>
        </p:sp>
        <p:sp>
          <p:nvSpPr>
            <p:cNvPr id="25" name="Text Box 2781"/>
            <p:cNvSpPr txBox="1">
              <a:spLocks noChangeArrowheads="1"/>
            </p:cNvSpPr>
            <p:nvPr/>
          </p:nvSpPr>
          <p:spPr bwMode="auto">
            <a:xfrm>
              <a:off x="9016" y="4935"/>
              <a:ext cx="1656" cy="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Times New Roman"/>
                </a:rPr>
                <a:t>SELECT Inputs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5289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5877" y="269866"/>
            <a:ext cx="6772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ym typeface="Wingdings"/>
              </a:rPr>
              <a:t>Multiplexers</a:t>
            </a:r>
            <a:endParaRPr lang="en-US" sz="4000" b="1" dirty="0"/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74383"/>
              </p:ext>
            </p:extLst>
          </p:nvPr>
        </p:nvGraphicFramePr>
        <p:xfrm>
          <a:off x="1185877" y="1925550"/>
          <a:ext cx="1602046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853"/>
                <a:gridCol w="563489"/>
                <a:gridCol w="544704"/>
              </a:tblGrid>
              <a:tr h="25266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</a:t>
                      </a: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Q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5266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5266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5266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5266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pSp>
        <p:nvGrpSpPr>
          <p:cNvPr id="47" name="Group 46"/>
          <p:cNvGrpSpPr/>
          <p:nvPr/>
        </p:nvGrpSpPr>
        <p:grpSpPr>
          <a:xfrm>
            <a:off x="2298190" y="1931045"/>
            <a:ext cx="5729389" cy="3047827"/>
            <a:chOff x="2298190" y="1931045"/>
            <a:chExt cx="5729389" cy="3047827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4508970" y="1931045"/>
              <a:ext cx="3518609" cy="3047827"/>
              <a:chOff x="6467" y="1899"/>
              <a:chExt cx="4305" cy="3729"/>
            </a:xfrm>
          </p:grpSpPr>
          <p:sp>
            <p:nvSpPr>
              <p:cNvPr id="7" name="AutoShape 2797"/>
              <p:cNvSpPr>
                <a:spLocks noChangeArrowheads="1"/>
              </p:cNvSpPr>
              <p:nvPr/>
            </p:nvSpPr>
            <p:spPr bwMode="auto">
              <a:xfrm>
                <a:off x="6889" y="2550"/>
                <a:ext cx="1057" cy="314"/>
              </a:xfrm>
              <a:prstGeom prst="rightArrow">
                <a:avLst>
                  <a:gd name="adj1" fmla="val 50000"/>
                  <a:gd name="adj2" fmla="val 84156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1600"/>
              </a:p>
            </p:txBody>
          </p:sp>
          <p:sp>
            <p:nvSpPr>
              <p:cNvPr id="8" name="AutoShape 2796"/>
              <p:cNvSpPr>
                <a:spLocks noChangeArrowheads="1"/>
              </p:cNvSpPr>
              <p:nvPr/>
            </p:nvSpPr>
            <p:spPr bwMode="auto">
              <a:xfrm>
                <a:off x="6889" y="3095"/>
                <a:ext cx="1057" cy="314"/>
              </a:xfrm>
              <a:prstGeom prst="rightArrow">
                <a:avLst>
                  <a:gd name="adj1" fmla="val 50000"/>
                  <a:gd name="adj2" fmla="val 84156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1600"/>
              </a:p>
            </p:txBody>
          </p:sp>
          <p:sp>
            <p:nvSpPr>
              <p:cNvPr id="11" name="AutoShape 2795"/>
              <p:cNvSpPr>
                <a:spLocks noChangeArrowheads="1"/>
              </p:cNvSpPr>
              <p:nvPr/>
            </p:nvSpPr>
            <p:spPr bwMode="auto">
              <a:xfrm>
                <a:off x="6889" y="3640"/>
                <a:ext cx="1057" cy="314"/>
              </a:xfrm>
              <a:prstGeom prst="rightArrow">
                <a:avLst>
                  <a:gd name="adj1" fmla="val 50000"/>
                  <a:gd name="adj2" fmla="val 84156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1600"/>
              </a:p>
            </p:txBody>
          </p:sp>
          <p:sp>
            <p:nvSpPr>
              <p:cNvPr id="12" name="AutoShape 2794"/>
              <p:cNvSpPr>
                <a:spLocks noChangeArrowheads="1"/>
              </p:cNvSpPr>
              <p:nvPr/>
            </p:nvSpPr>
            <p:spPr bwMode="auto">
              <a:xfrm>
                <a:off x="6889" y="4186"/>
                <a:ext cx="1057" cy="314"/>
              </a:xfrm>
              <a:prstGeom prst="rightArrow">
                <a:avLst>
                  <a:gd name="adj1" fmla="val 50000"/>
                  <a:gd name="adj2" fmla="val 84156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1600"/>
              </a:p>
            </p:txBody>
          </p:sp>
          <p:sp>
            <p:nvSpPr>
              <p:cNvPr id="13" name="AutoShape 2793"/>
              <p:cNvSpPr>
                <a:spLocks noChangeArrowheads="1"/>
              </p:cNvSpPr>
              <p:nvPr/>
            </p:nvSpPr>
            <p:spPr bwMode="auto">
              <a:xfrm>
                <a:off x="9716" y="3415"/>
                <a:ext cx="1056" cy="314"/>
              </a:xfrm>
              <a:prstGeom prst="rightArrow">
                <a:avLst>
                  <a:gd name="adj1" fmla="val 50000"/>
                  <a:gd name="adj2" fmla="val 84076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1600"/>
              </a:p>
            </p:txBody>
          </p:sp>
          <p:sp>
            <p:nvSpPr>
              <p:cNvPr id="14" name="AutoShape 2792"/>
              <p:cNvSpPr>
                <a:spLocks noChangeArrowheads="1"/>
              </p:cNvSpPr>
              <p:nvPr/>
            </p:nvSpPr>
            <p:spPr bwMode="auto">
              <a:xfrm rot="16200000">
                <a:off x="8574" y="5063"/>
                <a:ext cx="570" cy="314"/>
              </a:xfrm>
              <a:prstGeom prst="rightArrow">
                <a:avLst>
                  <a:gd name="adj1" fmla="val 50000"/>
                  <a:gd name="adj2" fmla="val 45382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1600"/>
              </a:p>
            </p:txBody>
          </p:sp>
          <p:sp>
            <p:nvSpPr>
              <p:cNvPr id="15" name="Text Box 2791"/>
              <p:cNvSpPr txBox="1">
                <a:spLocks noChangeArrowheads="1"/>
              </p:cNvSpPr>
              <p:nvPr/>
            </p:nvSpPr>
            <p:spPr bwMode="auto">
              <a:xfrm>
                <a:off x="7960" y="2459"/>
                <a:ext cx="1756" cy="244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effectLst/>
                    <a:latin typeface="Times New Roman"/>
                    <a:ea typeface="Times New Roman"/>
                  </a:rPr>
                  <a:t>D</a:t>
                </a:r>
                <a:r>
                  <a:rPr lang="en-US" sz="1600" baseline="-25000" dirty="0">
                    <a:effectLst/>
                    <a:latin typeface="Times New Roman"/>
                    <a:ea typeface="Times New Roman"/>
                  </a:rPr>
                  <a:t>0</a:t>
                </a:r>
                <a:endParaRPr lang="en-US" sz="1600" dirty="0">
                  <a:effectLst/>
                  <a:latin typeface="Times New Roman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effectLst/>
                    <a:latin typeface="Times New Roman"/>
                    <a:ea typeface="Times New Roman"/>
                  </a:rPr>
                  <a:t> 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effectLst/>
                    <a:latin typeface="Times New Roman"/>
                    <a:ea typeface="Times New Roman"/>
                  </a:rPr>
                  <a:t>D</a:t>
                </a:r>
                <a:r>
                  <a:rPr lang="en-US" sz="1600" baseline="-25000" dirty="0">
                    <a:effectLst/>
                    <a:latin typeface="Times New Roman"/>
                    <a:ea typeface="Times New Roman"/>
                  </a:rPr>
                  <a:t>1</a:t>
                </a:r>
                <a:endParaRPr lang="en-US" sz="1600" dirty="0">
                  <a:effectLst/>
                  <a:latin typeface="Times New Roman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effectLst/>
                    <a:latin typeface="Times New Roman"/>
                    <a:ea typeface="Times New Roman"/>
                  </a:rPr>
                  <a:t> 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effectLst/>
                    <a:latin typeface="Times New Roman"/>
                    <a:ea typeface="Times New Roman"/>
                  </a:rPr>
                  <a:t>D</a:t>
                </a:r>
                <a:r>
                  <a:rPr lang="en-US" sz="1600" baseline="-25000" dirty="0">
                    <a:effectLst/>
                    <a:latin typeface="Times New Roman"/>
                    <a:ea typeface="Times New Roman"/>
                  </a:rPr>
                  <a:t>2</a:t>
                </a:r>
                <a:endParaRPr lang="en-US" sz="1600" dirty="0">
                  <a:effectLst/>
                  <a:latin typeface="Times New Roman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effectLst/>
                    <a:latin typeface="Times New Roman"/>
                    <a:ea typeface="Times New Roman"/>
                  </a:rPr>
                  <a:t> 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effectLst/>
                    <a:latin typeface="Times New Roman"/>
                    <a:ea typeface="Times New Roman"/>
                  </a:rPr>
                  <a:t>D</a:t>
                </a:r>
                <a:r>
                  <a:rPr lang="en-US" sz="1600" baseline="-25000" dirty="0">
                    <a:effectLst/>
                    <a:latin typeface="Times New Roman"/>
                    <a:ea typeface="Times New Roman"/>
                  </a:rPr>
                  <a:t>3</a:t>
                </a:r>
                <a:endParaRPr lang="en-US" sz="1600" dirty="0">
                  <a:effectLst/>
                  <a:latin typeface="Times New Roman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effectLst/>
                    <a:latin typeface="Times New Roman"/>
                    <a:ea typeface="Times New Roman"/>
                  </a:rPr>
                  <a:t>   </a:t>
                </a:r>
                <a:r>
                  <a:rPr lang="en-US" sz="1600" dirty="0" smtClean="0">
                    <a:effectLst/>
                    <a:latin typeface="Times New Roman"/>
                    <a:ea typeface="Times New Roman"/>
                  </a:rPr>
                  <a:t>       B  </a:t>
                </a:r>
                <a:r>
                  <a:rPr lang="en-US" sz="1600" dirty="0">
                    <a:effectLst/>
                    <a:latin typeface="Times New Roman"/>
                    <a:ea typeface="Times New Roman"/>
                  </a:rPr>
                  <a:t>A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effectLst/>
                    <a:latin typeface="Times New Roman"/>
                    <a:ea typeface="Times New Roman"/>
                  </a:rPr>
                  <a:t>                   MUX</a:t>
                </a:r>
              </a:p>
            </p:txBody>
          </p:sp>
          <p:cxnSp>
            <p:nvCxnSpPr>
              <p:cNvPr id="16" name="Line 2790"/>
              <p:cNvCxnSpPr/>
              <p:nvPr/>
            </p:nvCxnSpPr>
            <p:spPr bwMode="auto">
              <a:xfrm>
                <a:off x="7946" y="2700"/>
                <a:ext cx="952" cy="624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" name="Line 2789"/>
              <p:cNvCxnSpPr/>
              <p:nvPr/>
            </p:nvCxnSpPr>
            <p:spPr bwMode="auto">
              <a:xfrm>
                <a:off x="7974" y="3287"/>
                <a:ext cx="828" cy="20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" name="Line 2788"/>
              <p:cNvCxnSpPr/>
              <p:nvPr/>
            </p:nvCxnSpPr>
            <p:spPr bwMode="auto">
              <a:xfrm flipV="1">
                <a:off x="7960" y="3762"/>
                <a:ext cx="899" cy="573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" name="Line 2787"/>
              <p:cNvCxnSpPr/>
              <p:nvPr/>
            </p:nvCxnSpPr>
            <p:spPr bwMode="auto">
              <a:xfrm flipV="1">
                <a:off x="7960" y="3606"/>
                <a:ext cx="842" cy="192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" name="Oval 19"/>
              <p:cNvSpPr>
                <a:spLocks noChangeArrowheads="1"/>
              </p:cNvSpPr>
              <p:nvPr/>
            </p:nvSpPr>
            <p:spPr bwMode="auto">
              <a:xfrm>
                <a:off x="8802" y="3201"/>
                <a:ext cx="686" cy="68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1600"/>
              </a:p>
            </p:txBody>
          </p:sp>
          <p:cxnSp>
            <p:nvCxnSpPr>
              <p:cNvPr id="21" name="Line 2785"/>
              <p:cNvCxnSpPr/>
              <p:nvPr/>
            </p:nvCxnSpPr>
            <p:spPr bwMode="auto">
              <a:xfrm>
                <a:off x="9188" y="3544"/>
                <a:ext cx="528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" name="Line 2784"/>
              <p:cNvCxnSpPr/>
              <p:nvPr/>
            </p:nvCxnSpPr>
            <p:spPr bwMode="auto">
              <a:xfrm>
                <a:off x="8802" y="3501"/>
                <a:ext cx="372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3" name="Text Box 2783"/>
              <p:cNvSpPr txBox="1">
                <a:spLocks noChangeArrowheads="1"/>
              </p:cNvSpPr>
              <p:nvPr/>
            </p:nvSpPr>
            <p:spPr bwMode="auto">
              <a:xfrm>
                <a:off x="6467" y="1899"/>
                <a:ext cx="1093" cy="27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>
                    <a:effectLst/>
                    <a:latin typeface="Times New Roman"/>
                    <a:ea typeface="Times New Roman"/>
                  </a:rPr>
                  <a:t>DATA Inputs: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>
                    <a:effectLst/>
                    <a:latin typeface="Times New Roman"/>
                    <a:ea typeface="Times New Roman"/>
                  </a:rPr>
                  <a:t>I</a:t>
                </a:r>
                <a:r>
                  <a:rPr lang="en-US" sz="1600" baseline="-25000">
                    <a:effectLst/>
                    <a:latin typeface="Times New Roman"/>
                    <a:ea typeface="Times New Roman"/>
                  </a:rPr>
                  <a:t>0</a:t>
                </a:r>
                <a:endParaRPr lang="en-US" sz="1600">
                  <a:effectLst/>
                  <a:latin typeface="Times New Roman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>
                    <a:effectLst/>
                    <a:latin typeface="Times New Roman"/>
                    <a:ea typeface="Times New Roman"/>
                  </a:rPr>
                  <a:t> 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>
                    <a:effectLst/>
                    <a:latin typeface="Times New Roman"/>
                    <a:ea typeface="Times New Roman"/>
                  </a:rPr>
                  <a:t>I</a:t>
                </a:r>
                <a:r>
                  <a:rPr lang="en-US" sz="1600" baseline="-25000">
                    <a:effectLst/>
                    <a:latin typeface="Times New Roman"/>
                    <a:ea typeface="Times New Roman"/>
                  </a:rPr>
                  <a:t>1</a:t>
                </a:r>
                <a:endParaRPr lang="en-US" sz="1600">
                  <a:effectLst/>
                  <a:latin typeface="Times New Roman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baseline="-250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600">
                  <a:effectLst/>
                  <a:latin typeface="Times New Roman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>
                    <a:effectLst/>
                    <a:latin typeface="Times New Roman"/>
                    <a:ea typeface="Times New Roman"/>
                  </a:rPr>
                  <a:t>I</a:t>
                </a:r>
                <a:r>
                  <a:rPr lang="en-US" sz="1600" baseline="-25000">
                    <a:effectLst/>
                    <a:latin typeface="Times New Roman"/>
                    <a:ea typeface="Times New Roman"/>
                  </a:rPr>
                  <a:t>2</a:t>
                </a:r>
                <a:endParaRPr lang="en-US" sz="1600">
                  <a:effectLst/>
                  <a:latin typeface="Times New Roman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baseline="-250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600">
                  <a:effectLst/>
                  <a:latin typeface="Times New Roman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>
                    <a:effectLst/>
                    <a:latin typeface="Times New Roman"/>
                    <a:ea typeface="Times New Roman"/>
                  </a:rPr>
                  <a:t>I</a:t>
                </a:r>
                <a:r>
                  <a:rPr lang="en-US" sz="1600" baseline="-25000">
                    <a:effectLst/>
                    <a:latin typeface="Times New Roman"/>
                    <a:ea typeface="Times New Roman"/>
                  </a:rPr>
                  <a:t>3</a:t>
                </a:r>
                <a:endParaRPr lang="en-US" sz="16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4" name="Text Box 2782"/>
              <p:cNvSpPr txBox="1">
                <a:spLocks noChangeArrowheads="1"/>
              </p:cNvSpPr>
              <p:nvPr/>
            </p:nvSpPr>
            <p:spPr bwMode="auto">
              <a:xfrm>
                <a:off x="10215" y="3670"/>
                <a:ext cx="457" cy="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>
                    <a:effectLst/>
                    <a:latin typeface="Times New Roman"/>
                    <a:ea typeface="Times New Roman"/>
                  </a:rPr>
                  <a:t>Q</a:t>
                </a:r>
              </a:p>
            </p:txBody>
          </p:sp>
          <p:sp>
            <p:nvSpPr>
              <p:cNvPr id="25" name="Text Box 2781"/>
              <p:cNvSpPr txBox="1">
                <a:spLocks noChangeArrowheads="1"/>
              </p:cNvSpPr>
              <p:nvPr/>
            </p:nvSpPr>
            <p:spPr bwMode="auto">
              <a:xfrm>
                <a:off x="9016" y="4935"/>
                <a:ext cx="1656" cy="6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>
                    <a:effectLst/>
                    <a:latin typeface="Times New Roman"/>
                    <a:ea typeface="Times New Roman"/>
                  </a:rPr>
                  <a:t>SELECT Inputs</a:t>
                </a:r>
              </a:p>
            </p:txBody>
          </p:sp>
        </p:grpSp>
        <p:sp>
          <p:nvSpPr>
            <p:cNvPr id="2" name="Oval 1"/>
            <p:cNvSpPr/>
            <p:nvPr/>
          </p:nvSpPr>
          <p:spPr>
            <a:xfrm>
              <a:off x="2298190" y="2463127"/>
              <a:ext cx="427789" cy="331019"/>
            </a:xfrm>
            <a:prstGeom prst="ellipse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298190" y="2921298"/>
              <a:ext cx="427789" cy="331019"/>
            </a:xfrm>
            <a:prstGeom prst="ellipse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298190" y="3837639"/>
              <a:ext cx="427789" cy="331019"/>
            </a:xfrm>
            <a:prstGeom prst="ellipse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2298190" y="3379469"/>
              <a:ext cx="427789" cy="331019"/>
            </a:xfrm>
            <a:prstGeom prst="ellipse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Arrow Connector 3"/>
            <p:cNvCxnSpPr>
              <a:stCxn id="2" idx="6"/>
            </p:cNvCxnSpPr>
            <p:nvPr/>
          </p:nvCxnSpPr>
          <p:spPr>
            <a:xfrm>
              <a:off x="2725979" y="2628637"/>
              <a:ext cx="1782991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27" idx="6"/>
              <a:endCxn id="23" idx="1"/>
            </p:cNvCxnSpPr>
            <p:nvPr/>
          </p:nvCxnSpPr>
          <p:spPr>
            <a:xfrm flipV="1">
              <a:off x="2725979" y="3056919"/>
              <a:ext cx="1782991" cy="2988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9" idx="6"/>
            </p:cNvCxnSpPr>
            <p:nvPr/>
          </p:nvCxnSpPr>
          <p:spPr>
            <a:xfrm>
              <a:off x="2725979" y="3544979"/>
              <a:ext cx="1782991" cy="1010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8" idx="6"/>
            </p:cNvCxnSpPr>
            <p:nvPr/>
          </p:nvCxnSpPr>
          <p:spPr>
            <a:xfrm>
              <a:off x="2725979" y="4003149"/>
              <a:ext cx="1782991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Freeform 44"/>
          <p:cNvSpPr/>
          <p:nvPr/>
        </p:nvSpPr>
        <p:spPr>
          <a:xfrm>
            <a:off x="1962727" y="4329545"/>
            <a:ext cx="4675909" cy="1119910"/>
          </a:xfrm>
          <a:custGeom>
            <a:avLst/>
            <a:gdLst>
              <a:gd name="connsiteX0" fmla="*/ 0 w 4675909"/>
              <a:gd name="connsiteY0" fmla="*/ 0 h 1119910"/>
              <a:gd name="connsiteX1" fmla="*/ 0 w 4675909"/>
              <a:gd name="connsiteY1" fmla="*/ 1119910 h 1119910"/>
              <a:gd name="connsiteX2" fmla="*/ 4675909 w 4675909"/>
              <a:gd name="connsiteY2" fmla="*/ 1108364 h 1119910"/>
              <a:gd name="connsiteX3" fmla="*/ 4675909 w 4675909"/>
              <a:gd name="connsiteY3" fmla="*/ 646546 h 1119910"/>
              <a:gd name="connsiteX4" fmla="*/ 4675909 w 4675909"/>
              <a:gd name="connsiteY4" fmla="*/ 646546 h 111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5909" h="1119910">
                <a:moveTo>
                  <a:pt x="0" y="0"/>
                </a:moveTo>
                <a:lnTo>
                  <a:pt x="0" y="1119910"/>
                </a:lnTo>
                <a:lnTo>
                  <a:pt x="4675909" y="1108364"/>
                </a:lnTo>
                <a:lnTo>
                  <a:pt x="4675909" y="646546"/>
                </a:lnTo>
                <a:lnTo>
                  <a:pt x="4675909" y="646546"/>
                </a:lnTo>
              </a:path>
            </a:pathLst>
          </a:cu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1408546" y="4329545"/>
            <a:ext cx="5008892" cy="1362364"/>
          </a:xfrm>
          <a:custGeom>
            <a:avLst/>
            <a:gdLst>
              <a:gd name="connsiteX0" fmla="*/ 0 w 4675909"/>
              <a:gd name="connsiteY0" fmla="*/ 0 h 1119910"/>
              <a:gd name="connsiteX1" fmla="*/ 0 w 4675909"/>
              <a:gd name="connsiteY1" fmla="*/ 1119910 h 1119910"/>
              <a:gd name="connsiteX2" fmla="*/ 4675909 w 4675909"/>
              <a:gd name="connsiteY2" fmla="*/ 1108364 h 1119910"/>
              <a:gd name="connsiteX3" fmla="*/ 4675909 w 4675909"/>
              <a:gd name="connsiteY3" fmla="*/ 646546 h 1119910"/>
              <a:gd name="connsiteX4" fmla="*/ 4675909 w 4675909"/>
              <a:gd name="connsiteY4" fmla="*/ 646546 h 1119910"/>
              <a:gd name="connsiteX0" fmla="*/ 0 w 4675909"/>
              <a:gd name="connsiteY0" fmla="*/ 0 h 1119910"/>
              <a:gd name="connsiteX1" fmla="*/ 0 w 4675909"/>
              <a:gd name="connsiteY1" fmla="*/ 1119910 h 1119910"/>
              <a:gd name="connsiteX2" fmla="*/ 4675909 w 4675909"/>
              <a:gd name="connsiteY2" fmla="*/ 1108364 h 1119910"/>
              <a:gd name="connsiteX3" fmla="*/ 4675909 w 4675909"/>
              <a:gd name="connsiteY3" fmla="*/ 646546 h 1119910"/>
              <a:gd name="connsiteX4" fmla="*/ 4675909 w 4675909"/>
              <a:gd name="connsiteY4" fmla="*/ 532656 h 111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5909" h="1119910">
                <a:moveTo>
                  <a:pt x="0" y="0"/>
                </a:moveTo>
                <a:lnTo>
                  <a:pt x="0" y="1119910"/>
                </a:lnTo>
                <a:lnTo>
                  <a:pt x="4675909" y="1108364"/>
                </a:lnTo>
                <a:lnTo>
                  <a:pt x="4675909" y="646546"/>
                </a:lnTo>
                <a:lnTo>
                  <a:pt x="4675909" y="532656"/>
                </a:lnTo>
              </a:path>
            </a:pathLst>
          </a:cu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398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0375957"/>
              </p:ext>
            </p:extLst>
          </p:nvPr>
        </p:nvGraphicFramePr>
        <p:xfrm>
          <a:off x="210994" y="1325659"/>
          <a:ext cx="6905660" cy="3661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Document" r:id="rId3" imgW="6083300" imgH="3225800" progId="Word.Document.12">
                  <p:embed/>
                </p:oleObj>
              </mc:Choice>
              <mc:Fallback>
                <p:oleObj name="Document" r:id="rId3" imgW="6083300" imgH="3225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0994" y="1325659"/>
                        <a:ext cx="6905660" cy="36618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85877" y="269866"/>
            <a:ext cx="6772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ym typeface="Wingdings"/>
              </a:rPr>
              <a:t>74151/74251 Multiplexer</a:t>
            </a:r>
            <a:endParaRPr lang="en-US" sz="40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4152552" y="1474559"/>
            <a:ext cx="4411578" cy="4696030"/>
            <a:chOff x="2993227" y="1756410"/>
            <a:chExt cx="3471841" cy="3695700"/>
          </a:xfrm>
        </p:grpSpPr>
        <p:grpSp>
          <p:nvGrpSpPr>
            <p:cNvPr id="9" name="Group 2"/>
            <p:cNvGrpSpPr>
              <a:grpSpLocks/>
            </p:cNvGrpSpPr>
            <p:nvPr/>
          </p:nvGrpSpPr>
          <p:grpSpPr bwMode="auto">
            <a:xfrm>
              <a:off x="3037605" y="2295525"/>
              <a:ext cx="3208605" cy="2556510"/>
              <a:chOff x="2525" y="3564"/>
              <a:chExt cx="5052" cy="4026"/>
            </a:xfrm>
          </p:grpSpPr>
          <p:grpSp>
            <p:nvGrpSpPr>
              <p:cNvPr id="44" name="Group 3"/>
              <p:cNvGrpSpPr>
                <a:grpSpLocks/>
              </p:cNvGrpSpPr>
              <p:nvPr/>
            </p:nvGrpSpPr>
            <p:grpSpPr bwMode="auto">
              <a:xfrm>
                <a:off x="2525" y="3925"/>
                <a:ext cx="4955" cy="3275"/>
                <a:chOff x="2285" y="6790"/>
                <a:chExt cx="7580" cy="4040"/>
              </a:xfrm>
            </p:grpSpPr>
            <p:grpSp>
              <p:nvGrpSpPr>
                <p:cNvPr id="69" name="Group 4"/>
                <p:cNvGrpSpPr>
                  <a:grpSpLocks/>
                </p:cNvGrpSpPr>
                <p:nvPr/>
              </p:nvGrpSpPr>
              <p:grpSpPr bwMode="auto">
                <a:xfrm>
                  <a:off x="2545" y="6790"/>
                  <a:ext cx="7060" cy="4040"/>
                  <a:chOff x="2740" y="6440"/>
                  <a:chExt cx="7060" cy="3940"/>
                </a:xfrm>
              </p:grpSpPr>
              <p:grpSp>
                <p:nvGrpSpPr>
                  <p:cNvPr id="71" name="Group 5"/>
                  <p:cNvGrpSpPr>
                    <a:grpSpLocks/>
                  </p:cNvGrpSpPr>
                  <p:nvPr/>
                </p:nvGrpSpPr>
                <p:grpSpPr bwMode="auto">
                  <a:xfrm>
                    <a:off x="2740" y="6440"/>
                    <a:ext cx="3220" cy="3940"/>
                    <a:chOff x="2740" y="6440"/>
                    <a:chExt cx="3220" cy="3940"/>
                  </a:xfrm>
                </p:grpSpPr>
                <p:sp>
                  <p:nvSpPr>
                    <p:cNvPr id="77" name="Rectangle 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40" y="6440"/>
                      <a:ext cx="340" cy="3940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600"/>
                    </a:p>
                  </p:txBody>
                </p:sp>
                <p:sp>
                  <p:nvSpPr>
                    <p:cNvPr id="78" name="Rectangle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00" y="6440"/>
                      <a:ext cx="340" cy="3940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600"/>
                    </a:p>
                  </p:txBody>
                </p:sp>
                <p:sp>
                  <p:nvSpPr>
                    <p:cNvPr id="79" name="Rectangl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0" y="6440"/>
                      <a:ext cx="340" cy="3940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600"/>
                    </a:p>
                  </p:txBody>
                </p:sp>
                <p:sp>
                  <p:nvSpPr>
                    <p:cNvPr id="80" name="Rectangl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20" y="6440"/>
                      <a:ext cx="340" cy="3940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600"/>
                    </a:p>
                  </p:txBody>
                </p:sp>
              </p:grpSp>
              <p:grpSp>
                <p:nvGrpSpPr>
                  <p:cNvPr id="72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6580" y="6440"/>
                    <a:ext cx="3220" cy="3940"/>
                    <a:chOff x="2740" y="6440"/>
                    <a:chExt cx="3220" cy="3940"/>
                  </a:xfrm>
                </p:grpSpPr>
                <p:sp>
                  <p:nvSpPr>
                    <p:cNvPr id="73" name="Rectangle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40" y="6440"/>
                      <a:ext cx="340" cy="3940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600"/>
                    </a:p>
                  </p:txBody>
                </p:sp>
                <p:sp>
                  <p:nvSpPr>
                    <p:cNvPr id="74" name="Rectangle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00" y="6440"/>
                      <a:ext cx="340" cy="3940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600"/>
                    </a:p>
                  </p:txBody>
                </p:sp>
                <p:sp>
                  <p:nvSpPr>
                    <p:cNvPr id="75" name="Rectangle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0" y="6440"/>
                      <a:ext cx="340" cy="3940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600"/>
                    </a:p>
                  </p:txBody>
                </p:sp>
                <p:sp>
                  <p:nvSpPr>
                    <p:cNvPr id="76" name="Rectangle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20" y="6440"/>
                      <a:ext cx="340" cy="3940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600"/>
                    </a:p>
                  </p:txBody>
                </p:sp>
              </p:grpSp>
            </p:grpSp>
            <p:sp>
              <p:nvSpPr>
                <p:cNvPr id="70" name="Rectangle 15"/>
                <p:cNvSpPr>
                  <a:spLocks noChangeArrowheads="1"/>
                </p:cNvSpPr>
                <p:nvPr/>
              </p:nvSpPr>
              <p:spPr bwMode="auto">
                <a:xfrm>
                  <a:off x="2285" y="7090"/>
                  <a:ext cx="7580" cy="34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  <p:sp>
            <p:nvSpPr>
              <p:cNvPr id="48" name="Text Box 16"/>
              <p:cNvSpPr txBox="1">
                <a:spLocks noChangeArrowheads="1"/>
              </p:cNvSpPr>
              <p:nvPr/>
            </p:nvSpPr>
            <p:spPr bwMode="auto">
              <a:xfrm>
                <a:off x="6887" y="6479"/>
                <a:ext cx="623" cy="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charset="0"/>
                    <a:ea typeface="ÇlÇr ñæí©" charset="0"/>
                  </a:rPr>
                  <a:t>GND</a:t>
                </a: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9" name="Text Box 17"/>
              <p:cNvSpPr txBox="1">
                <a:spLocks noChangeArrowheads="1"/>
              </p:cNvSpPr>
              <p:nvPr/>
            </p:nvSpPr>
            <p:spPr bwMode="auto">
              <a:xfrm>
                <a:off x="6444" y="6472"/>
                <a:ext cx="280" cy="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charset="0"/>
                    <a:ea typeface="ÇlÇr ñæí©" charset="0"/>
                  </a:rPr>
                  <a:t>S</a:t>
                </a: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50" name="Text Box 18"/>
              <p:cNvSpPr txBox="1">
                <a:spLocks noChangeArrowheads="1"/>
              </p:cNvSpPr>
              <p:nvPr/>
            </p:nvSpPr>
            <p:spPr bwMode="auto">
              <a:xfrm>
                <a:off x="5177" y="6460"/>
                <a:ext cx="260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charset="0"/>
                    <a:ea typeface="ÇlÇr ñæí©" charset="0"/>
                  </a:rPr>
                  <a:t>Q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51" name="Text Box 19"/>
              <p:cNvSpPr txBox="1">
                <a:spLocks noChangeArrowheads="1"/>
              </p:cNvSpPr>
              <p:nvPr/>
            </p:nvSpPr>
            <p:spPr bwMode="auto">
              <a:xfrm>
                <a:off x="4512" y="6479"/>
                <a:ext cx="375" cy="4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charset="0"/>
                    <a:ea typeface="ÇlÇr ñæí©" charset="0"/>
                  </a:rPr>
                  <a:t>D</a:t>
                </a:r>
                <a:r>
                  <a:rPr kumimoji="0" lang="en-US" sz="1600" b="0" i="0" u="none" strike="noStrike" cap="none" normalizeH="0" baseline="-2500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ÇlÇr ñæí©" charset="0"/>
                  </a:rPr>
                  <a:t>0</a:t>
                </a: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52" name="Text Box 20"/>
              <p:cNvSpPr txBox="1">
                <a:spLocks noChangeArrowheads="1"/>
              </p:cNvSpPr>
              <p:nvPr/>
            </p:nvSpPr>
            <p:spPr bwMode="auto">
              <a:xfrm>
                <a:off x="5855" y="4205"/>
                <a:ext cx="270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charset="0"/>
                    <a:ea typeface="ÇlÇr ñæí©" charset="0"/>
                  </a:rPr>
                  <a:t>A</a:t>
                </a: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53" name="Text Box 21"/>
              <p:cNvSpPr txBox="1">
                <a:spLocks noChangeArrowheads="1"/>
              </p:cNvSpPr>
              <p:nvPr/>
            </p:nvSpPr>
            <p:spPr bwMode="auto">
              <a:xfrm>
                <a:off x="6506" y="4205"/>
                <a:ext cx="210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charset="0"/>
                    <a:ea typeface="ÇlÇr ñæí©" charset="0"/>
                  </a:rPr>
                  <a:t>B</a:t>
                </a: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54" name="Text Box 22"/>
              <p:cNvSpPr txBox="1">
                <a:spLocks noChangeArrowheads="1"/>
              </p:cNvSpPr>
              <p:nvPr/>
            </p:nvSpPr>
            <p:spPr bwMode="auto">
              <a:xfrm>
                <a:off x="7116" y="4205"/>
                <a:ext cx="240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charset="0"/>
                    <a:ea typeface="ÇlÇr ñæí©" charset="0"/>
                  </a:rPr>
                  <a:t>C</a:t>
                </a: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grpSp>
            <p:nvGrpSpPr>
              <p:cNvPr id="55" name="Group 23"/>
              <p:cNvGrpSpPr>
                <a:grpSpLocks/>
              </p:cNvGrpSpPr>
              <p:nvPr/>
            </p:nvGrpSpPr>
            <p:grpSpPr bwMode="auto">
              <a:xfrm>
                <a:off x="5809" y="6452"/>
                <a:ext cx="240" cy="400"/>
                <a:chOff x="8582" y="9258"/>
                <a:chExt cx="240" cy="400"/>
              </a:xfrm>
            </p:grpSpPr>
            <p:sp>
              <p:nvSpPr>
                <p:cNvPr id="67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8582" y="9258"/>
                  <a:ext cx="240" cy="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mbria" charset="0"/>
                      <a:ea typeface="ÇlÇr ñæí©" charset="0"/>
                    </a:rPr>
                    <a:t>Q</a:t>
                  </a:r>
                  <a:endParaRPr kumimoji="0" lang="en-US" sz="1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68" name="Line 25"/>
                <p:cNvSpPr>
                  <a:spLocks noChangeShapeType="1"/>
                </p:cNvSpPr>
                <p:nvPr/>
              </p:nvSpPr>
              <p:spPr bwMode="auto">
                <a:xfrm>
                  <a:off x="8591" y="9309"/>
                  <a:ext cx="165" cy="0"/>
                </a:xfrm>
                <a:prstGeom prst="line">
                  <a:avLst/>
                </a:pr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  <p:sp>
            <p:nvSpPr>
              <p:cNvPr id="56" name="Text Box 26"/>
              <p:cNvSpPr txBox="1">
                <a:spLocks noChangeArrowheads="1"/>
              </p:cNvSpPr>
              <p:nvPr/>
            </p:nvSpPr>
            <p:spPr bwMode="auto">
              <a:xfrm>
                <a:off x="3896" y="6479"/>
                <a:ext cx="375" cy="4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charset="0"/>
                    <a:ea typeface="ÇlÇr ñæí©" charset="0"/>
                  </a:rPr>
                  <a:t>D</a:t>
                </a:r>
                <a:r>
                  <a:rPr kumimoji="0" lang="en-US" sz="1600" b="0" i="0" u="none" strike="noStrike" cap="none" normalizeH="0" baseline="-2500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charset="0"/>
                    <a:ea typeface="ÇlÇr ñæí©" charset="0"/>
                  </a:rPr>
                  <a:t>1</a:t>
                </a: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57" name="Text Box 27"/>
              <p:cNvSpPr txBox="1">
                <a:spLocks noChangeArrowheads="1"/>
              </p:cNvSpPr>
              <p:nvPr/>
            </p:nvSpPr>
            <p:spPr bwMode="auto">
              <a:xfrm>
                <a:off x="3265" y="6479"/>
                <a:ext cx="375" cy="4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charset="0"/>
                    <a:ea typeface="ÇlÇr ñæí©" charset="0"/>
                  </a:rPr>
                  <a:t>D</a:t>
                </a:r>
                <a:r>
                  <a:rPr kumimoji="0" lang="en-US" sz="1600" b="0" i="0" u="none" strike="noStrike" cap="none" normalizeH="0" baseline="-2500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charset="0"/>
                    <a:ea typeface="ÇlÇr ñæí©" charset="0"/>
                  </a:rPr>
                  <a:t>2</a:t>
                </a: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58" name="Text Box 28"/>
              <p:cNvSpPr txBox="1">
                <a:spLocks noChangeArrowheads="1"/>
              </p:cNvSpPr>
              <p:nvPr/>
            </p:nvSpPr>
            <p:spPr bwMode="auto">
              <a:xfrm>
                <a:off x="2617" y="6479"/>
                <a:ext cx="375" cy="4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charset="0"/>
                    <a:ea typeface="ÇlÇr ñæí©" charset="0"/>
                  </a:rPr>
                  <a:t>D</a:t>
                </a:r>
                <a:r>
                  <a:rPr kumimoji="0" lang="en-US" sz="1600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charset="0"/>
                    <a:ea typeface="ÇlÇr ñæí©" charset="0"/>
                  </a:rPr>
                  <a:t>3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59" name="Text Box 29"/>
              <p:cNvSpPr txBox="1">
                <a:spLocks noChangeArrowheads="1"/>
              </p:cNvSpPr>
              <p:nvPr/>
            </p:nvSpPr>
            <p:spPr bwMode="auto">
              <a:xfrm>
                <a:off x="3336" y="4205"/>
                <a:ext cx="375" cy="4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charset="0"/>
                    <a:ea typeface="ÇlÇr ñæí©" charset="0"/>
                  </a:rPr>
                  <a:t>D</a:t>
                </a:r>
                <a:r>
                  <a:rPr kumimoji="0" lang="en-US" sz="1600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charset="0"/>
                    <a:ea typeface="ÇlÇr ñæí©" charset="0"/>
                  </a:rPr>
                  <a:t>4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60" name="Text Box 30"/>
              <p:cNvSpPr txBox="1">
                <a:spLocks noChangeArrowheads="1"/>
              </p:cNvSpPr>
              <p:nvPr/>
            </p:nvSpPr>
            <p:spPr bwMode="auto">
              <a:xfrm>
                <a:off x="3955" y="4205"/>
                <a:ext cx="375" cy="4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charset="0"/>
                    <a:ea typeface="ÇlÇr ñæí©" charset="0"/>
                  </a:rPr>
                  <a:t>D</a:t>
                </a:r>
                <a:r>
                  <a:rPr kumimoji="0" lang="en-US" sz="1600" b="0" i="0" u="none" strike="noStrike" cap="none" normalizeH="0" baseline="-2500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charset="0"/>
                    <a:ea typeface="ÇlÇr ñæí©" charset="0"/>
                  </a:rPr>
                  <a:t>5</a:t>
                </a: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61" name="Text Box 31"/>
              <p:cNvSpPr txBox="1">
                <a:spLocks noChangeArrowheads="1"/>
              </p:cNvSpPr>
              <p:nvPr/>
            </p:nvSpPr>
            <p:spPr bwMode="auto">
              <a:xfrm>
                <a:off x="4582" y="4205"/>
                <a:ext cx="375" cy="4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charset="0"/>
                    <a:ea typeface="ÇlÇr ñæí©" charset="0"/>
                  </a:rPr>
                  <a:t>D</a:t>
                </a:r>
                <a:r>
                  <a:rPr kumimoji="0" lang="en-US" sz="1600" b="0" i="0" u="none" strike="noStrike" cap="none" normalizeH="0" baseline="-2500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charset="0"/>
                    <a:ea typeface="ÇlÇr ñæí©" charset="0"/>
                  </a:rPr>
                  <a:t>6</a:t>
                </a: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62" name="Text Box 32"/>
              <p:cNvSpPr txBox="1">
                <a:spLocks noChangeArrowheads="1"/>
              </p:cNvSpPr>
              <p:nvPr/>
            </p:nvSpPr>
            <p:spPr bwMode="auto">
              <a:xfrm>
                <a:off x="5183" y="4205"/>
                <a:ext cx="375" cy="4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charset="0"/>
                    <a:ea typeface="ÇlÇr ñæí©" charset="0"/>
                  </a:rPr>
                  <a:t>D</a:t>
                </a:r>
                <a:r>
                  <a:rPr kumimoji="0" lang="en-US" sz="1600" b="0" i="0" u="none" strike="noStrike" cap="none" normalizeH="0" baseline="-2500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charset="0"/>
                    <a:ea typeface="ÇlÇr ñæí©" charset="0"/>
                  </a:rPr>
                  <a:t>7</a:t>
                </a: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63" name="Text Box 33"/>
              <p:cNvSpPr txBox="1">
                <a:spLocks noChangeArrowheads="1"/>
              </p:cNvSpPr>
              <p:nvPr/>
            </p:nvSpPr>
            <p:spPr bwMode="auto">
              <a:xfrm>
                <a:off x="2595" y="4205"/>
                <a:ext cx="540" cy="4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charset="0"/>
                    <a:ea typeface="ÇlÇr ñæí©" charset="0"/>
                  </a:rPr>
                  <a:t>Vcc</a:t>
                </a: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64" name="Text Box 34"/>
              <p:cNvSpPr txBox="1">
                <a:spLocks noChangeArrowheads="1"/>
              </p:cNvSpPr>
              <p:nvPr/>
            </p:nvSpPr>
            <p:spPr bwMode="auto">
              <a:xfrm>
                <a:off x="2604" y="7148"/>
                <a:ext cx="497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charset="0"/>
                    <a:ea typeface="ÇlÇr ñæí©" charset="0"/>
                  </a:rPr>
                  <a:t>1      </a:t>
                </a: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charset="0"/>
                    <a:ea typeface="ÇlÇr ñæí©" charset="0"/>
                  </a:rPr>
                  <a:t>   </a:t>
                </a: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charset="0"/>
                    <a:ea typeface="ÇlÇr ñæí©" charset="0"/>
                  </a:rPr>
                  <a:t>2     </a:t>
                </a: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charset="0"/>
                    <a:ea typeface="ÇlÇr ñæí©" charset="0"/>
                  </a:rPr>
                  <a:t>    </a:t>
                </a: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charset="0"/>
                    <a:ea typeface="ÇlÇr ñæí©" charset="0"/>
                  </a:rPr>
                  <a:t>3      </a:t>
                </a: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charset="0"/>
                    <a:ea typeface="ÇlÇr ñæí©" charset="0"/>
                  </a:rPr>
                  <a:t>   4         </a:t>
                </a: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charset="0"/>
                    <a:ea typeface="ÇlÇr ñæí©" charset="0"/>
                  </a:rPr>
                  <a:t>5    </a:t>
                </a: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charset="0"/>
                    <a:ea typeface="ÇlÇr ñæí©" charset="0"/>
                  </a:rPr>
                  <a:t>     </a:t>
                </a: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charset="0"/>
                    <a:ea typeface="ÇlÇr ñæí©" charset="0"/>
                  </a:rPr>
                  <a:t>6   </a:t>
                </a: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charset="0"/>
                    <a:ea typeface="ÇlÇr ñæí©" charset="0"/>
                  </a:rPr>
                  <a:t>     </a:t>
                </a: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charset="0"/>
                    <a:ea typeface="ÇlÇr ñæí©" charset="0"/>
                  </a:rPr>
                  <a:t>7  </a:t>
                </a: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charset="0"/>
                    <a:ea typeface="ÇlÇr ñæí©" charset="0"/>
                  </a:rPr>
                  <a:t>       </a:t>
                </a: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charset="0"/>
                    <a:ea typeface="ÇlÇr ñæí©" charset="0"/>
                  </a:rPr>
                  <a:t>8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65" name="Text Box 35"/>
              <p:cNvSpPr txBox="1">
                <a:spLocks noChangeArrowheads="1"/>
              </p:cNvSpPr>
              <p:nvPr/>
            </p:nvSpPr>
            <p:spPr bwMode="auto">
              <a:xfrm>
                <a:off x="2536" y="3564"/>
                <a:ext cx="497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ＭＳ Ｐゴシック" charset="0"/>
                  </a:rPr>
                  <a:t>16      15      14    </a:t>
                </a: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ＭＳ Ｐゴシック" charset="0"/>
                  </a:rPr>
                  <a:t>  </a:t>
                </a: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ＭＳ Ｐゴシック" charset="0"/>
                  </a:rPr>
                  <a:t>13    </a:t>
                </a: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ＭＳ Ｐゴシック" charset="0"/>
                  </a:rPr>
                  <a:t>  </a:t>
                </a: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ＭＳ Ｐゴシック" charset="0"/>
                  </a:rPr>
                  <a:t>12      11      10      </a:t>
                </a: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ＭＳ Ｐゴシック" charset="0"/>
                  </a:rPr>
                  <a:t> </a:t>
                </a: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ＭＳ Ｐゴシック" charset="0"/>
                  </a:rPr>
                  <a:t>9  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ＭＳ Ｐゴシック" charset="0"/>
                </a:endParaRPr>
              </a:p>
            </p:txBody>
          </p:sp>
          <p:sp>
            <p:nvSpPr>
              <p:cNvPr id="66" name="Arc 36"/>
              <p:cNvSpPr>
                <a:spLocks/>
              </p:cNvSpPr>
              <p:nvPr/>
            </p:nvSpPr>
            <p:spPr bwMode="auto">
              <a:xfrm>
                <a:off x="2526" y="5193"/>
                <a:ext cx="366" cy="690"/>
              </a:xfrm>
              <a:custGeom>
                <a:avLst/>
                <a:gdLst>
                  <a:gd name="G0" fmla="+- 1304 0 0"/>
                  <a:gd name="G1" fmla="+- 21600 0 0"/>
                  <a:gd name="G2" fmla="+- 21600 0 0"/>
                  <a:gd name="T0" fmla="*/ 376 w 22904"/>
                  <a:gd name="T1" fmla="*/ 20 h 43200"/>
                  <a:gd name="T2" fmla="*/ 0 w 22904"/>
                  <a:gd name="T3" fmla="*/ 43161 h 43200"/>
                  <a:gd name="T4" fmla="*/ 1304 w 22904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904" h="43200" fill="none" extrusionOk="0">
                    <a:moveTo>
                      <a:pt x="375" y="19"/>
                    </a:moveTo>
                    <a:cubicBezTo>
                      <a:pt x="685" y="6"/>
                      <a:pt x="994" y="-1"/>
                      <a:pt x="1304" y="-1"/>
                    </a:cubicBezTo>
                    <a:cubicBezTo>
                      <a:pt x="13233" y="0"/>
                      <a:pt x="22904" y="9670"/>
                      <a:pt x="22904" y="21600"/>
                    </a:cubicBezTo>
                    <a:cubicBezTo>
                      <a:pt x="22904" y="33529"/>
                      <a:pt x="13233" y="43200"/>
                      <a:pt x="1304" y="43200"/>
                    </a:cubicBezTo>
                    <a:cubicBezTo>
                      <a:pt x="869" y="43199"/>
                      <a:pt x="434" y="43186"/>
                      <a:pt x="0" y="43160"/>
                    </a:cubicBezTo>
                  </a:path>
                  <a:path w="22904" h="43200" stroke="0" extrusionOk="0">
                    <a:moveTo>
                      <a:pt x="375" y="19"/>
                    </a:moveTo>
                    <a:cubicBezTo>
                      <a:pt x="685" y="6"/>
                      <a:pt x="994" y="-1"/>
                      <a:pt x="1304" y="-1"/>
                    </a:cubicBezTo>
                    <a:cubicBezTo>
                      <a:pt x="13233" y="0"/>
                      <a:pt x="22904" y="9670"/>
                      <a:pt x="22904" y="21600"/>
                    </a:cubicBezTo>
                    <a:cubicBezTo>
                      <a:pt x="22904" y="33529"/>
                      <a:pt x="13233" y="43200"/>
                      <a:pt x="1304" y="43200"/>
                    </a:cubicBezTo>
                    <a:cubicBezTo>
                      <a:pt x="869" y="43199"/>
                      <a:pt x="434" y="43186"/>
                      <a:pt x="0" y="43160"/>
                    </a:cubicBezTo>
                    <a:lnTo>
                      <a:pt x="1304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</p:grpSp>
        <p:sp>
          <p:nvSpPr>
            <p:cNvPr id="10" name="Text Box 37"/>
            <p:cNvSpPr txBox="1">
              <a:spLocks noChangeArrowheads="1"/>
            </p:cNvSpPr>
            <p:nvPr/>
          </p:nvSpPr>
          <p:spPr bwMode="auto">
            <a:xfrm>
              <a:off x="3615560" y="3128010"/>
              <a:ext cx="2010141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74151/74251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1-of-8 Multiplexer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3" name="AutoShape 38"/>
            <p:cNvSpPr>
              <a:spLocks/>
            </p:cNvSpPr>
            <p:nvPr/>
          </p:nvSpPr>
          <p:spPr bwMode="auto">
            <a:xfrm rot="5400000">
              <a:off x="4887721" y="4704024"/>
              <a:ext cx="257175" cy="619238"/>
            </a:xfrm>
            <a:prstGeom prst="rightBrace">
              <a:avLst>
                <a:gd name="adj1" fmla="val 20062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4" name="AutoShape 39"/>
            <p:cNvSpPr>
              <a:spLocks/>
            </p:cNvSpPr>
            <p:nvPr/>
          </p:nvSpPr>
          <p:spPr bwMode="auto">
            <a:xfrm rot="5400000">
              <a:off x="3696878" y="4322951"/>
              <a:ext cx="247650" cy="1409957"/>
            </a:xfrm>
            <a:prstGeom prst="rightBrace">
              <a:avLst>
                <a:gd name="adj1" fmla="val 47436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5" name="Text Box 40"/>
            <p:cNvSpPr txBox="1">
              <a:spLocks noChangeArrowheads="1"/>
            </p:cNvSpPr>
            <p:nvPr/>
          </p:nvSpPr>
          <p:spPr bwMode="auto">
            <a:xfrm>
              <a:off x="3377392" y="5147310"/>
              <a:ext cx="1019361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4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ＭＳ Ｐゴシック" charset="0"/>
                </a:rPr>
                <a:t>Data Inputs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ＭＳ Ｐゴシック" charset="0"/>
              </a:endParaRPr>
            </a:p>
          </p:txBody>
        </p:sp>
        <p:sp>
          <p:nvSpPr>
            <p:cNvPr id="36" name="Text Box 41"/>
            <p:cNvSpPr txBox="1">
              <a:spLocks noChangeArrowheads="1"/>
            </p:cNvSpPr>
            <p:nvPr/>
          </p:nvSpPr>
          <p:spPr bwMode="auto">
            <a:xfrm>
              <a:off x="4643813" y="5147310"/>
              <a:ext cx="84788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4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ＭＳ Ｐゴシック" charset="0"/>
                </a:rPr>
                <a:t>Outputs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ＭＳ Ｐゴシック" charset="0"/>
              </a:endParaRPr>
            </a:p>
          </p:txBody>
        </p:sp>
        <p:sp>
          <p:nvSpPr>
            <p:cNvPr id="37" name="Text Box 42"/>
            <p:cNvSpPr txBox="1">
              <a:spLocks noChangeArrowheads="1"/>
            </p:cNvSpPr>
            <p:nvPr/>
          </p:nvSpPr>
          <p:spPr bwMode="auto">
            <a:xfrm>
              <a:off x="5320211" y="5147310"/>
              <a:ext cx="666872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4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ＭＳ Ｐゴシック" charset="0"/>
                </a:rPr>
                <a:t>Strobe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ＭＳ Ｐゴシック" charset="0"/>
              </a:endParaRPr>
            </a:p>
          </p:txBody>
        </p:sp>
        <p:sp>
          <p:nvSpPr>
            <p:cNvPr id="38" name="Text Box 43"/>
            <p:cNvSpPr txBox="1">
              <a:spLocks noChangeArrowheads="1"/>
            </p:cNvSpPr>
            <p:nvPr/>
          </p:nvSpPr>
          <p:spPr bwMode="auto">
            <a:xfrm>
              <a:off x="5727913" y="4877436"/>
              <a:ext cx="73715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4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ＭＳ Ｐゴシック" charset="0"/>
                </a:rPr>
                <a:t>Ground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ＭＳ Ｐゴシック" charset="0"/>
              </a:endParaRPr>
            </a:p>
          </p:txBody>
        </p:sp>
        <p:sp>
          <p:nvSpPr>
            <p:cNvPr id="39" name="AutoShape 44"/>
            <p:cNvSpPr>
              <a:spLocks/>
            </p:cNvSpPr>
            <p:nvPr/>
          </p:nvSpPr>
          <p:spPr bwMode="auto">
            <a:xfrm rot="16200000">
              <a:off x="4125581" y="1455926"/>
              <a:ext cx="247650" cy="1409957"/>
            </a:xfrm>
            <a:prstGeom prst="rightBrace">
              <a:avLst>
                <a:gd name="adj1" fmla="val 47436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0" name="AutoShape 45"/>
            <p:cNvSpPr>
              <a:spLocks/>
            </p:cNvSpPr>
            <p:nvPr/>
          </p:nvSpPr>
          <p:spPr bwMode="auto">
            <a:xfrm rot="16200000">
              <a:off x="5473298" y="1680120"/>
              <a:ext cx="257175" cy="990781"/>
            </a:xfrm>
            <a:prstGeom prst="rightBrace">
              <a:avLst>
                <a:gd name="adj1" fmla="val 32099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1" name="Text Box 46"/>
            <p:cNvSpPr txBox="1">
              <a:spLocks noChangeArrowheads="1"/>
            </p:cNvSpPr>
            <p:nvPr/>
          </p:nvSpPr>
          <p:spPr bwMode="auto">
            <a:xfrm>
              <a:off x="3825149" y="1756410"/>
              <a:ext cx="1019361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4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ＭＳ Ｐゴシック" charset="0"/>
                </a:rPr>
                <a:t>Data Inputs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ＭＳ Ｐゴシック" charset="0"/>
              </a:endParaRPr>
            </a:p>
          </p:txBody>
        </p:sp>
        <p:sp>
          <p:nvSpPr>
            <p:cNvPr id="42" name="Text Box 47"/>
            <p:cNvSpPr txBox="1">
              <a:spLocks noChangeArrowheads="1"/>
            </p:cNvSpPr>
            <p:nvPr/>
          </p:nvSpPr>
          <p:spPr bwMode="auto">
            <a:xfrm>
              <a:off x="5120785" y="1756410"/>
              <a:ext cx="11254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4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ＭＳ Ｐゴシック" charset="0"/>
                </a:rPr>
                <a:t>Select Inputs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ＭＳ Ｐゴシック" charset="0"/>
              </a:endParaRPr>
            </a:p>
          </p:txBody>
        </p:sp>
        <p:sp>
          <p:nvSpPr>
            <p:cNvPr id="43" name="Text Box 48"/>
            <p:cNvSpPr txBox="1">
              <a:spLocks noChangeArrowheads="1"/>
            </p:cNvSpPr>
            <p:nvPr/>
          </p:nvSpPr>
          <p:spPr bwMode="auto">
            <a:xfrm>
              <a:off x="2993227" y="1908810"/>
              <a:ext cx="533497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4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ＭＳ Ｐゴシック" charset="0"/>
                </a:rPr>
                <a:t>Vcc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ＭＳ Ｐゴシック" charset="0"/>
              </a:endParaRPr>
            </a:p>
          </p:txBody>
        </p:sp>
      </p:grpSp>
      <p:graphicFrame>
        <p:nvGraphicFramePr>
          <p:cNvPr id="81" name="Table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188529"/>
              </p:ext>
            </p:extLst>
          </p:nvPr>
        </p:nvGraphicFramePr>
        <p:xfrm>
          <a:off x="1006544" y="3140873"/>
          <a:ext cx="1497264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579"/>
                <a:gridCol w="334210"/>
                <a:gridCol w="337588"/>
                <a:gridCol w="477887"/>
              </a:tblGrid>
              <a:tr h="25266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5266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5266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5266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5266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5266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5266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5266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5266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2604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5877" y="269866"/>
            <a:ext cx="6772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ym typeface="Wingdings"/>
              </a:rPr>
              <a:t>74153 Multiplexer</a:t>
            </a:r>
            <a:endParaRPr lang="en-US" sz="4000" b="1" dirty="0"/>
          </a:p>
        </p:txBody>
      </p: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2467224" y="1427923"/>
            <a:ext cx="4092934" cy="4528352"/>
            <a:chOff x="1220" y="8340"/>
            <a:chExt cx="5052" cy="5590"/>
          </a:xfrm>
        </p:grpSpPr>
        <p:grpSp>
          <p:nvGrpSpPr>
            <p:cNvPr id="4" name="Group 2"/>
            <p:cNvGrpSpPr>
              <a:grpSpLocks/>
            </p:cNvGrpSpPr>
            <p:nvPr/>
          </p:nvGrpSpPr>
          <p:grpSpPr bwMode="auto">
            <a:xfrm>
              <a:off x="1220" y="9470"/>
              <a:ext cx="4955" cy="3275"/>
              <a:chOff x="2285" y="6790"/>
              <a:chExt cx="7580" cy="4040"/>
            </a:xfrm>
          </p:grpSpPr>
          <p:grpSp>
            <p:nvGrpSpPr>
              <p:cNvPr id="45" name="Group 3"/>
              <p:cNvGrpSpPr>
                <a:grpSpLocks/>
              </p:cNvGrpSpPr>
              <p:nvPr/>
            </p:nvGrpSpPr>
            <p:grpSpPr bwMode="auto">
              <a:xfrm>
                <a:off x="2545" y="6790"/>
                <a:ext cx="7060" cy="4040"/>
                <a:chOff x="2740" y="6440"/>
                <a:chExt cx="7060" cy="3940"/>
              </a:xfrm>
            </p:grpSpPr>
            <p:grpSp>
              <p:nvGrpSpPr>
                <p:cNvPr id="47" name="Group 4"/>
                <p:cNvGrpSpPr>
                  <a:grpSpLocks/>
                </p:cNvGrpSpPr>
                <p:nvPr/>
              </p:nvGrpSpPr>
              <p:grpSpPr bwMode="auto">
                <a:xfrm>
                  <a:off x="2740" y="6440"/>
                  <a:ext cx="3220" cy="3940"/>
                  <a:chOff x="2740" y="6440"/>
                  <a:chExt cx="3220" cy="3940"/>
                </a:xfrm>
              </p:grpSpPr>
              <p:sp>
                <p:nvSpPr>
                  <p:cNvPr id="87" name="Rectangle 5"/>
                  <p:cNvSpPr>
                    <a:spLocks noChangeArrowheads="1"/>
                  </p:cNvSpPr>
                  <p:nvPr/>
                </p:nvSpPr>
                <p:spPr bwMode="auto">
                  <a:xfrm>
                    <a:off x="2740" y="6440"/>
                    <a:ext cx="340" cy="3940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600"/>
                  </a:p>
                </p:txBody>
              </p:sp>
              <p:sp>
                <p:nvSpPr>
                  <p:cNvPr id="88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3700" y="6440"/>
                    <a:ext cx="340" cy="3940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600"/>
                  </a:p>
                </p:txBody>
              </p:sp>
              <p:sp>
                <p:nvSpPr>
                  <p:cNvPr id="89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4660" y="6440"/>
                    <a:ext cx="340" cy="3940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600"/>
                  </a:p>
                </p:txBody>
              </p:sp>
              <p:sp>
                <p:nvSpPr>
                  <p:cNvPr id="90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5620" y="6440"/>
                    <a:ext cx="340" cy="3940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600"/>
                  </a:p>
                </p:txBody>
              </p:sp>
            </p:grpSp>
            <p:grpSp>
              <p:nvGrpSpPr>
                <p:cNvPr id="82" name="Group 9"/>
                <p:cNvGrpSpPr>
                  <a:grpSpLocks/>
                </p:cNvGrpSpPr>
                <p:nvPr/>
              </p:nvGrpSpPr>
              <p:grpSpPr bwMode="auto">
                <a:xfrm>
                  <a:off x="6580" y="6440"/>
                  <a:ext cx="3220" cy="3940"/>
                  <a:chOff x="2740" y="6440"/>
                  <a:chExt cx="3220" cy="3940"/>
                </a:xfrm>
              </p:grpSpPr>
              <p:sp>
                <p:nvSpPr>
                  <p:cNvPr id="83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2740" y="6440"/>
                    <a:ext cx="340" cy="3940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600"/>
                  </a:p>
                </p:txBody>
              </p:sp>
              <p:sp>
                <p:nvSpPr>
                  <p:cNvPr id="84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3700" y="6440"/>
                    <a:ext cx="340" cy="3940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600"/>
                  </a:p>
                </p:txBody>
              </p:sp>
              <p:sp>
                <p:nvSpPr>
                  <p:cNvPr id="85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4660" y="6440"/>
                    <a:ext cx="340" cy="3940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600"/>
                  </a:p>
                </p:txBody>
              </p:sp>
              <p:sp>
                <p:nvSpPr>
                  <p:cNvPr id="86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20" y="6440"/>
                    <a:ext cx="340" cy="3940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600"/>
                  </a:p>
                </p:txBody>
              </p:sp>
            </p:grpSp>
          </p:grpSp>
          <p:sp>
            <p:nvSpPr>
              <p:cNvPr id="46" name="Rectangle 14"/>
              <p:cNvSpPr>
                <a:spLocks noChangeArrowheads="1"/>
              </p:cNvSpPr>
              <p:nvPr/>
            </p:nvSpPr>
            <p:spPr bwMode="auto">
              <a:xfrm>
                <a:off x="2285" y="7090"/>
                <a:ext cx="7580" cy="34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</p:grpSp>
        <p:sp>
          <p:nvSpPr>
            <p:cNvPr id="6" name="Text Box 15"/>
            <p:cNvSpPr txBox="1">
              <a:spLocks noChangeArrowheads="1"/>
            </p:cNvSpPr>
            <p:nvPr/>
          </p:nvSpPr>
          <p:spPr bwMode="auto">
            <a:xfrm>
              <a:off x="5635" y="12064"/>
              <a:ext cx="623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GND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" name="Text Box 16"/>
            <p:cNvSpPr txBox="1">
              <a:spLocks noChangeArrowheads="1"/>
            </p:cNvSpPr>
            <p:nvPr/>
          </p:nvSpPr>
          <p:spPr bwMode="auto">
            <a:xfrm>
              <a:off x="5112" y="12057"/>
              <a:ext cx="460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1Q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" name="Text Box 17"/>
            <p:cNvSpPr txBox="1">
              <a:spLocks noChangeArrowheads="1"/>
            </p:cNvSpPr>
            <p:nvPr/>
          </p:nvSpPr>
          <p:spPr bwMode="auto">
            <a:xfrm>
              <a:off x="2054" y="12059"/>
              <a:ext cx="26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B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1" name="Text Box 18"/>
            <p:cNvSpPr txBox="1">
              <a:spLocks noChangeArrowheads="1"/>
            </p:cNvSpPr>
            <p:nvPr/>
          </p:nvSpPr>
          <p:spPr bwMode="auto">
            <a:xfrm>
              <a:off x="4460" y="12060"/>
              <a:ext cx="595" cy="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1D</a:t>
              </a:r>
              <a:r>
                <a:rPr kumimoji="0" lang="en-US" sz="16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ÇlÇr ñæí©" charset="0"/>
                </a:rPr>
                <a:t>0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2" name="Text Box 19"/>
            <p:cNvSpPr txBox="1">
              <a:spLocks noChangeArrowheads="1"/>
            </p:cNvSpPr>
            <p:nvPr/>
          </p:nvSpPr>
          <p:spPr bwMode="auto">
            <a:xfrm>
              <a:off x="4470" y="9750"/>
              <a:ext cx="590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2D</a:t>
              </a:r>
              <a:r>
                <a:rPr kumimoji="0" lang="en-US" sz="16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1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" name="Text Box 20"/>
            <p:cNvSpPr txBox="1">
              <a:spLocks noChangeArrowheads="1"/>
            </p:cNvSpPr>
            <p:nvPr/>
          </p:nvSpPr>
          <p:spPr bwMode="auto">
            <a:xfrm>
              <a:off x="5141" y="9750"/>
              <a:ext cx="43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2D</a:t>
              </a:r>
              <a:r>
                <a:rPr kumimoji="0" lang="en-US" sz="16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ÇlÇr ñæí©" charset="0"/>
                </a:rPr>
                <a:t>0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4" name="Text Box 21"/>
            <p:cNvSpPr txBox="1">
              <a:spLocks noChangeArrowheads="1"/>
            </p:cNvSpPr>
            <p:nvPr/>
          </p:nvSpPr>
          <p:spPr bwMode="auto">
            <a:xfrm>
              <a:off x="5771" y="9750"/>
              <a:ext cx="36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2Q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5" name="Text Box 22"/>
            <p:cNvSpPr txBox="1">
              <a:spLocks noChangeArrowheads="1"/>
            </p:cNvSpPr>
            <p:nvPr/>
          </p:nvSpPr>
          <p:spPr bwMode="auto">
            <a:xfrm>
              <a:off x="3839" y="12052"/>
              <a:ext cx="475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1D</a:t>
              </a:r>
              <a:r>
                <a:rPr kumimoji="0" lang="en-US" sz="16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1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6" name="Text Box 23"/>
            <p:cNvSpPr txBox="1">
              <a:spLocks noChangeArrowheads="1"/>
            </p:cNvSpPr>
            <p:nvPr/>
          </p:nvSpPr>
          <p:spPr bwMode="auto">
            <a:xfrm>
              <a:off x="3212" y="12052"/>
              <a:ext cx="455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1D</a:t>
              </a:r>
              <a:r>
                <a:rPr kumimoji="0" lang="en-US" sz="16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2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7" name="Text Box 24"/>
            <p:cNvSpPr txBox="1">
              <a:spLocks noChangeArrowheads="1"/>
            </p:cNvSpPr>
            <p:nvPr/>
          </p:nvSpPr>
          <p:spPr bwMode="auto">
            <a:xfrm>
              <a:off x="2559" y="12052"/>
              <a:ext cx="495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1D</a:t>
              </a:r>
              <a:r>
                <a:rPr kumimoji="0" lang="en-US" sz="16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3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8" name="Text Box 25"/>
            <p:cNvSpPr txBox="1">
              <a:spLocks noChangeArrowheads="1"/>
            </p:cNvSpPr>
            <p:nvPr/>
          </p:nvSpPr>
          <p:spPr bwMode="auto">
            <a:xfrm>
              <a:off x="2031" y="9750"/>
              <a:ext cx="375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2S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9" name="Text Box 26"/>
            <p:cNvSpPr txBox="1">
              <a:spLocks noChangeArrowheads="1"/>
            </p:cNvSpPr>
            <p:nvPr/>
          </p:nvSpPr>
          <p:spPr bwMode="auto">
            <a:xfrm>
              <a:off x="2650" y="9750"/>
              <a:ext cx="375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A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0" name="Text Box 27"/>
            <p:cNvSpPr txBox="1">
              <a:spLocks noChangeArrowheads="1"/>
            </p:cNvSpPr>
            <p:nvPr/>
          </p:nvSpPr>
          <p:spPr bwMode="auto">
            <a:xfrm>
              <a:off x="3237" y="9750"/>
              <a:ext cx="455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2D</a:t>
              </a:r>
              <a:r>
                <a:rPr kumimoji="0" lang="en-US" sz="16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3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1" name="Text Box 28"/>
            <p:cNvSpPr txBox="1">
              <a:spLocks noChangeArrowheads="1"/>
            </p:cNvSpPr>
            <p:nvPr/>
          </p:nvSpPr>
          <p:spPr bwMode="auto">
            <a:xfrm>
              <a:off x="3858" y="9750"/>
              <a:ext cx="495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2D</a:t>
              </a:r>
              <a:r>
                <a:rPr kumimoji="0" lang="en-US" sz="16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2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2" name="Text Box 29"/>
            <p:cNvSpPr txBox="1">
              <a:spLocks noChangeArrowheads="1"/>
            </p:cNvSpPr>
            <p:nvPr/>
          </p:nvSpPr>
          <p:spPr bwMode="auto">
            <a:xfrm>
              <a:off x="1290" y="9750"/>
              <a:ext cx="540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Vcc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3" name="Text Box 30"/>
            <p:cNvSpPr txBox="1">
              <a:spLocks noChangeArrowheads="1"/>
            </p:cNvSpPr>
            <p:nvPr/>
          </p:nvSpPr>
          <p:spPr bwMode="auto">
            <a:xfrm>
              <a:off x="1299" y="12693"/>
              <a:ext cx="497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1     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    </a:t>
              </a: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2   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      </a:t>
              </a: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3   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      </a:t>
              </a: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4  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       </a:t>
              </a: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5         6     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    </a:t>
              </a: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7        8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4" name="Text Box 31"/>
            <p:cNvSpPr txBox="1">
              <a:spLocks noChangeArrowheads="1"/>
            </p:cNvSpPr>
            <p:nvPr/>
          </p:nvSpPr>
          <p:spPr bwMode="auto">
            <a:xfrm>
              <a:off x="1231" y="9075"/>
              <a:ext cx="497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ＭＳ Ｐゴシック" charset="0"/>
                </a:rPr>
                <a:t>16      15      14    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ＭＳ Ｐゴシック" charset="0"/>
                </a:rPr>
                <a:t>  </a:t>
              </a: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ＭＳ Ｐゴシック" charset="0"/>
                </a:rPr>
                <a:t>13      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ＭＳ Ｐゴシック" charset="0"/>
                </a:rPr>
                <a:t>12       </a:t>
              </a: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ＭＳ Ｐゴシック" charset="0"/>
                </a:rPr>
                <a:t>11  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ＭＳ Ｐゴシック" charset="0"/>
                </a:rPr>
                <a:t>   </a:t>
              </a: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ＭＳ Ｐゴシック" charset="0"/>
                </a:rPr>
                <a:t>10        9  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ＭＳ Ｐゴシック" charset="0"/>
              </a:endParaRPr>
            </a:p>
          </p:txBody>
        </p:sp>
        <p:sp>
          <p:nvSpPr>
            <p:cNvPr id="25" name="Arc 32"/>
            <p:cNvSpPr>
              <a:spLocks/>
            </p:cNvSpPr>
            <p:nvPr/>
          </p:nvSpPr>
          <p:spPr bwMode="auto">
            <a:xfrm>
              <a:off x="1221" y="10738"/>
              <a:ext cx="366" cy="690"/>
            </a:xfrm>
            <a:custGeom>
              <a:avLst/>
              <a:gdLst>
                <a:gd name="G0" fmla="+- 1304 0 0"/>
                <a:gd name="G1" fmla="+- 21600 0 0"/>
                <a:gd name="G2" fmla="+- 21600 0 0"/>
                <a:gd name="T0" fmla="*/ 376 w 22904"/>
                <a:gd name="T1" fmla="*/ 20 h 43200"/>
                <a:gd name="T2" fmla="*/ 0 w 22904"/>
                <a:gd name="T3" fmla="*/ 43161 h 43200"/>
                <a:gd name="T4" fmla="*/ 1304 w 2290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04" h="43200" fill="none" extrusionOk="0">
                  <a:moveTo>
                    <a:pt x="375" y="19"/>
                  </a:moveTo>
                  <a:cubicBezTo>
                    <a:pt x="685" y="6"/>
                    <a:pt x="994" y="-1"/>
                    <a:pt x="1304" y="-1"/>
                  </a:cubicBezTo>
                  <a:cubicBezTo>
                    <a:pt x="13233" y="0"/>
                    <a:pt x="22904" y="9670"/>
                    <a:pt x="22904" y="21600"/>
                  </a:cubicBezTo>
                  <a:cubicBezTo>
                    <a:pt x="22904" y="33529"/>
                    <a:pt x="13233" y="43200"/>
                    <a:pt x="1304" y="43200"/>
                  </a:cubicBezTo>
                  <a:cubicBezTo>
                    <a:pt x="869" y="43199"/>
                    <a:pt x="434" y="43186"/>
                    <a:pt x="0" y="43160"/>
                  </a:cubicBezTo>
                </a:path>
                <a:path w="22904" h="43200" stroke="0" extrusionOk="0">
                  <a:moveTo>
                    <a:pt x="375" y="19"/>
                  </a:moveTo>
                  <a:cubicBezTo>
                    <a:pt x="685" y="6"/>
                    <a:pt x="994" y="-1"/>
                    <a:pt x="1304" y="-1"/>
                  </a:cubicBezTo>
                  <a:cubicBezTo>
                    <a:pt x="13233" y="0"/>
                    <a:pt x="22904" y="9670"/>
                    <a:pt x="22904" y="21600"/>
                  </a:cubicBezTo>
                  <a:cubicBezTo>
                    <a:pt x="22904" y="33529"/>
                    <a:pt x="13233" y="43200"/>
                    <a:pt x="1304" y="43200"/>
                  </a:cubicBezTo>
                  <a:cubicBezTo>
                    <a:pt x="869" y="43199"/>
                    <a:pt x="434" y="43186"/>
                    <a:pt x="0" y="43160"/>
                  </a:cubicBezTo>
                  <a:lnTo>
                    <a:pt x="1304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6" name="Text Box 33"/>
            <p:cNvSpPr txBox="1">
              <a:spLocks noChangeArrowheads="1"/>
            </p:cNvSpPr>
            <p:nvPr/>
          </p:nvSpPr>
          <p:spPr bwMode="auto">
            <a:xfrm>
              <a:off x="2130" y="10420"/>
              <a:ext cx="3165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74153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Dual 1-of-4 Multiplexer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7" name="AutoShape 34"/>
            <p:cNvSpPr>
              <a:spLocks/>
            </p:cNvSpPr>
            <p:nvPr/>
          </p:nvSpPr>
          <p:spPr bwMode="auto">
            <a:xfrm rot="5400000">
              <a:off x="3503" y="12159"/>
              <a:ext cx="390" cy="2220"/>
            </a:xfrm>
            <a:prstGeom prst="rightBrace">
              <a:avLst>
                <a:gd name="adj1" fmla="val 47436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8" name="Text Box 35"/>
            <p:cNvSpPr txBox="1">
              <a:spLocks noChangeArrowheads="1"/>
            </p:cNvSpPr>
            <p:nvPr/>
          </p:nvSpPr>
          <p:spPr bwMode="auto">
            <a:xfrm>
              <a:off x="3030" y="13450"/>
              <a:ext cx="144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4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ＭＳ Ｐゴシック" charset="0"/>
                </a:rPr>
                <a:t>Data Inputs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ＭＳ Ｐゴシック" charset="0"/>
              </a:endParaRPr>
            </a:p>
          </p:txBody>
        </p:sp>
        <p:sp>
          <p:nvSpPr>
            <p:cNvPr id="29" name="AutoShape 36"/>
            <p:cNvSpPr>
              <a:spLocks/>
            </p:cNvSpPr>
            <p:nvPr/>
          </p:nvSpPr>
          <p:spPr bwMode="auto">
            <a:xfrm rot="16200000">
              <a:off x="4093" y="7847"/>
              <a:ext cx="390" cy="2220"/>
            </a:xfrm>
            <a:prstGeom prst="rightBrace">
              <a:avLst>
                <a:gd name="adj1" fmla="val 47436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0" name="Text Box 37"/>
            <p:cNvSpPr txBox="1">
              <a:spLocks noChangeArrowheads="1"/>
            </p:cNvSpPr>
            <p:nvPr/>
          </p:nvSpPr>
          <p:spPr bwMode="auto">
            <a:xfrm>
              <a:off x="3500" y="8340"/>
              <a:ext cx="1605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4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ＭＳ Ｐゴシック" charset="0"/>
                </a:rPr>
                <a:t>Data Inputs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ＭＳ Ｐゴシック" charset="0"/>
              </a:endParaRPr>
            </a:p>
          </p:txBody>
        </p:sp>
        <p:sp>
          <p:nvSpPr>
            <p:cNvPr id="31" name="Text Box 38"/>
            <p:cNvSpPr txBox="1">
              <a:spLocks noChangeArrowheads="1"/>
            </p:cNvSpPr>
            <p:nvPr/>
          </p:nvSpPr>
          <p:spPr bwMode="auto">
            <a:xfrm>
              <a:off x="1634" y="8760"/>
              <a:ext cx="105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4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ＭＳ Ｐゴシック" charset="0"/>
                </a:rPr>
                <a:t>Strobe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ＭＳ Ｐゴシック" charset="0"/>
              </a:endParaRPr>
            </a:p>
          </p:txBody>
        </p:sp>
        <p:sp>
          <p:nvSpPr>
            <p:cNvPr id="32" name="Text Box 39"/>
            <p:cNvSpPr txBox="1">
              <a:spLocks noChangeArrowheads="1"/>
            </p:cNvSpPr>
            <p:nvPr/>
          </p:nvSpPr>
          <p:spPr bwMode="auto">
            <a:xfrm>
              <a:off x="1366" y="12067"/>
              <a:ext cx="375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1S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3754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5877" y="269866"/>
            <a:ext cx="67722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ym typeface="Wingdings"/>
              </a:rPr>
              <a:t>MUX Input Doubling</a:t>
            </a:r>
            <a:br>
              <a:rPr lang="en-US" sz="4000" b="1" dirty="0" smtClean="0">
                <a:sym typeface="Wingdings"/>
              </a:rPr>
            </a:br>
            <a:r>
              <a:rPr lang="en-US" sz="2400" dirty="0" smtClean="0">
                <a:sym typeface="Wingdings"/>
              </a:rPr>
              <a:t>(with a 74151)</a:t>
            </a:r>
            <a:endParaRPr lang="en-US" sz="2400" dirty="0"/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554094"/>
              </p:ext>
            </p:extLst>
          </p:nvPr>
        </p:nvGraphicFramePr>
        <p:xfrm>
          <a:off x="987926" y="1347084"/>
          <a:ext cx="1497263" cy="5279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093"/>
                <a:gridCol w="282093"/>
                <a:gridCol w="271243"/>
                <a:gridCol w="273984"/>
                <a:gridCol w="387850"/>
              </a:tblGrid>
              <a:tr h="31057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z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1057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1057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1057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1057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57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057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1057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1057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57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057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1057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1057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57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057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1057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1057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67606" y="990304"/>
            <a:ext cx="928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pc="100" dirty="0" smtClean="0"/>
              <a:t>C  B  A</a:t>
            </a:r>
            <a:endParaRPr lang="en-US" sz="2000" spc="100" dirty="0"/>
          </a:p>
        </p:txBody>
      </p:sp>
      <p:sp>
        <p:nvSpPr>
          <p:cNvPr id="44" name="TextBox 43"/>
          <p:cNvSpPr txBox="1"/>
          <p:nvPr/>
        </p:nvSpPr>
        <p:spPr>
          <a:xfrm>
            <a:off x="2542294" y="1762464"/>
            <a:ext cx="7253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pc="100" dirty="0" smtClean="0"/>
              <a:t>D</a:t>
            </a:r>
            <a:r>
              <a:rPr lang="en-US" sz="2000" spc="100" baseline="-25000" dirty="0" smtClean="0"/>
              <a:t>0</a:t>
            </a:r>
            <a:r>
              <a:rPr lang="en-US" sz="2000" spc="100" dirty="0" smtClean="0"/>
              <a:t>=1</a:t>
            </a:r>
            <a:endParaRPr lang="en-US" sz="2000" spc="100" dirty="0"/>
          </a:p>
        </p:txBody>
      </p:sp>
      <p:sp>
        <p:nvSpPr>
          <p:cNvPr id="48" name="TextBox 47"/>
          <p:cNvSpPr txBox="1"/>
          <p:nvPr/>
        </p:nvSpPr>
        <p:spPr>
          <a:xfrm>
            <a:off x="2542294" y="2389481"/>
            <a:ext cx="7253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pc="100" dirty="0" smtClean="0"/>
              <a:t>D</a:t>
            </a:r>
            <a:r>
              <a:rPr lang="en-US" sz="2000" spc="100" baseline="-25000" dirty="0" smtClean="0"/>
              <a:t>1</a:t>
            </a:r>
            <a:r>
              <a:rPr lang="en-US" sz="2000" spc="100" dirty="0" smtClean="0"/>
              <a:t>=0</a:t>
            </a:r>
            <a:endParaRPr lang="en-US" sz="2000" spc="100" dirty="0"/>
          </a:p>
        </p:txBody>
      </p:sp>
      <p:sp>
        <p:nvSpPr>
          <p:cNvPr id="49" name="TextBox 48"/>
          <p:cNvSpPr txBox="1"/>
          <p:nvPr/>
        </p:nvSpPr>
        <p:spPr>
          <a:xfrm>
            <a:off x="2542294" y="3016498"/>
            <a:ext cx="6966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pc="100" dirty="0" smtClean="0"/>
              <a:t>D</a:t>
            </a:r>
            <a:r>
              <a:rPr lang="en-US" sz="2000" spc="100" baseline="-25000" dirty="0" smtClean="0"/>
              <a:t>2</a:t>
            </a:r>
            <a:r>
              <a:rPr lang="en-US" sz="2000" spc="100" dirty="0" smtClean="0"/>
              <a:t>=z</a:t>
            </a:r>
            <a:endParaRPr lang="en-US" sz="2000" spc="100" dirty="0"/>
          </a:p>
        </p:txBody>
      </p:sp>
      <p:sp>
        <p:nvSpPr>
          <p:cNvPr id="50" name="TextBox 49"/>
          <p:cNvSpPr txBox="1"/>
          <p:nvPr/>
        </p:nvSpPr>
        <p:spPr>
          <a:xfrm>
            <a:off x="2542294" y="3643515"/>
            <a:ext cx="6966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pc="100" dirty="0" smtClean="0"/>
              <a:t>D</a:t>
            </a:r>
            <a:r>
              <a:rPr lang="en-US" sz="2000" spc="100" baseline="-25000" dirty="0" smtClean="0"/>
              <a:t>3</a:t>
            </a:r>
            <a:r>
              <a:rPr lang="en-US" sz="2000" spc="100" dirty="0" smtClean="0"/>
              <a:t>=z</a:t>
            </a:r>
            <a:endParaRPr lang="en-US" sz="2000" spc="100" dirty="0"/>
          </a:p>
        </p:txBody>
      </p:sp>
      <p:sp>
        <p:nvSpPr>
          <p:cNvPr id="52" name="TextBox 51"/>
          <p:cNvSpPr txBox="1"/>
          <p:nvPr/>
        </p:nvSpPr>
        <p:spPr>
          <a:xfrm>
            <a:off x="2542294" y="4897549"/>
            <a:ext cx="7253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pc="100" dirty="0" smtClean="0"/>
              <a:t>D</a:t>
            </a:r>
            <a:r>
              <a:rPr lang="en-US" sz="2000" spc="100" baseline="-25000" dirty="0" smtClean="0"/>
              <a:t>5</a:t>
            </a:r>
            <a:r>
              <a:rPr lang="en-US" sz="2000" spc="100" dirty="0" smtClean="0"/>
              <a:t>=0</a:t>
            </a:r>
            <a:endParaRPr lang="en-US" sz="2000" spc="100" dirty="0"/>
          </a:p>
        </p:txBody>
      </p:sp>
      <p:sp>
        <p:nvSpPr>
          <p:cNvPr id="53" name="TextBox 52"/>
          <p:cNvSpPr txBox="1"/>
          <p:nvPr/>
        </p:nvSpPr>
        <p:spPr>
          <a:xfrm>
            <a:off x="2542294" y="5524566"/>
            <a:ext cx="7253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pc="100" dirty="0" smtClean="0"/>
              <a:t>D</a:t>
            </a:r>
            <a:r>
              <a:rPr lang="en-US" sz="2000" spc="100" baseline="-25000" dirty="0" smtClean="0"/>
              <a:t>6</a:t>
            </a:r>
            <a:r>
              <a:rPr lang="en-US" sz="2000" spc="100" dirty="0" smtClean="0"/>
              <a:t>=1</a:t>
            </a:r>
            <a:endParaRPr lang="en-US" sz="2000" spc="1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2542294" y="4270532"/>
            <a:ext cx="696650" cy="400110"/>
            <a:chOff x="2542294" y="4270532"/>
            <a:chExt cx="696650" cy="400110"/>
          </a:xfrm>
        </p:grpSpPr>
        <p:sp>
          <p:nvSpPr>
            <p:cNvPr id="51" name="TextBox 50"/>
            <p:cNvSpPr txBox="1"/>
            <p:nvPr/>
          </p:nvSpPr>
          <p:spPr>
            <a:xfrm>
              <a:off x="2542294" y="4270532"/>
              <a:ext cx="6966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pc="100" dirty="0" smtClean="0"/>
                <a:t>D</a:t>
              </a:r>
              <a:r>
                <a:rPr lang="en-US" sz="2000" spc="100" baseline="-25000" dirty="0" smtClean="0"/>
                <a:t>4</a:t>
              </a:r>
              <a:r>
                <a:rPr lang="en-US" sz="2000" spc="100" dirty="0" smtClean="0"/>
                <a:t>=z</a:t>
              </a:r>
              <a:endParaRPr lang="en-US" sz="2000" spc="100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3014980" y="4394200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2542294" y="6151584"/>
            <a:ext cx="696650" cy="400110"/>
            <a:chOff x="2542294" y="6151584"/>
            <a:chExt cx="696650" cy="400110"/>
          </a:xfrm>
        </p:grpSpPr>
        <p:sp>
          <p:nvSpPr>
            <p:cNvPr id="54" name="TextBox 53"/>
            <p:cNvSpPr txBox="1"/>
            <p:nvPr/>
          </p:nvSpPr>
          <p:spPr>
            <a:xfrm>
              <a:off x="2542294" y="6151584"/>
              <a:ext cx="6966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pc="100" dirty="0" smtClean="0"/>
                <a:t>D</a:t>
              </a:r>
              <a:r>
                <a:rPr lang="en-US" sz="2000" spc="100" baseline="-25000" dirty="0" smtClean="0"/>
                <a:t>7</a:t>
              </a:r>
              <a:r>
                <a:rPr lang="en-US" sz="2000" spc="100" dirty="0" smtClean="0"/>
                <a:t>=z</a:t>
              </a:r>
              <a:endParaRPr lang="en-US" sz="2000" spc="100" dirty="0"/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3018790" y="6280150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4838313" y="3416608"/>
            <a:ext cx="3691225" cy="2424584"/>
            <a:chOff x="3037605" y="2524760"/>
            <a:chExt cx="3166052" cy="2079625"/>
          </a:xfrm>
        </p:grpSpPr>
        <p:grpSp>
          <p:nvGrpSpPr>
            <p:cNvPr id="57" name="Group 2"/>
            <p:cNvGrpSpPr>
              <a:grpSpLocks/>
            </p:cNvGrpSpPr>
            <p:nvPr/>
          </p:nvGrpSpPr>
          <p:grpSpPr bwMode="auto">
            <a:xfrm>
              <a:off x="3037605" y="2524760"/>
              <a:ext cx="3166052" cy="2079625"/>
              <a:chOff x="2525" y="3925"/>
              <a:chExt cx="4985" cy="3275"/>
            </a:xfrm>
          </p:grpSpPr>
          <p:grpSp>
            <p:nvGrpSpPr>
              <p:cNvPr id="70" name="Group 3"/>
              <p:cNvGrpSpPr>
                <a:grpSpLocks/>
              </p:cNvGrpSpPr>
              <p:nvPr/>
            </p:nvGrpSpPr>
            <p:grpSpPr bwMode="auto">
              <a:xfrm>
                <a:off x="2525" y="3925"/>
                <a:ext cx="4955" cy="3275"/>
                <a:chOff x="2285" y="6790"/>
                <a:chExt cx="7580" cy="4040"/>
              </a:xfrm>
            </p:grpSpPr>
            <p:grpSp>
              <p:nvGrpSpPr>
                <p:cNvPr id="101" name="Group 4"/>
                <p:cNvGrpSpPr>
                  <a:grpSpLocks/>
                </p:cNvGrpSpPr>
                <p:nvPr/>
              </p:nvGrpSpPr>
              <p:grpSpPr bwMode="auto">
                <a:xfrm>
                  <a:off x="2545" y="6790"/>
                  <a:ext cx="7060" cy="4040"/>
                  <a:chOff x="2740" y="6440"/>
                  <a:chExt cx="7060" cy="3940"/>
                </a:xfrm>
              </p:grpSpPr>
              <p:grpSp>
                <p:nvGrpSpPr>
                  <p:cNvPr id="103" name="Group 5"/>
                  <p:cNvGrpSpPr>
                    <a:grpSpLocks/>
                  </p:cNvGrpSpPr>
                  <p:nvPr/>
                </p:nvGrpSpPr>
                <p:grpSpPr bwMode="auto">
                  <a:xfrm>
                    <a:off x="2740" y="6440"/>
                    <a:ext cx="3220" cy="3940"/>
                    <a:chOff x="2740" y="6440"/>
                    <a:chExt cx="3220" cy="3940"/>
                  </a:xfrm>
                </p:grpSpPr>
                <p:sp>
                  <p:nvSpPr>
                    <p:cNvPr id="109" name="Rectangle 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40" y="6440"/>
                      <a:ext cx="340" cy="3940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600"/>
                    </a:p>
                  </p:txBody>
                </p:sp>
                <p:sp>
                  <p:nvSpPr>
                    <p:cNvPr id="110" name="Rectangle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00" y="6440"/>
                      <a:ext cx="340" cy="3940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600"/>
                    </a:p>
                  </p:txBody>
                </p:sp>
                <p:sp>
                  <p:nvSpPr>
                    <p:cNvPr id="111" name="Rectangl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0" y="6440"/>
                      <a:ext cx="340" cy="3940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600"/>
                    </a:p>
                  </p:txBody>
                </p:sp>
                <p:sp>
                  <p:nvSpPr>
                    <p:cNvPr id="112" name="Rectangl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20" y="6440"/>
                      <a:ext cx="340" cy="3940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600"/>
                    </a:p>
                  </p:txBody>
                </p:sp>
              </p:grpSp>
              <p:grpSp>
                <p:nvGrpSpPr>
                  <p:cNvPr id="104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6580" y="6440"/>
                    <a:ext cx="3220" cy="3940"/>
                    <a:chOff x="2740" y="6440"/>
                    <a:chExt cx="3220" cy="3940"/>
                  </a:xfrm>
                </p:grpSpPr>
                <p:sp>
                  <p:nvSpPr>
                    <p:cNvPr id="105" name="Rectangle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40" y="6440"/>
                      <a:ext cx="340" cy="3940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600"/>
                    </a:p>
                  </p:txBody>
                </p:sp>
                <p:sp>
                  <p:nvSpPr>
                    <p:cNvPr id="106" name="Rectangle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00" y="6440"/>
                      <a:ext cx="340" cy="3940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600"/>
                    </a:p>
                  </p:txBody>
                </p:sp>
                <p:sp>
                  <p:nvSpPr>
                    <p:cNvPr id="107" name="Rectangle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0" y="6440"/>
                      <a:ext cx="340" cy="3940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600"/>
                    </a:p>
                  </p:txBody>
                </p:sp>
                <p:sp>
                  <p:nvSpPr>
                    <p:cNvPr id="108" name="Rectangle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20" y="6440"/>
                      <a:ext cx="340" cy="3940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600"/>
                    </a:p>
                  </p:txBody>
                </p:sp>
              </p:grpSp>
            </p:grpSp>
            <p:sp>
              <p:nvSpPr>
                <p:cNvPr id="102" name="Rectangle 15"/>
                <p:cNvSpPr>
                  <a:spLocks noChangeArrowheads="1"/>
                </p:cNvSpPr>
                <p:nvPr/>
              </p:nvSpPr>
              <p:spPr bwMode="auto">
                <a:xfrm>
                  <a:off x="2285" y="7090"/>
                  <a:ext cx="7580" cy="34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  <p:sp>
            <p:nvSpPr>
              <p:cNvPr id="71" name="Text Box 16"/>
              <p:cNvSpPr txBox="1">
                <a:spLocks noChangeArrowheads="1"/>
              </p:cNvSpPr>
              <p:nvPr/>
            </p:nvSpPr>
            <p:spPr bwMode="auto">
              <a:xfrm>
                <a:off x="6887" y="6479"/>
                <a:ext cx="623" cy="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charset="0"/>
                    <a:ea typeface="ÇlÇr ñæí©" charset="0"/>
                  </a:rPr>
                  <a:t>GND</a:t>
                </a: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72" name="Text Box 17"/>
              <p:cNvSpPr txBox="1">
                <a:spLocks noChangeArrowheads="1"/>
              </p:cNvSpPr>
              <p:nvPr/>
            </p:nvSpPr>
            <p:spPr bwMode="auto">
              <a:xfrm>
                <a:off x="6444" y="6472"/>
                <a:ext cx="280" cy="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charset="0"/>
                    <a:ea typeface="ÇlÇr ñæí©" charset="0"/>
                  </a:rPr>
                  <a:t>S</a:t>
                </a: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73" name="Text Box 18"/>
              <p:cNvSpPr txBox="1">
                <a:spLocks noChangeArrowheads="1"/>
              </p:cNvSpPr>
              <p:nvPr/>
            </p:nvSpPr>
            <p:spPr bwMode="auto">
              <a:xfrm>
                <a:off x="5177" y="6460"/>
                <a:ext cx="260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charset="0"/>
                    <a:ea typeface="ÇlÇr ñæí©" charset="0"/>
                  </a:rPr>
                  <a:t>Q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74" name="Text Box 19"/>
              <p:cNvSpPr txBox="1">
                <a:spLocks noChangeArrowheads="1"/>
              </p:cNvSpPr>
              <p:nvPr/>
            </p:nvSpPr>
            <p:spPr bwMode="auto">
              <a:xfrm>
                <a:off x="4512" y="6479"/>
                <a:ext cx="375" cy="4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charset="0"/>
                    <a:ea typeface="ÇlÇr ñæí©" charset="0"/>
                  </a:rPr>
                  <a:t>D</a:t>
                </a:r>
                <a:r>
                  <a:rPr kumimoji="0" lang="en-US" sz="1600" b="0" i="0" u="none" strike="noStrike" cap="none" normalizeH="0" baseline="-2500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ÇlÇr ñæí©" charset="0"/>
                  </a:rPr>
                  <a:t>0</a:t>
                </a: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75" name="Text Box 20"/>
              <p:cNvSpPr txBox="1">
                <a:spLocks noChangeArrowheads="1"/>
              </p:cNvSpPr>
              <p:nvPr/>
            </p:nvSpPr>
            <p:spPr bwMode="auto">
              <a:xfrm>
                <a:off x="5855" y="4205"/>
                <a:ext cx="270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charset="0"/>
                    <a:ea typeface="ÇlÇr ñæí©" charset="0"/>
                  </a:rPr>
                  <a:t>A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76" name="Text Box 21"/>
              <p:cNvSpPr txBox="1">
                <a:spLocks noChangeArrowheads="1"/>
              </p:cNvSpPr>
              <p:nvPr/>
            </p:nvSpPr>
            <p:spPr bwMode="auto">
              <a:xfrm>
                <a:off x="6506" y="4205"/>
                <a:ext cx="210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charset="0"/>
                    <a:ea typeface="ÇlÇr ñæí©" charset="0"/>
                  </a:rPr>
                  <a:t>B</a:t>
                </a: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77" name="Text Box 22"/>
              <p:cNvSpPr txBox="1">
                <a:spLocks noChangeArrowheads="1"/>
              </p:cNvSpPr>
              <p:nvPr/>
            </p:nvSpPr>
            <p:spPr bwMode="auto">
              <a:xfrm>
                <a:off x="7116" y="4205"/>
                <a:ext cx="240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charset="0"/>
                    <a:ea typeface="ÇlÇr ñæí©" charset="0"/>
                  </a:rPr>
                  <a:t>C</a:t>
                </a: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grpSp>
            <p:nvGrpSpPr>
              <p:cNvPr id="78" name="Group 23"/>
              <p:cNvGrpSpPr>
                <a:grpSpLocks/>
              </p:cNvGrpSpPr>
              <p:nvPr/>
            </p:nvGrpSpPr>
            <p:grpSpPr bwMode="auto">
              <a:xfrm>
                <a:off x="5809" y="6452"/>
                <a:ext cx="240" cy="400"/>
                <a:chOff x="8582" y="9258"/>
                <a:chExt cx="240" cy="400"/>
              </a:xfrm>
            </p:grpSpPr>
            <p:sp>
              <p:nvSpPr>
                <p:cNvPr id="99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8582" y="9258"/>
                  <a:ext cx="240" cy="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mbria" charset="0"/>
                      <a:ea typeface="ÇlÇr ñæí©" charset="0"/>
                    </a:rPr>
                    <a:t>Q</a:t>
                  </a:r>
                  <a:endParaRPr kumimoji="0" lang="en-US" sz="1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100" name="Line 25"/>
                <p:cNvSpPr>
                  <a:spLocks noChangeShapeType="1"/>
                </p:cNvSpPr>
                <p:nvPr/>
              </p:nvSpPr>
              <p:spPr bwMode="auto">
                <a:xfrm>
                  <a:off x="8591" y="9309"/>
                  <a:ext cx="165" cy="0"/>
                </a:xfrm>
                <a:prstGeom prst="line">
                  <a:avLst/>
                </a:pr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  <p:sp>
            <p:nvSpPr>
              <p:cNvPr id="79" name="Text Box 26"/>
              <p:cNvSpPr txBox="1">
                <a:spLocks noChangeArrowheads="1"/>
              </p:cNvSpPr>
              <p:nvPr/>
            </p:nvSpPr>
            <p:spPr bwMode="auto">
              <a:xfrm>
                <a:off x="3896" y="6479"/>
                <a:ext cx="375" cy="4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charset="0"/>
                    <a:ea typeface="ÇlÇr ñæí©" charset="0"/>
                  </a:rPr>
                  <a:t>D</a:t>
                </a:r>
                <a:r>
                  <a:rPr kumimoji="0" lang="en-US" sz="1600" b="0" i="0" u="none" strike="noStrike" cap="none" normalizeH="0" baseline="-2500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charset="0"/>
                    <a:ea typeface="ÇlÇr ñæí©" charset="0"/>
                  </a:rPr>
                  <a:t>1</a:t>
                </a: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0" name="Text Box 27"/>
              <p:cNvSpPr txBox="1">
                <a:spLocks noChangeArrowheads="1"/>
              </p:cNvSpPr>
              <p:nvPr/>
            </p:nvSpPr>
            <p:spPr bwMode="auto">
              <a:xfrm>
                <a:off x="3265" y="6479"/>
                <a:ext cx="375" cy="4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charset="0"/>
                    <a:ea typeface="ÇlÇr ñæí©" charset="0"/>
                  </a:rPr>
                  <a:t>D</a:t>
                </a:r>
                <a:r>
                  <a:rPr kumimoji="0" lang="en-US" sz="1600" b="0" i="0" u="none" strike="noStrike" cap="none" normalizeH="0" baseline="-2500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charset="0"/>
                    <a:ea typeface="ÇlÇr ñæí©" charset="0"/>
                  </a:rPr>
                  <a:t>2</a:t>
                </a: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1" name="Text Box 28"/>
              <p:cNvSpPr txBox="1">
                <a:spLocks noChangeArrowheads="1"/>
              </p:cNvSpPr>
              <p:nvPr/>
            </p:nvSpPr>
            <p:spPr bwMode="auto">
              <a:xfrm>
                <a:off x="2617" y="6479"/>
                <a:ext cx="375" cy="4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charset="0"/>
                    <a:ea typeface="ÇlÇr ñæí©" charset="0"/>
                  </a:rPr>
                  <a:t>D</a:t>
                </a:r>
                <a:r>
                  <a:rPr kumimoji="0" lang="en-US" sz="1600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charset="0"/>
                    <a:ea typeface="ÇlÇr ñæí©" charset="0"/>
                  </a:rPr>
                  <a:t>3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91" name="Text Box 29"/>
              <p:cNvSpPr txBox="1">
                <a:spLocks noChangeArrowheads="1"/>
              </p:cNvSpPr>
              <p:nvPr/>
            </p:nvSpPr>
            <p:spPr bwMode="auto">
              <a:xfrm>
                <a:off x="3336" y="4205"/>
                <a:ext cx="375" cy="4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charset="0"/>
                    <a:ea typeface="ÇlÇr ñæí©" charset="0"/>
                  </a:rPr>
                  <a:t>D</a:t>
                </a:r>
                <a:r>
                  <a:rPr kumimoji="0" lang="en-US" sz="1600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charset="0"/>
                    <a:ea typeface="ÇlÇr ñæí©" charset="0"/>
                  </a:rPr>
                  <a:t>4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92" name="Text Box 30"/>
              <p:cNvSpPr txBox="1">
                <a:spLocks noChangeArrowheads="1"/>
              </p:cNvSpPr>
              <p:nvPr/>
            </p:nvSpPr>
            <p:spPr bwMode="auto">
              <a:xfrm>
                <a:off x="3955" y="4205"/>
                <a:ext cx="375" cy="4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charset="0"/>
                    <a:ea typeface="ÇlÇr ñæí©" charset="0"/>
                  </a:rPr>
                  <a:t>D</a:t>
                </a:r>
                <a:r>
                  <a:rPr kumimoji="0" lang="en-US" sz="1600" b="0" i="0" u="none" strike="noStrike" cap="none" normalizeH="0" baseline="-2500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charset="0"/>
                    <a:ea typeface="ÇlÇr ñæí©" charset="0"/>
                  </a:rPr>
                  <a:t>5</a:t>
                </a: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93" name="Text Box 31"/>
              <p:cNvSpPr txBox="1">
                <a:spLocks noChangeArrowheads="1"/>
              </p:cNvSpPr>
              <p:nvPr/>
            </p:nvSpPr>
            <p:spPr bwMode="auto">
              <a:xfrm>
                <a:off x="4582" y="4205"/>
                <a:ext cx="375" cy="4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charset="0"/>
                    <a:ea typeface="ÇlÇr ñæí©" charset="0"/>
                  </a:rPr>
                  <a:t>D</a:t>
                </a:r>
                <a:r>
                  <a:rPr kumimoji="0" lang="en-US" sz="1600" b="0" i="0" u="none" strike="noStrike" cap="none" normalizeH="0" baseline="-2500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charset="0"/>
                    <a:ea typeface="ÇlÇr ñæí©" charset="0"/>
                  </a:rPr>
                  <a:t>6</a:t>
                </a: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94" name="Text Box 32"/>
              <p:cNvSpPr txBox="1">
                <a:spLocks noChangeArrowheads="1"/>
              </p:cNvSpPr>
              <p:nvPr/>
            </p:nvSpPr>
            <p:spPr bwMode="auto">
              <a:xfrm>
                <a:off x="5183" y="4205"/>
                <a:ext cx="375" cy="4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charset="0"/>
                    <a:ea typeface="ÇlÇr ñæí©" charset="0"/>
                  </a:rPr>
                  <a:t>D</a:t>
                </a:r>
                <a:r>
                  <a:rPr kumimoji="0" lang="en-US" sz="1600" b="0" i="0" u="none" strike="noStrike" cap="none" normalizeH="0" baseline="-2500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charset="0"/>
                    <a:ea typeface="ÇlÇr ñæí©" charset="0"/>
                  </a:rPr>
                  <a:t>7</a:t>
                </a: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95" name="Text Box 33"/>
              <p:cNvSpPr txBox="1">
                <a:spLocks noChangeArrowheads="1"/>
              </p:cNvSpPr>
              <p:nvPr/>
            </p:nvSpPr>
            <p:spPr bwMode="auto">
              <a:xfrm>
                <a:off x="2595" y="4205"/>
                <a:ext cx="540" cy="4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charset="0"/>
                    <a:ea typeface="ÇlÇr ñæí©" charset="0"/>
                  </a:rPr>
                  <a:t>Vcc</a:t>
                </a: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98" name="Arc 36"/>
              <p:cNvSpPr>
                <a:spLocks/>
              </p:cNvSpPr>
              <p:nvPr/>
            </p:nvSpPr>
            <p:spPr bwMode="auto">
              <a:xfrm>
                <a:off x="2526" y="5193"/>
                <a:ext cx="366" cy="690"/>
              </a:xfrm>
              <a:custGeom>
                <a:avLst/>
                <a:gdLst>
                  <a:gd name="G0" fmla="+- 1304 0 0"/>
                  <a:gd name="G1" fmla="+- 21600 0 0"/>
                  <a:gd name="G2" fmla="+- 21600 0 0"/>
                  <a:gd name="T0" fmla="*/ 376 w 22904"/>
                  <a:gd name="T1" fmla="*/ 20 h 43200"/>
                  <a:gd name="T2" fmla="*/ 0 w 22904"/>
                  <a:gd name="T3" fmla="*/ 43161 h 43200"/>
                  <a:gd name="T4" fmla="*/ 1304 w 22904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904" h="43200" fill="none" extrusionOk="0">
                    <a:moveTo>
                      <a:pt x="375" y="19"/>
                    </a:moveTo>
                    <a:cubicBezTo>
                      <a:pt x="685" y="6"/>
                      <a:pt x="994" y="-1"/>
                      <a:pt x="1304" y="-1"/>
                    </a:cubicBezTo>
                    <a:cubicBezTo>
                      <a:pt x="13233" y="0"/>
                      <a:pt x="22904" y="9670"/>
                      <a:pt x="22904" y="21600"/>
                    </a:cubicBezTo>
                    <a:cubicBezTo>
                      <a:pt x="22904" y="33529"/>
                      <a:pt x="13233" y="43200"/>
                      <a:pt x="1304" y="43200"/>
                    </a:cubicBezTo>
                    <a:cubicBezTo>
                      <a:pt x="869" y="43199"/>
                      <a:pt x="434" y="43186"/>
                      <a:pt x="0" y="43160"/>
                    </a:cubicBezTo>
                  </a:path>
                  <a:path w="22904" h="43200" stroke="0" extrusionOk="0">
                    <a:moveTo>
                      <a:pt x="375" y="19"/>
                    </a:moveTo>
                    <a:cubicBezTo>
                      <a:pt x="685" y="6"/>
                      <a:pt x="994" y="-1"/>
                      <a:pt x="1304" y="-1"/>
                    </a:cubicBezTo>
                    <a:cubicBezTo>
                      <a:pt x="13233" y="0"/>
                      <a:pt x="22904" y="9670"/>
                      <a:pt x="22904" y="21600"/>
                    </a:cubicBezTo>
                    <a:cubicBezTo>
                      <a:pt x="22904" y="33529"/>
                      <a:pt x="13233" y="43200"/>
                      <a:pt x="1304" y="43200"/>
                    </a:cubicBezTo>
                    <a:cubicBezTo>
                      <a:pt x="869" y="43199"/>
                      <a:pt x="434" y="43186"/>
                      <a:pt x="0" y="43160"/>
                    </a:cubicBezTo>
                    <a:lnTo>
                      <a:pt x="1304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</p:grpSp>
        <p:sp>
          <p:nvSpPr>
            <p:cNvPr id="58" name="Text Box 37"/>
            <p:cNvSpPr txBox="1">
              <a:spLocks noChangeArrowheads="1"/>
            </p:cNvSpPr>
            <p:nvPr/>
          </p:nvSpPr>
          <p:spPr bwMode="auto">
            <a:xfrm>
              <a:off x="3615560" y="3128010"/>
              <a:ext cx="2010141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74151/74251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1-of-8 Multiplexer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13" name="TextBox 112"/>
          <p:cNvSpPr txBox="1"/>
          <p:nvPr/>
        </p:nvSpPr>
        <p:spPr>
          <a:xfrm>
            <a:off x="6510905" y="1542814"/>
            <a:ext cx="1372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pc="100" dirty="0" smtClean="0"/>
              <a:t>w   x   y   z</a:t>
            </a:r>
            <a:endParaRPr lang="en-US" sz="2000" spc="100" dirty="0"/>
          </a:p>
        </p:txBody>
      </p:sp>
      <p:grpSp>
        <p:nvGrpSpPr>
          <p:cNvPr id="33" name="Group 32"/>
          <p:cNvGrpSpPr/>
          <p:nvPr/>
        </p:nvGrpSpPr>
        <p:grpSpPr>
          <a:xfrm rot="10800000">
            <a:off x="6021329" y="2272624"/>
            <a:ext cx="336865" cy="273354"/>
            <a:chOff x="5426970" y="1999269"/>
            <a:chExt cx="336865" cy="273354"/>
          </a:xfrm>
        </p:grpSpPr>
        <p:sp>
          <p:nvSpPr>
            <p:cNvPr id="114" name="AutoShape 2849"/>
            <p:cNvSpPr>
              <a:spLocks noChangeArrowheads="1"/>
            </p:cNvSpPr>
            <p:nvPr/>
          </p:nvSpPr>
          <p:spPr bwMode="auto">
            <a:xfrm rot="5400000">
              <a:off x="5408855" y="2017384"/>
              <a:ext cx="273354" cy="237123"/>
            </a:xfrm>
            <a:prstGeom prst="flowChartExtra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000"/>
            </a:p>
          </p:txBody>
        </p:sp>
        <p:sp>
          <p:nvSpPr>
            <p:cNvPr id="115" name="Oval 114"/>
            <p:cNvSpPr>
              <a:spLocks noChangeArrowheads="1"/>
            </p:cNvSpPr>
            <p:nvPr/>
          </p:nvSpPr>
          <p:spPr bwMode="auto">
            <a:xfrm>
              <a:off x="5656189" y="2071707"/>
              <a:ext cx="107646" cy="130299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691920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/>
      <p:bldP spid="48" grpId="0"/>
      <p:bldP spid="49" grpId="0"/>
      <p:bldP spid="50" grpId="0"/>
      <p:bldP spid="52" grpId="0"/>
      <p:bldP spid="5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5877" y="269866"/>
            <a:ext cx="67722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ym typeface="Wingdings"/>
              </a:rPr>
              <a:t>MUX Combination Doubling</a:t>
            </a:r>
          </a:p>
          <a:p>
            <a:pPr algn="ctr"/>
            <a:r>
              <a:rPr lang="en-US" sz="2400" dirty="0">
                <a:sym typeface="Wingdings"/>
              </a:rPr>
              <a:t>(with a </a:t>
            </a:r>
            <a:r>
              <a:rPr lang="en-US" sz="2400" dirty="0" smtClean="0">
                <a:sym typeface="Wingdings"/>
              </a:rPr>
              <a:t>74153)</a:t>
            </a:r>
            <a:endParaRPr lang="en-US" sz="2400" dirty="0"/>
          </a:p>
        </p:txBody>
      </p: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3724695" y="2359815"/>
            <a:ext cx="4081592" cy="2653015"/>
            <a:chOff x="1220" y="9470"/>
            <a:chExt cx="5038" cy="3275"/>
          </a:xfrm>
        </p:grpSpPr>
        <p:grpSp>
          <p:nvGrpSpPr>
            <p:cNvPr id="4" name="Group 2"/>
            <p:cNvGrpSpPr>
              <a:grpSpLocks/>
            </p:cNvGrpSpPr>
            <p:nvPr/>
          </p:nvGrpSpPr>
          <p:grpSpPr bwMode="auto">
            <a:xfrm>
              <a:off x="1220" y="9470"/>
              <a:ext cx="4955" cy="3275"/>
              <a:chOff x="2285" y="6790"/>
              <a:chExt cx="7580" cy="4040"/>
            </a:xfrm>
          </p:grpSpPr>
          <p:grpSp>
            <p:nvGrpSpPr>
              <p:cNvPr id="45" name="Group 3"/>
              <p:cNvGrpSpPr>
                <a:grpSpLocks/>
              </p:cNvGrpSpPr>
              <p:nvPr/>
            </p:nvGrpSpPr>
            <p:grpSpPr bwMode="auto">
              <a:xfrm>
                <a:off x="2545" y="6790"/>
                <a:ext cx="7060" cy="4040"/>
                <a:chOff x="2740" y="6440"/>
                <a:chExt cx="7060" cy="3940"/>
              </a:xfrm>
            </p:grpSpPr>
            <p:grpSp>
              <p:nvGrpSpPr>
                <p:cNvPr id="47" name="Group 4"/>
                <p:cNvGrpSpPr>
                  <a:grpSpLocks/>
                </p:cNvGrpSpPr>
                <p:nvPr/>
              </p:nvGrpSpPr>
              <p:grpSpPr bwMode="auto">
                <a:xfrm>
                  <a:off x="2740" y="6440"/>
                  <a:ext cx="3220" cy="3940"/>
                  <a:chOff x="2740" y="6440"/>
                  <a:chExt cx="3220" cy="3940"/>
                </a:xfrm>
              </p:grpSpPr>
              <p:sp>
                <p:nvSpPr>
                  <p:cNvPr id="87" name="Rectangle 5"/>
                  <p:cNvSpPr>
                    <a:spLocks noChangeArrowheads="1"/>
                  </p:cNvSpPr>
                  <p:nvPr/>
                </p:nvSpPr>
                <p:spPr bwMode="auto">
                  <a:xfrm>
                    <a:off x="2740" y="6440"/>
                    <a:ext cx="340" cy="3940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600"/>
                  </a:p>
                </p:txBody>
              </p:sp>
              <p:sp>
                <p:nvSpPr>
                  <p:cNvPr id="88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3700" y="6440"/>
                    <a:ext cx="340" cy="3940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600"/>
                  </a:p>
                </p:txBody>
              </p:sp>
              <p:sp>
                <p:nvSpPr>
                  <p:cNvPr id="89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4660" y="6440"/>
                    <a:ext cx="340" cy="3940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600"/>
                  </a:p>
                </p:txBody>
              </p:sp>
              <p:sp>
                <p:nvSpPr>
                  <p:cNvPr id="90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5620" y="6440"/>
                    <a:ext cx="340" cy="3940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600"/>
                  </a:p>
                </p:txBody>
              </p:sp>
            </p:grpSp>
            <p:grpSp>
              <p:nvGrpSpPr>
                <p:cNvPr id="82" name="Group 9"/>
                <p:cNvGrpSpPr>
                  <a:grpSpLocks/>
                </p:cNvGrpSpPr>
                <p:nvPr/>
              </p:nvGrpSpPr>
              <p:grpSpPr bwMode="auto">
                <a:xfrm>
                  <a:off x="6580" y="6440"/>
                  <a:ext cx="3220" cy="3940"/>
                  <a:chOff x="2740" y="6440"/>
                  <a:chExt cx="3220" cy="3940"/>
                </a:xfrm>
              </p:grpSpPr>
              <p:sp>
                <p:nvSpPr>
                  <p:cNvPr id="83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2740" y="6440"/>
                    <a:ext cx="340" cy="3940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600"/>
                  </a:p>
                </p:txBody>
              </p:sp>
              <p:sp>
                <p:nvSpPr>
                  <p:cNvPr id="84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3700" y="6440"/>
                    <a:ext cx="340" cy="3940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600"/>
                  </a:p>
                </p:txBody>
              </p:sp>
              <p:sp>
                <p:nvSpPr>
                  <p:cNvPr id="85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4660" y="6440"/>
                    <a:ext cx="340" cy="3940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600"/>
                  </a:p>
                </p:txBody>
              </p:sp>
              <p:sp>
                <p:nvSpPr>
                  <p:cNvPr id="86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20" y="6440"/>
                    <a:ext cx="340" cy="3940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600"/>
                  </a:p>
                </p:txBody>
              </p:sp>
            </p:grpSp>
          </p:grpSp>
          <p:sp>
            <p:nvSpPr>
              <p:cNvPr id="46" name="Rectangle 14"/>
              <p:cNvSpPr>
                <a:spLocks noChangeArrowheads="1"/>
              </p:cNvSpPr>
              <p:nvPr/>
            </p:nvSpPr>
            <p:spPr bwMode="auto">
              <a:xfrm>
                <a:off x="2285" y="7090"/>
                <a:ext cx="7580" cy="34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</p:grpSp>
        <p:sp>
          <p:nvSpPr>
            <p:cNvPr id="6" name="Text Box 15"/>
            <p:cNvSpPr txBox="1">
              <a:spLocks noChangeArrowheads="1"/>
            </p:cNvSpPr>
            <p:nvPr/>
          </p:nvSpPr>
          <p:spPr bwMode="auto">
            <a:xfrm>
              <a:off x="5635" y="12064"/>
              <a:ext cx="623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GND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" name="Text Box 16"/>
            <p:cNvSpPr txBox="1">
              <a:spLocks noChangeArrowheads="1"/>
            </p:cNvSpPr>
            <p:nvPr/>
          </p:nvSpPr>
          <p:spPr bwMode="auto">
            <a:xfrm>
              <a:off x="5112" y="12057"/>
              <a:ext cx="460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1Q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" name="Text Box 17"/>
            <p:cNvSpPr txBox="1">
              <a:spLocks noChangeArrowheads="1"/>
            </p:cNvSpPr>
            <p:nvPr/>
          </p:nvSpPr>
          <p:spPr bwMode="auto">
            <a:xfrm>
              <a:off x="2054" y="12059"/>
              <a:ext cx="26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B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1" name="Text Box 18"/>
            <p:cNvSpPr txBox="1">
              <a:spLocks noChangeArrowheads="1"/>
            </p:cNvSpPr>
            <p:nvPr/>
          </p:nvSpPr>
          <p:spPr bwMode="auto">
            <a:xfrm>
              <a:off x="4460" y="12060"/>
              <a:ext cx="595" cy="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1D</a:t>
              </a:r>
              <a:r>
                <a:rPr kumimoji="0" lang="en-US" sz="16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ÇlÇr ñæí©" charset="0"/>
                </a:rPr>
                <a:t>0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2" name="Text Box 19"/>
            <p:cNvSpPr txBox="1">
              <a:spLocks noChangeArrowheads="1"/>
            </p:cNvSpPr>
            <p:nvPr/>
          </p:nvSpPr>
          <p:spPr bwMode="auto">
            <a:xfrm>
              <a:off x="4470" y="9750"/>
              <a:ext cx="590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2D</a:t>
              </a:r>
              <a:r>
                <a:rPr kumimoji="0" lang="en-US" sz="16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1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" name="Text Box 20"/>
            <p:cNvSpPr txBox="1">
              <a:spLocks noChangeArrowheads="1"/>
            </p:cNvSpPr>
            <p:nvPr/>
          </p:nvSpPr>
          <p:spPr bwMode="auto">
            <a:xfrm>
              <a:off x="5141" y="9750"/>
              <a:ext cx="43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2D</a:t>
              </a:r>
              <a:r>
                <a:rPr kumimoji="0" lang="en-US" sz="1600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ÇlÇr ñæí©" charset="0"/>
                </a:rPr>
                <a:t>0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4" name="Text Box 21"/>
            <p:cNvSpPr txBox="1">
              <a:spLocks noChangeArrowheads="1"/>
            </p:cNvSpPr>
            <p:nvPr/>
          </p:nvSpPr>
          <p:spPr bwMode="auto">
            <a:xfrm>
              <a:off x="5771" y="9750"/>
              <a:ext cx="36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2Q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5" name="Text Box 22"/>
            <p:cNvSpPr txBox="1">
              <a:spLocks noChangeArrowheads="1"/>
            </p:cNvSpPr>
            <p:nvPr/>
          </p:nvSpPr>
          <p:spPr bwMode="auto">
            <a:xfrm>
              <a:off x="3839" y="12052"/>
              <a:ext cx="475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1D</a:t>
              </a:r>
              <a:r>
                <a:rPr kumimoji="0" lang="en-US" sz="16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1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6" name="Text Box 23"/>
            <p:cNvSpPr txBox="1">
              <a:spLocks noChangeArrowheads="1"/>
            </p:cNvSpPr>
            <p:nvPr/>
          </p:nvSpPr>
          <p:spPr bwMode="auto">
            <a:xfrm>
              <a:off x="3212" y="12052"/>
              <a:ext cx="455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1D</a:t>
              </a:r>
              <a:r>
                <a:rPr kumimoji="0" lang="en-US" sz="16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2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7" name="Text Box 24"/>
            <p:cNvSpPr txBox="1">
              <a:spLocks noChangeArrowheads="1"/>
            </p:cNvSpPr>
            <p:nvPr/>
          </p:nvSpPr>
          <p:spPr bwMode="auto">
            <a:xfrm>
              <a:off x="2559" y="12052"/>
              <a:ext cx="495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1D</a:t>
              </a:r>
              <a:r>
                <a:rPr kumimoji="0" lang="en-US" sz="1600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3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8" name="Text Box 25"/>
            <p:cNvSpPr txBox="1">
              <a:spLocks noChangeArrowheads="1"/>
            </p:cNvSpPr>
            <p:nvPr/>
          </p:nvSpPr>
          <p:spPr bwMode="auto">
            <a:xfrm>
              <a:off x="2031" y="9750"/>
              <a:ext cx="375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2S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9" name="Text Box 26"/>
            <p:cNvSpPr txBox="1">
              <a:spLocks noChangeArrowheads="1"/>
            </p:cNvSpPr>
            <p:nvPr/>
          </p:nvSpPr>
          <p:spPr bwMode="auto">
            <a:xfrm>
              <a:off x="2650" y="9750"/>
              <a:ext cx="375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A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0" name="Text Box 27"/>
            <p:cNvSpPr txBox="1">
              <a:spLocks noChangeArrowheads="1"/>
            </p:cNvSpPr>
            <p:nvPr/>
          </p:nvSpPr>
          <p:spPr bwMode="auto">
            <a:xfrm>
              <a:off x="3237" y="9750"/>
              <a:ext cx="455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2D</a:t>
              </a:r>
              <a:r>
                <a:rPr kumimoji="0" lang="en-US" sz="16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3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1" name="Text Box 28"/>
            <p:cNvSpPr txBox="1">
              <a:spLocks noChangeArrowheads="1"/>
            </p:cNvSpPr>
            <p:nvPr/>
          </p:nvSpPr>
          <p:spPr bwMode="auto">
            <a:xfrm>
              <a:off x="3858" y="9750"/>
              <a:ext cx="495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2D</a:t>
              </a:r>
              <a:r>
                <a:rPr kumimoji="0" lang="en-US" sz="16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2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2" name="Text Box 29"/>
            <p:cNvSpPr txBox="1">
              <a:spLocks noChangeArrowheads="1"/>
            </p:cNvSpPr>
            <p:nvPr/>
          </p:nvSpPr>
          <p:spPr bwMode="auto">
            <a:xfrm>
              <a:off x="1290" y="9750"/>
              <a:ext cx="540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Vcc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5" name="Arc 32"/>
            <p:cNvSpPr>
              <a:spLocks/>
            </p:cNvSpPr>
            <p:nvPr/>
          </p:nvSpPr>
          <p:spPr bwMode="auto">
            <a:xfrm>
              <a:off x="1221" y="10738"/>
              <a:ext cx="366" cy="690"/>
            </a:xfrm>
            <a:custGeom>
              <a:avLst/>
              <a:gdLst>
                <a:gd name="G0" fmla="+- 1304 0 0"/>
                <a:gd name="G1" fmla="+- 21600 0 0"/>
                <a:gd name="G2" fmla="+- 21600 0 0"/>
                <a:gd name="T0" fmla="*/ 376 w 22904"/>
                <a:gd name="T1" fmla="*/ 20 h 43200"/>
                <a:gd name="T2" fmla="*/ 0 w 22904"/>
                <a:gd name="T3" fmla="*/ 43161 h 43200"/>
                <a:gd name="T4" fmla="*/ 1304 w 2290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04" h="43200" fill="none" extrusionOk="0">
                  <a:moveTo>
                    <a:pt x="375" y="19"/>
                  </a:moveTo>
                  <a:cubicBezTo>
                    <a:pt x="685" y="6"/>
                    <a:pt x="994" y="-1"/>
                    <a:pt x="1304" y="-1"/>
                  </a:cubicBezTo>
                  <a:cubicBezTo>
                    <a:pt x="13233" y="0"/>
                    <a:pt x="22904" y="9670"/>
                    <a:pt x="22904" y="21600"/>
                  </a:cubicBezTo>
                  <a:cubicBezTo>
                    <a:pt x="22904" y="33529"/>
                    <a:pt x="13233" y="43200"/>
                    <a:pt x="1304" y="43200"/>
                  </a:cubicBezTo>
                  <a:cubicBezTo>
                    <a:pt x="869" y="43199"/>
                    <a:pt x="434" y="43186"/>
                    <a:pt x="0" y="43160"/>
                  </a:cubicBezTo>
                </a:path>
                <a:path w="22904" h="43200" stroke="0" extrusionOk="0">
                  <a:moveTo>
                    <a:pt x="375" y="19"/>
                  </a:moveTo>
                  <a:cubicBezTo>
                    <a:pt x="685" y="6"/>
                    <a:pt x="994" y="-1"/>
                    <a:pt x="1304" y="-1"/>
                  </a:cubicBezTo>
                  <a:cubicBezTo>
                    <a:pt x="13233" y="0"/>
                    <a:pt x="22904" y="9670"/>
                    <a:pt x="22904" y="21600"/>
                  </a:cubicBezTo>
                  <a:cubicBezTo>
                    <a:pt x="22904" y="33529"/>
                    <a:pt x="13233" y="43200"/>
                    <a:pt x="1304" y="43200"/>
                  </a:cubicBezTo>
                  <a:cubicBezTo>
                    <a:pt x="869" y="43199"/>
                    <a:pt x="434" y="43186"/>
                    <a:pt x="0" y="43160"/>
                  </a:cubicBezTo>
                  <a:lnTo>
                    <a:pt x="1304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6" name="Text Box 33"/>
            <p:cNvSpPr txBox="1">
              <a:spLocks noChangeArrowheads="1"/>
            </p:cNvSpPr>
            <p:nvPr/>
          </p:nvSpPr>
          <p:spPr bwMode="auto">
            <a:xfrm>
              <a:off x="2130" y="10420"/>
              <a:ext cx="3165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74153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Dual 1-of-4 Multiplexer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2" name="Text Box 39"/>
            <p:cNvSpPr txBox="1">
              <a:spLocks noChangeArrowheads="1"/>
            </p:cNvSpPr>
            <p:nvPr/>
          </p:nvSpPr>
          <p:spPr bwMode="auto">
            <a:xfrm>
              <a:off x="1366" y="12067"/>
              <a:ext cx="375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1S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415606"/>
              </p:ext>
            </p:extLst>
          </p:nvPr>
        </p:nvGraphicFramePr>
        <p:xfrm>
          <a:off x="945245" y="1928001"/>
          <a:ext cx="1497264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579"/>
                <a:gridCol w="334210"/>
                <a:gridCol w="337588"/>
                <a:gridCol w="477887"/>
              </a:tblGrid>
              <a:tr h="252663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508000" y="3787211"/>
            <a:ext cx="2326640" cy="0"/>
          </a:xfrm>
          <a:prstGeom prst="line">
            <a:avLst/>
          </a:prstGeom>
          <a:ln w="57150" cmpd="sng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315720" y="1807330"/>
            <a:ext cx="0" cy="3567310"/>
          </a:xfrm>
          <a:prstGeom prst="line">
            <a:avLst/>
          </a:prstGeom>
          <a:ln w="57150" cmpd="sng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6996981" y="1925425"/>
            <a:ext cx="1321684" cy="4597295"/>
            <a:chOff x="6996981" y="1925425"/>
            <a:chExt cx="1321684" cy="4597295"/>
          </a:xfrm>
        </p:grpSpPr>
        <p:grpSp>
          <p:nvGrpSpPr>
            <p:cNvPr id="49" name="Group 48"/>
            <p:cNvGrpSpPr>
              <a:grpSpLocks/>
            </p:cNvGrpSpPr>
            <p:nvPr/>
          </p:nvGrpSpPr>
          <p:grpSpPr bwMode="auto">
            <a:xfrm rot="5400000">
              <a:off x="7693959" y="5516161"/>
              <a:ext cx="748375" cy="501036"/>
              <a:chOff x="4163" y="12448"/>
              <a:chExt cx="2237" cy="1675"/>
            </a:xfrm>
          </p:grpSpPr>
          <p:grpSp>
            <p:nvGrpSpPr>
              <p:cNvPr id="50" name="Group 49"/>
              <p:cNvGrpSpPr>
                <a:grpSpLocks/>
              </p:cNvGrpSpPr>
              <p:nvPr/>
            </p:nvGrpSpPr>
            <p:grpSpPr bwMode="auto">
              <a:xfrm>
                <a:off x="5091" y="12450"/>
                <a:ext cx="1309" cy="1672"/>
                <a:chOff x="4590" y="12443"/>
                <a:chExt cx="1811" cy="1672"/>
              </a:xfrm>
            </p:grpSpPr>
            <p:sp>
              <p:nvSpPr>
                <p:cNvPr id="56" name="Arc 2840"/>
                <p:cNvSpPr>
                  <a:spLocks/>
                </p:cNvSpPr>
                <p:nvPr/>
              </p:nvSpPr>
              <p:spPr bwMode="auto">
                <a:xfrm>
                  <a:off x="4590" y="12443"/>
                  <a:ext cx="1802" cy="1665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18670"/>
                    <a:gd name="T1" fmla="*/ 0 h 21600"/>
                    <a:gd name="T2" fmla="*/ 18670 w 18670"/>
                    <a:gd name="T3" fmla="*/ 10738 h 21600"/>
                    <a:gd name="T4" fmla="*/ 0 w 1867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8670" h="21600" fill="none" extrusionOk="0">
                      <a:moveTo>
                        <a:pt x="0" y="-1"/>
                      </a:moveTo>
                      <a:cubicBezTo>
                        <a:pt x="7691" y="-1"/>
                        <a:pt x="14802" y="4089"/>
                        <a:pt x="18670" y="10737"/>
                      </a:cubicBezTo>
                    </a:path>
                    <a:path w="18670" h="21600" stroke="0" extrusionOk="0">
                      <a:moveTo>
                        <a:pt x="0" y="-1"/>
                      </a:moveTo>
                      <a:cubicBezTo>
                        <a:pt x="7691" y="-1"/>
                        <a:pt x="14802" y="4089"/>
                        <a:pt x="18670" y="1073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sz="2000"/>
                </a:p>
              </p:txBody>
            </p:sp>
            <p:sp>
              <p:nvSpPr>
                <p:cNvPr id="57" name="Arc 2841"/>
                <p:cNvSpPr>
                  <a:spLocks/>
                </p:cNvSpPr>
                <p:nvPr/>
              </p:nvSpPr>
              <p:spPr bwMode="auto">
                <a:xfrm flipV="1">
                  <a:off x="4590" y="12450"/>
                  <a:ext cx="1811" cy="1665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18764"/>
                    <a:gd name="T1" fmla="*/ 0 h 21600"/>
                    <a:gd name="T2" fmla="*/ 18764 w 18764"/>
                    <a:gd name="T3" fmla="*/ 10900 h 21600"/>
                    <a:gd name="T4" fmla="*/ 0 w 18764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8764" h="21600" fill="none" extrusionOk="0">
                      <a:moveTo>
                        <a:pt x="0" y="-1"/>
                      </a:moveTo>
                      <a:cubicBezTo>
                        <a:pt x="7758" y="-1"/>
                        <a:pt x="14920" y="4160"/>
                        <a:pt x="18763" y="10900"/>
                      </a:cubicBezTo>
                    </a:path>
                    <a:path w="18764" h="21600" stroke="0" extrusionOk="0">
                      <a:moveTo>
                        <a:pt x="0" y="-1"/>
                      </a:moveTo>
                      <a:cubicBezTo>
                        <a:pt x="7758" y="-1"/>
                        <a:pt x="14920" y="4160"/>
                        <a:pt x="18763" y="109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sz="2000"/>
                </a:p>
              </p:txBody>
            </p:sp>
          </p:grpSp>
          <p:grpSp>
            <p:nvGrpSpPr>
              <p:cNvPr id="51" name="Group 50"/>
              <p:cNvGrpSpPr>
                <a:grpSpLocks/>
              </p:cNvGrpSpPr>
              <p:nvPr/>
            </p:nvGrpSpPr>
            <p:grpSpPr bwMode="auto">
              <a:xfrm>
                <a:off x="4163" y="12448"/>
                <a:ext cx="712" cy="1662"/>
                <a:chOff x="4305" y="13077"/>
                <a:chExt cx="840" cy="1325"/>
              </a:xfrm>
            </p:grpSpPr>
            <p:sp>
              <p:nvSpPr>
                <p:cNvPr id="54" name="Arc 2843"/>
                <p:cNvSpPr>
                  <a:spLocks/>
                </p:cNvSpPr>
                <p:nvPr/>
              </p:nvSpPr>
              <p:spPr bwMode="auto">
                <a:xfrm>
                  <a:off x="4305" y="13077"/>
                  <a:ext cx="840" cy="672"/>
                </a:xfrm>
                <a:custGeom>
                  <a:avLst/>
                  <a:gdLst>
                    <a:gd name="G0" fmla="+- 0 0 0"/>
                    <a:gd name="G1" fmla="+- 17287 0 0"/>
                    <a:gd name="G2" fmla="+- 21600 0 0"/>
                    <a:gd name="T0" fmla="*/ 12951 w 21600"/>
                    <a:gd name="T1" fmla="*/ 0 h 17287"/>
                    <a:gd name="T2" fmla="*/ 21600 w 21600"/>
                    <a:gd name="T3" fmla="*/ 17287 h 17287"/>
                    <a:gd name="T4" fmla="*/ 0 w 21600"/>
                    <a:gd name="T5" fmla="*/ 17287 h 172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17287" fill="none" extrusionOk="0">
                      <a:moveTo>
                        <a:pt x="12950" y="0"/>
                      </a:moveTo>
                      <a:cubicBezTo>
                        <a:pt x="18395" y="4078"/>
                        <a:pt x="21600" y="10484"/>
                        <a:pt x="21600" y="17287"/>
                      </a:cubicBezTo>
                    </a:path>
                    <a:path w="21600" h="17287" stroke="0" extrusionOk="0">
                      <a:moveTo>
                        <a:pt x="12950" y="0"/>
                      </a:moveTo>
                      <a:cubicBezTo>
                        <a:pt x="18395" y="4078"/>
                        <a:pt x="21600" y="10484"/>
                        <a:pt x="21600" y="17287"/>
                      </a:cubicBezTo>
                      <a:lnTo>
                        <a:pt x="0" y="17287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sz="2000"/>
                </a:p>
              </p:txBody>
            </p:sp>
            <p:sp>
              <p:nvSpPr>
                <p:cNvPr id="55" name="Arc 2844"/>
                <p:cNvSpPr>
                  <a:spLocks/>
                </p:cNvSpPr>
                <p:nvPr/>
              </p:nvSpPr>
              <p:spPr bwMode="auto">
                <a:xfrm flipV="1">
                  <a:off x="4305" y="13730"/>
                  <a:ext cx="840" cy="672"/>
                </a:xfrm>
                <a:custGeom>
                  <a:avLst/>
                  <a:gdLst>
                    <a:gd name="G0" fmla="+- 0 0 0"/>
                    <a:gd name="G1" fmla="+- 17287 0 0"/>
                    <a:gd name="G2" fmla="+- 21600 0 0"/>
                    <a:gd name="T0" fmla="*/ 12951 w 21600"/>
                    <a:gd name="T1" fmla="*/ 0 h 17287"/>
                    <a:gd name="T2" fmla="*/ 21600 w 21600"/>
                    <a:gd name="T3" fmla="*/ 17287 h 17287"/>
                    <a:gd name="T4" fmla="*/ 0 w 21600"/>
                    <a:gd name="T5" fmla="*/ 17287 h 172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17287" fill="none" extrusionOk="0">
                      <a:moveTo>
                        <a:pt x="12950" y="0"/>
                      </a:moveTo>
                      <a:cubicBezTo>
                        <a:pt x="18395" y="4078"/>
                        <a:pt x="21600" y="10484"/>
                        <a:pt x="21600" y="17287"/>
                      </a:cubicBezTo>
                    </a:path>
                    <a:path w="21600" h="17287" stroke="0" extrusionOk="0">
                      <a:moveTo>
                        <a:pt x="12950" y="0"/>
                      </a:moveTo>
                      <a:cubicBezTo>
                        <a:pt x="18395" y="4078"/>
                        <a:pt x="21600" y="10484"/>
                        <a:pt x="21600" y="17287"/>
                      </a:cubicBezTo>
                      <a:lnTo>
                        <a:pt x="0" y="17287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sz="2000"/>
                </a:p>
              </p:txBody>
            </p:sp>
          </p:grpSp>
          <p:cxnSp>
            <p:nvCxnSpPr>
              <p:cNvPr id="52" name="Line 2845"/>
              <p:cNvCxnSpPr/>
              <p:nvPr/>
            </p:nvCxnSpPr>
            <p:spPr bwMode="auto">
              <a:xfrm>
                <a:off x="4606" y="12450"/>
                <a:ext cx="49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3" name="Line 2846"/>
              <p:cNvCxnSpPr/>
              <p:nvPr/>
            </p:nvCxnSpPr>
            <p:spPr bwMode="auto">
              <a:xfrm>
                <a:off x="4591" y="14123"/>
                <a:ext cx="49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3" name="Freeform 32"/>
            <p:cNvSpPr/>
            <p:nvPr/>
          </p:nvSpPr>
          <p:spPr>
            <a:xfrm>
              <a:off x="7517027" y="1925425"/>
              <a:ext cx="665580" cy="3705261"/>
            </a:xfrm>
            <a:custGeom>
              <a:avLst/>
              <a:gdLst>
                <a:gd name="connsiteX0" fmla="*/ 0 w 681182"/>
                <a:gd name="connsiteY0" fmla="*/ 415637 h 3648364"/>
                <a:gd name="connsiteX1" fmla="*/ 0 w 681182"/>
                <a:gd name="connsiteY1" fmla="*/ 0 h 3648364"/>
                <a:gd name="connsiteX2" fmla="*/ 600364 w 681182"/>
                <a:gd name="connsiteY2" fmla="*/ 11546 h 3648364"/>
                <a:gd name="connsiteX3" fmla="*/ 681182 w 681182"/>
                <a:gd name="connsiteY3" fmla="*/ 3648364 h 3648364"/>
                <a:gd name="connsiteX0" fmla="*/ 0 w 689607"/>
                <a:gd name="connsiteY0" fmla="*/ 415637 h 3648364"/>
                <a:gd name="connsiteX1" fmla="*/ 0 w 689607"/>
                <a:gd name="connsiteY1" fmla="*/ 0 h 3648364"/>
                <a:gd name="connsiteX2" fmla="*/ 689607 w 689607"/>
                <a:gd name="connsiteY2" fmla="*/ 4681 h 3648364"/>
                <a:gd name="connsiteX3" fmla="*/ 681182 w 689607"/>
                <a:gd name="connsiteY3" fmla="*/ 3648364 h 3648364"/>
                <a:gd name="connsiteX0" fmla="*/ 0 w 689607"/>
                <a:gd name="connsiteY0" fmla="*/ 410956 h 3643683"/>
                <a:gd name="connsiteX1" fmla="*/ 96108 w 689607"/>
                <a:gd name="connsiteY1" fmla="*/ 84562 h 3643683"/>
                <a:gd name="connsiteX2" fmla="*/ 689607 w 689607"/>
                <a:gd name="connsiteY2" fmla="*/ 0 h 3643683"/>
                <a:gd name="connsiteX3" fmla="*/ 681182 w 689607"/>
                <a:gd name="connsiteY3" fmla="*/ 3643683 h 3643683"/>
                <a:gd name="connsiteX0" fmla="*/ 0 w 689607"/>
                <a:gd name="connsiteY0" fmla="*/ 410956 h 3643683"/>
                <a:gd name="connsiteX1" fmla="*/ 6865 w 689607"/>
                <a:gd name="connsiteY1" fmla="*/ 2183 h 3643683"/>
                <a:gd name="connsiteX2" fmla="*/ 689607 w 689607"/>
                <a:gd name="connsiteY2" fmla="*/ 0 h 3643683"/>
                <a:gd name="connsiteX3" fmla="*/ 681182 w 689607"/>
                <a:gd name="connsiteY3" fmla="*/ 3643683 h 3643683"/>
                <a:gd name="connsiteX0" fmla="*/ 3066 w 692673"/>
                <a:gd name="connsiteY0" fmla="*/ 410956 h 3643683"/>
                <a:gd name="connsiteX1" fmla="*/ 0 w 692673"/>
                <a:gd name="connsiteY1" fmla="*/ 2183 h 3643683"/>
                <a:gd name="connsiteX2" fmla="*/ 692673 w 692673"/>
                <a:gd name="connsiteY2" fmla="*/ 0 h 3643683"/>
                <a:gd name="connsiteX3" fmla="*/ 684248 w 692673"/>
                <a:gd name="connsiteY3" fmla="*/ 3643683 h 3643683"/>
                <a:gd name="connsiteX0" fmla="*/ 147065 w 836672"/>
                <a:gd name="connsiteY0" fmla="*/ 536107 h 3768834"/>
                <a:gd name="connsiteX1" fmla="*/ 0 w 836672"/>
                <a:gd name="connsiteY1" fmla="*/ 0 h 3768834"/>
                <a:gd name="connsiteX2" fmla="*/ 836672 w 836672"/>
                <a:gd name="connsiteY2" fmla="*/ 125151 h 3768834"/>
                <a:gd name="connsiteX3" fmla="*/ 828247 w 836672"/>
                <a:gd name="connsiteY3" fmla="*/ 3768834 h 3768834"/>
                <a:gd name="connsiteX0" fmla="*/ 0 w 689607"/>
                <a:gd name="connsiteY0" fmla="*/ 410956 h 3643683"/>
                <a:gd name="connsiteX1" fmla="*/ 200517 w 689607"/>
                <a:gd name="connsiteY1" fmla="*/ 105937 h 3643683"/>
                <a:gd name="connsiteX2" fmla="*/ 689607 w 689607"/>
                <a:gd name="connsiteY2" fmla="*/ 0 h 3643683"/>
                <a:gd name="connsiteX3" fmla="*/ 681182 w 689607"/>
                <a:gd name="connsiteY3" fmla="*/ 3643683 h 3643683"/>
                <a:gd name="connsiteX0" fmla="*/ 0 w 689607"/>
                <a:gd name="connsiteY0" fmla="*/ 413490 h 3646217"/>
                <a:gd name="connsiteX1" fmla="*/ 1899 w 689607"/>
                <a:gd name="connsiteY1" fmla="*/ 0 h 3646217"/>
                <a:gd name="connsiteX2" fmla="*/ 689607 w 689607"/>
                <a:gd name="connsiteY2" fmla="*/ 2534 h 3646217"/>
                <a:gd name="connsiteX3" fmla="*/ 681182 w 689607"/>
                <a:gd name="connsiteY3" fmla="*/ 3646217 h 3646217"/>
                <a:gd name="connsiteX0" fmla="*/ 0 w 689607"/>
                <a:gd name="connsiteY0" fmla="*/ 432355 h 3646217"/>
                <a:gd name="connsiteX1" fmla="*/ 1899 w 689607"/>
                <a:gd name="connsiteY1" fmla="*/ 0 h 3646217"/>
                <a:gd name="connsiteX2" fmla="*/ 689607 w 689607"/>
                <a:gd name="connsiteY2" fmla="*/ 2534 h 3646217"/>
                <a:gd name="connsiteX3" fmla="*/ 681182 w 689607"/>
                <a:gd name="connsiteY3" fmla="*/ 3646217 h 364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9607" h="3646217">
                  <a:moveTo>
                    <a:pt x="0" y="432355"/>
                  </a:moveTo>
                  <a:lnTo>
                    <a:pt x="1899" y="0"/>
                  </a:lnTo>
                  <a:lnTo>
                    <a:pt x="689607" y="2534"/>
                  </a:lnTo>
                  <a:cubicBezTo>
                    <a:pt x="686799" y="1217095"/>
                    <a:pt x="683990" y="2431656"/>
                    <a:pt x="681182" y="3646217"/>
                  </a:cubicBezTo>
                </a:path>
              </a:pathLst>
            </a:cu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6996981" y="5012906"/>
              <a:ext cx="963744" cy="594264"/>
            </a:xfrm>
            <a:custGeom>
              <a:avLst/>
              <a:gdLst>
                <a:gd name="connsiteX0" fmla="*/ 963283 w 963283"/>
                <a:gd name="connsiteY0" fmla="*/ 594264 h 594264"/>
                <a:gd name="connsiteX1" fmla="*/ 953698 w 963283"/>
                <a:gd name="connsiteY1" fmla="*/ 244415 h 594264"/>
                <a:gd name="connsiteX2" fmla="*/ 0 w 963283"/>
                <a:gd name="connsiteY2" fmla="*/ 239622 h 594264"/>
                <a:gd name="connsiteX3" fmla="*/ 0 w 963283"/>
                <a:gd name="connsiteY3" fmla="*/ 0 h 594264"/>
                <a:gd name="connsiteX0" fmla="*/ 963283 w 963283"/>
                <a:gd name="connsiteY0" fmla="*/ 594264 h 594264"/>
                <a:gd name="connsiteX1" fmla="*/ 809924 w 963283"/>
                <a:gd name="connsiteY1" fmla="*/ 287547 h 594264"/>
                <a:gd name="connsiteX2" fmla="*/ 0 w 963283"/>
                <a:gd name="connsiteY2" fmla="*/ 239622 h 594264"/>
                <a:gd name="connsiteX3" fmla="*/ 0 w 963283"/>
                <a:gd name="connsiteY3" fmla="*/ 0 h 594264"/>
                <a:gd name="connsiteX0" fmla="*/ 963283 w 968075"/>
                <a:gd name="connsiteY0" fmla="*/ 594264 h 594264"/>
                <a:gd name="connsiteX1" fmla="*/ 968075 w 968075"/>
                <a:gd name="connsiteY1" fmla="*/ 239622 h 594264"/>
                <a:gd name="connsiteX2" fmla="*/ 0 w 968075"/>
                <a:gd name="connsiteY2" fmla="*/ 239622 h 594264"/>
                <a:gd name="connsiteX3" fmla="*/ 0 w 968075"/>
                <a:gd name="connsiteY3" fmla="*/ 0 h 594264"/>
                <a:gd name="connsiteX0" fmla="*/ 963283 w 963288"/>
                <a:gd name="connsiteY0" fmla="*/ 594264 h 594264"/>
                <a:gd name="connsiteX1" fmla="*/ 627811 w 963288"/>
                <a:gd name="connsiteY1" fmla="*/ 383396 h 594264"/>
                <a:gd name="connsiteX2" fmla="*/ 0 w 963288"/>
                <a:gd name="connsiteY2" fmla="*/ 239622 h 594264"/>
                <a:gd name="connsiteX3" fmla="*/ 0 w 963288"/>
                <a:gd name="connsiteY3" fmla="*/ 0 h 594264"/>
                <a:gd name="connsiteX0" fmla="*/ 963283 w 963744"/>
                <a:gd name="connsiteY0" fmla="*/ 594264 h 594264"/>
                <a:gd name="connsiteX1" fmla="*/ 963283 w 963744"/>
                <a:gd name="connsiteY1" fmla="*/ 263585 h 594264"/>
                <a:gd name="connsiteX2" fmla="*/ 0 w 963744"/>
                <a:gd name="connsiteY2" fmla="*/ 239622 h 594264"/>
                <a:gd name="connsiteX3" fmla="*/ 0 w 963744"/>
                <a:gd name="connsiteY3" fmla="*/ 0 h 594264"/>
                <a:gd name="connsiteX0" fmla="*/ 963283 w 963744"/>
                <a:gd name="connsiteY0" fmla="*/ 594264 h 594264"/>
                <a:gd name="connsiteX1" fmla="*/ 963283 w 963744"/>
                <a:gd name="connsiteY1" fmla="*/ 263585 h 594264"/>
                <a:gd name="connsiteX2" fmla="*/ 4793 w 963744"/>
                <a:gd name="connsiteY2" fmla="*/ 268377 h 594264"/>
                <a:gd name="connsiteX3" fmla="*/ 0 w 963744"/>
                <a:gd name="connsiteY3" fmla="*/ 0 h 594264"/>
                <a:gd name="connsiteX0" fmla="*/ 963283 w 963744"/>
                <a:gd name="connsiteY0" fmla="*/ 594264 h 594264"/>
                <a:gd name="connsiteX1" fmla="*/ 963283 w 963744"/>
                <a:gd name="connsiteY1" fmla="*/ 263585 h 594264"/>
                <a:gd name="connsiteX2" fmla="*/ 9585 w 963744"/>
                <a:gd name="connsiteY2" fmla="*/ 249207 h 594264"/>
                <a:gd name="connsiteX3" fmla="*/ 0 w 963744"/>
                <a:gd name="connsiteY3" fmla="*/ 0 h 594264"/>
                <a:gd name="connsiteX0" fmla="*/ 963283 w 963744"/>
                <a:gd name="connsiteY0" fmla="*/ 594264 h 594264"/>
                <a:gd name="connsiteX1" fmla="*/ 963283 w 963744"/>
                <a:gd name="connsiteY1" fmla="*/ 263585 h 594264"/>
                <a:gd name="connsiteX2" fmla="*/ 4793 w 963744"/>
                <a:gd name="connsiteY2" fmla="*/ 268377 h 594264"/>
                <a:gd name="connsiteX3" fmla="*/ 0 w 963744"/>
                <a:gd name="connsiteY3" fmla="*/ 0 h 59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3744" h="594264">
                  <a:moveTo>
                    <a:pt x="963283" y="594264"/>
                  </a:moveTo>
                  <a:cubicBezTo>
                    <a:pt x="964880" y="476050"/>
                    <a:pt x="961686" y="381799"/>
                    <a:pt x="963283" y="263585"/>
                  </a:cubicBezTo>
                  <a:lnTo>
                    <a:pt x="4793" y="268377"/>
                  </a:lnTo>
                  <a:cubicBezTo>
                    <a:pt x="3195" y="178918"/>
                    <a:pt x="1598" y="89459"/>
                    <a:pt x="0" y="0"/>
                  </a:cubicBezTo>
                </a:path>
              </a:pathLst>
            </a:cu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958124" y="6153388"/>
              <a:ext cx="3044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52880" y="1605280"/>
            <a:ext cx="3515360" cy="4124960"/>
            <a:chOff x="1452880" y="1605280"/>
            <a:chExt cx="3515360" cy="4124960"/>
          </a:xfrm>
        </p:grpSpPr>
        <p:sp>
          <p:nvSpPr>
            <p:cNvPr id="44" name="Freeform 43"/>
            <p:cNvSpPr/>
            <p:nvPr/>
          </p:nvSpPr>
          <p:spPr>
            <a:xfrm>
              <a:off x="1767840" y="1605280"/>
              <a:ext cx="3200400" cy="741680"/>
            </a:xfrm>
            <a:custGeom>
              <a:avLst/>
              <a:gdLst>
                <a:gd name="connsiteX0" fmla="*/ 10160 w 3200400"/>
                <a:gd name="connsiteY0" fmla="*/ 304800 h 741680"/>
                <a:gd name="connsiteX1" fmla="*/ 0 w 3200400"/>
                <a:gd name="connsiteY1" fmla="*/ 0 h 741680"/>
                <a:gd name="connsiteX2" fmla="*/ 3190240 w 3200400"/>
                <a:gd name="connsiteY2" fmla="*/ 0 h 741680"/>
                <a:gd name="connsiteX3" fmla="*/ 3200400 w 3200400"/>
                <a:gd name="connsiteY3" fmla="*/ 741680 h 74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0400" h="741680">
                  <a:moveTo>
                    <a:pt x="10160" y="304800"/>
                  </a:moveTo>
                  <a:lnTo>
                    <a:pt x="0" y="0"/>
                  </a:lnTo>
                  <a:lnTo>
                    <a:pt x="3190240" y="0"/>
                  </a:lnTo>
                  <a:lnTo>
                    <a:pt x="3200400" y="741680"/>
                  </a:lnTo>
                </a:path>
              </a:pathLst>
            </a:cu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1452880" y="1757680"/>
              <a:ext cx="3027680" cy="3972560"/>
            </a:xfrm>
            <a:custGeom>
              <a:avLst/>
              <a:gdLst>
                <a:gd name="connsiteX0" fmla="*/ 0 w 3027680"/>
                <a:gd name="connsiteY0" fmla="*/ 172720 h 3972560"/>
                <a:gd name="connsiteX1" fmla="*/ 0 w 3027680"/>
                <a:gd name="connsiteY1" fmla="*/ 0 h 3972560"/>
                <a:gd name="connsiteX2" fmla="*/ 2042160 w 3027680"/>
                <a:gd name="connsiteY2" fmla="*/ 10160 h 3972560"/>
                <a:gd name="connsiteX3" fmla="*/ 2062480 w 3027680"/>
                <a:gd name="connsiteY3" fmla="*/ 3972560 h 3972560"/>
                <a:gd name="connsiteX4" fmla="*/ 3027680 w 3027680"/>
                <a:gd name="connsiteY4" fmla="*/ 3972560 h 3972560"/>
                <a:gd name="connsiteX5" fmla="*/ 3017520 w 3027680"/>
                <a:gd name="connsiteY5" fmla="*/ 3261360 h 3972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27680" h="3972560">
                  <a:moveTo>
                    <a:pt x="0" y="172720"/>
                  </a:moveTo>
                  <a:lnTo>
                    <a:pt x="0" y="0"/>
                  </a:lnTo>
                  <a:lnTo>
                    <a:pt x="2042160" y="10160"/>
                  </a:lnTo>
                  <a:lnTo>
                    <a:pt x="2062480" y="3972560"/>
                  </a:lnTo>
                  <a:lnTo>
                    <a:pt x="3027680" y="3972560"/>
                  </a:lnTo>
                  <a:lnTo>
                    <a:pt x="3017520" y="3261360"/>
                  </a:lnTo>
                </a:path>
              </a:pathLst>
            </a:cu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127760" y="1347084"/>
            <a:ext cx="3322320" cy="4007236"/>
            <a:chOff x="1127760" y="1347084"/>
            <a:chExt cx="3322320" cy="4007236"/>
          </a:xfrm>
        </p:grpSpPr>
        <p:grpSp>
          <p:nvGrpSpPr>
            <p:cNvPr id="68" name="Group 67"/>
            <p:cNvGrpSpPr/>
            <p:nvPr/>
          </p:nvGrpSpPr>
          <p:grpSpPr>
            <a:xfrm rot="5400000">
              <a:off x="3037568" y="3640845"/>
              <a:ext cx="336865" cy="273354"/>
              <a:chOff x="5426970" y="1999269"/>
              <a:chExt cx="336865" cy="273354"/>
            </a:xfrm>
          </p:grpSpPr>
          <p:sp>
            <p:nvSpPr>
              <p:cNvPr id="69" name="AutoShape 2849"/>
              <p:cNvSpPr>
                <a:spLocks noChangeArrowheads="1"/>
              </p:cNvSpPr>
              <p:nvPr/>
            </p:nvSpPr>
            <p:spPr bwMode="auto">
              <a:xfrm rot="5400000">
                <a:off x="5408855" y="2017384"/>
                <a:ext cx="273354" cy="237123"/>
              </a:xfrm>
              <a:prstGeom prst="flowChartExtra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000"/>
              </a:p>
            </p:txBody>
          </p:sp>
          <p:sp>
            <p:nvSpPr>
              <p:cNvPr id="70" name="Oval 69"/>
              <p:cNvSpPr>
                <a:spLocks noChangeArrowheads="1"/>
              </p:cNvSpPr>
              <p:nvPr/>
            </p:nvSpPr>
            <p:spPr bwMode="auto">
              <a:xfrm>
                <a:off x="5656189" y="2071707"/>
                <a:ext cx="107646" cy="130299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000"/>
              </a:p>
            </p:txBody>
          </p:sp>
        </p:grpSp>
        <p:sp>
          <p:nvSpPr>
            <p:cNvPr id="59" name="Freeform 58"/>
            <p:cNvSpPr/>
            <p:nvPr/>
          </p:nvSpPr>
          <p:spPr>
            <a:xfrm>
              <a:off x="1127760" y="1402080"/>
              <a:ext cx="3322320" cy="965200"/>
            </a:xfrm>
            <a:custGeom>
              <a:avLst/>
              <a:gdLst>
                <a:gd name="connsiteX0" fmla="*/ 0 w 3322320"/>
                <a:gd name="connsiteY0" fmla="*/ 518160 h 965200"/>
                <a:gd name="connsiteX1" fmla="*/ 0 w 3322320"/>
                <a:gd name="connsiteY1" fmla="*/ 0 h 965200"/>
                <a:gd name="connsiteX2" fmla="*/ 3322320 w 3322320"/>
                <a:gd name="connsiteY2" fmla="*/ 0 h 965200"/>
                <a:gd name="connsiteX3" fmla="*/ 3322320 w 3322320"/>
                <a:gd name="connsiteY3" fmla="*/ 965200 h 96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22320" h="965200">
                  <a:moveTo>
                    <a:pt x="0" y="518160"/>
                  </a:moveTo>
                  <a:lnTo>
                    <a:pt x="0" y="0"/>
                  </a:lnTo>
                  <a:lnTo>
                    <a:pt x="3322320" y="0"/>
                  </a:lnTo>
                  <a:lnTo>
                    <a:pt x="3322320" y="965200"/>
                  </a:lnTo>
                </a:path>
              </a:pathLst>
            </a:custGeom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Straight Connector 60"/>
            <p:cNvCxnSpPr>
              <a:stCxn id="69" idx="2"/>
            </p:cNvCxnSpPr>
            <p:nvPr/>
          </p:nvCxnSpPr>
          <p:spPr>
            <a:xfrm flipV="1">
              <a:off x="3206001" y="1402080"/>
              <a:ext cx="0" cy="2207010"/>
            </a:xfrm>
            <a:prstGeom prst="line">
              <a:avLst/>
            </a:prstGeom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Freeform 63"/>
            <p:cNvSpPr/>
            <p:nvPr/>
          </p:nvSpPr>
          <p:spPr>
            <a:xfrm>
              <a:off x="3210560" y="3952240"/>
              <a:ext cx="751840" cy="1402080"/>
            </a:xfrm>
            <a:custGeom>
              <a:avLst/>
              <a:gdLst>
                <a:gd name="connsiteX0" fmla="*/ 0 w 751840"/>
                <a:gd name="connsiteY0" fmla="*/ 0 h 1402080"/>
                <a:gd name="connsiteX1" fmla="*/ 0 w 751840"/>
                <a:gd name="connsiteY1" fmla="*/ 1402080 h 1402080"/>
                <a:gd name="connsiteX2" fmla="*/ 751840 w 751840"/>
                <a:gd name="connsiteY2" fmla="*/ 1402080 h 1402080"/>
                <a:gd name="connsiteX3" fmla="*/ 741680 w 751840"/>
                <a:gd name="connsiteY3" fmla="*/ 1056640 h 140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1840" h="1402080">
                  <a:moveTo>
                    <a:pt x="0" y="0"/>
                  </a:moveTo>
                  <a:lnTo>
                    <a:pt x="0" y="1402080"/>
                  </a:lnTo>
                  <a:lnTo>
                    <a:pt x="751840" y="1402080"/>
                  </a:lnTo>
                  <a:lnTo>
                    <a:pt x="741680" y="1056640"/>
                  </a:lnTo>
                </a:path>
              </a:pathLst>
            </a:custGeom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3139940" y="1347084"/>
              <a:ext cx="130300" cy="130300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5216561" y="1477384"/>
            <a:ext cx="572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Gnd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5415770" y="1437998"/>
            <a:ext cx="1581210" cy="929282"/>
            <a:chOff x="5415770" y="1437998"/>
            <a:chExt cx="1581210" cy="929282"/>
          </a:xfrm>
        </p:grpSpPr>
        <p:sp>
          <p:nvSpPr>
            <p:cNvPr id="66" name="TextBox 65"/>
            <p:cNvSpPr txBox="1"/>
            <p:nvPr/>
          </p:nvSpPr>
          <p:spPr>
            <a:xfrm>
              <a:off x="6231334" y="1437998"/>
              <a:ext cx="5108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Vcc</a:t>
              </a:r>
              <a:endParaRPr lang="en-US" dirty="0"/>
            </a:p>
          </p:txBody>
        </p:sp>
        <p:cxnSp>
          <p:nvCxnSpPr>
            <p:cNvPr id="71" name="Straight Connector 70"/>
            <p:cNvCxnSpPr>
              <a:stCxn id="84" idx="0"/>
              <a:endCxn id="66" idx="2"/>
            </p:cNvCxnSpPr>
            <p:nvPr/>
          </p:nvCxnSpPr>
          <p:spPr>
            <a:xfrm flipH="1" flipV="1">
              <a:off x="6486760" y="1807330"/>
              <a:ext cx="7730" cy="552485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Freeform 71"/>
            <p:cNvSpPr/>
            <p:nvPr/>
          </p:nvSpPr>
          <p:spPr>
            <a:xfrm>
              <a:off x="5963920" y="2151528"/>
              <a:ext cx="522840" cy="205591"/>
            </a:xfrm>
            <a:custGeom>
              <a:avLst/>
              <a:gdLst>
                <a:gd name="connsiteX0" fmla="*/ 0 w 1046480"/>
                <a:gd name="connsiteY0" fmla="*/ 325120 h 325120"/>
                <a:gd name="connsiteX1" fmla="*/ 0 w 1046480"/>
                <a:gd name="connsiteY1" fmla="*/ 10160 h 325120"/>
                <a:gd name="connsiteX2" fmla="*/ 1036320 w 1046480"/>
                <a:gd name="connsiteY2" fmla="*/ 0 h 325120"/>
                <a:gd name="connsiteX3" fmla="*/ 1046480 w 1046480"/>
                <a:gd name="connsiteY3" fmla="*/ 325120 h 325120"/>
                <a:gd name="connsiteX0" fmla="*/ 0 w 1036320"/>
                <a:gd name="connsiteY0" fmla="*/ 325120 h 325120"/>
                <a:gd name="connsiteX1" fmla="*/ 0 w 1036320"/>
                <a:gd name="connsiteY1" fmla="*/ 10160 h 325120"/>
                <a:gd name="connsiteX2" fmla="*/ 1036320 w 1036320"/>
                <a:gd name="connsiteY2" fmla="*/ 0 h 32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6320" h="325120">
                  <a:moveTo>
                    <a:pt x="0" y="325120"/>
                  </a:moveTo>
                  <a:lnTo>
                    <a:pt x="0" y="10160"/>
                  </a:lnTo>
                  <a:lnTo>
                    <a:pt x="1036320" y="0"/>
                  </a:lnTo>
                </a:path>
              </a:pathLst>
            </a:cu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Connector 91"/>
            <p:cNvCxnSpPr/>
            <p:nvPr/>
          </p:nvCxnSpPr>
          <p:spPr>
            <a:xfrm flipH="1" flipV="1">
              <a:off x="5480920" y="1794475"/>
              <a:ext cx="7730" cy="552485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Oval 97"/>
            <p:cNvSpPr/>
            <p:nvPr/>
          </p:nvSpPr>
          <p:spPr>
            <a:xfrm>
              <a:off x="6429340" y="2086378"/>
              <a:ext cx="130300" cy="1303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 flipH="1">
              <a:off x="5480920" y="1925425"/>
              <a:ext cx="1516060" cy="441855"/>
            </a:xfrm>
            <a:custGeom>
              <a:avLst/>
              <a:gdLst>
                <a:gd name="connsiteX0" fmla="*/ 0 w 1046480"/>
                <a:gd name="connsiteY0" fmla="*/ 325120 h 325120"/>
                <a:gd name="connsiteX1" fmla="*/ 0 w 1046480"/>
                <a:gd name="connsiteY1" fmla="*/ 10160 h 325120"/>
                <a:gd name="connsiteX2" fmla="*/ 1036320 w 1046480"/>
                <a:gd name="connsiteY2" fmla="*/ 0 h 325120"/>
                <a:gd name="connsiteX3" fmla="*/ 1046480 w 1046480"/>
                <a:gd name="connsiteY3" fmla="*/ 325120 h 325120"/>
                <a:gd name="connsiteX0" fmla="*/ 0 w 1036320"/>
                <a:gd name="connsiteY0" fmla="*/ 325120 h 325120"/>
                <a:gd name="connsiteX1" fmla="*/ 0 w 1036320"/>
                <a:gd name="connsiteY1" fmla="*/ 10160 h 325120"/>
                <a:gd name="connsiteX2" fmla="*/ 1036320 w 1036320"/>
                <a:gd name="connsiteY2" fmla="*/ 0 h 32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6320" h="325120">
                  <a:moveTo>
                    <a:pt x="0" y="325120"/>
                  </a:moveTo>
                  <a:lnTo>
                    <a:pt x="0" y="10160"/>
                  </a:lnTo>
                  <a:lnTo>
                    <a:pt x="1036320" y="0"/>
                  </a:lnTo>
                </a:path>
              </a:pathLst>
            </a:cu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5415770" y="1862851"/>
              <a:ext cx="130300" cy="1303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968240" y="5004229"/>
            <a:ext cx="1526250" cy="881713"/>
            <a:chOff x="4968240" y="5004229"/>
            <a:chExt cx="1526250" cy="881713"/>
          </a:xfrm>
        </p:grpSpPr>
        <p:sp>
          <p:nvSpPr>
            <p:cNvPr id="93" name="TextBox 92"/>
            <p:cNvSpPr txBox="1"/>
            <p:nvPr/>
          </p:nvSpPr>
          <p:spPr>
            <a:xfrm>
              <a:off x="5233224" y="5516610"/>
              <a:ext cx="5108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Vcc</a:t>
              </a:r>
              <a:endParaRPr lang="en-US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697964" y="5516610"/>
              <a:ext cx="5728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Gnd</a:t>
              </a:r>
              <a:endParaRPr lang="en-US" dirty="0"/>
            </a:p>
          </p:txBody>
        </p:sp>
        <p:cxnSp>
          <p:nvCxnSpPr>
            <p:cNvPr id="95" name="Straight Connector 94"/>
            <p:cNvCxnSpPr/>
            <p:nvPr/>
          </p:nvCxnSpPr>
          <p:spPr>
            <a:xfrm flipH="1" flipV="1">
              <a:off x="5488650" y="5004501"/>
              <a:ext cx="7730" cy="552485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H="1" flipV="1">
              <a:off x="5980532" y="5012906"/>
              <a:ext cx="7730" cy="552485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Freeform 96"/>
            <p:cNvSpPr/>
            <p:nvPr/>
          </p:nvSpPr>
          <p:spPr>
            <a:xfrm flipV="1">
              <a:off x="5980532" y="5004229"/>
              <a:ext cx="513958" cy="215612"/>
            </a:xfrm>
            <a:custGeom>
              <a:avLst/>
              <a:gdLst>
                <a:gd name="connsiteX0" fmla="*/ 0 w 1046480"/>
                <a:gd name="connsiteY0" fmla="*/ 325120 h 325120"/>
                <a:gd name="connsiteX1" fmla="*/ 0 w 1046480"/>
                <a:gd name="connsiteY1" fmla="*/ 10160 h 325120"/>
                <a:gd name="connsiteX2" fmla="*/ 1036320 w 1046480"/>
                <a:gd name="connsiteY2" fmla="*/ 0 h 325120"/>
                <a:gd name="connsiteX3" fmla="*/ 1046480 w 1046480"/>
                <a:gd name="connsiteY3" fmla="*/ 325120 h 325120"/>
                <a:gd name="connsiteX0" fmla="*/ 0 w 1046480"/>
                <a:gd name="connsiteY0" fmla="*/ 10160 h 325120"/>
                <a:gd name="connsiteX1" fmla="*/ 1036320 w 1046480"/>
                <a:gd name="connsiteY1" fmla="*/ 0 h 325120"/>
                <a:gd name="connsiteX2" fmla="*/ 1046480 w 1046480"/>
                <a:gd name="connsiteY2" fmla="*/ 325120 h 32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6480" h="325120">
                  <a:moveTo>
                    <a:pt x="0" y="10160"/>
                  </a:moveTo>
                  <a:lnTo>
                    <a:pt x="1036320" y="0"/>
                  </a:lnTo>
                  <a:lnTo>
                    <a:pt x="1046480" y="325120"/>
                  </a:lnTo>
                </a:path>
              </a:pathLst>
            </a:cu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5923112" y="5154691"/>
              <a:ext cx="130300" cy="13030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 flipH="1" flipV="1">
              <a:off x="4968240" y="5012829"/>
              <a:ext cx="512680" cy="272161"/>
            </a:xfrm>
            <a:custGeom>
              <a:avLst/>
              <a:gdLst>
                <a:gd name="connsiteX0" fmla="*/ 0 w 1046480"/>
                <a:gd name="connsiteY0" fmla="*/ 325120 h 325120"/>
                <a:gd name="connsiteX1" fmla="*/ 0 w 1046480"/>
                <a:gd name="connsiteY1" fmla="*/ 10160 h 325120"/>
                <a:gd name="connsiteX2" fmla="*/ 1036320 w 1046480"/>
                <a:gd name="connsiteY2" fmla="*/ 0 h 325120"/>
                <a:gd name="connsiteX3" fmla="*/ 1046480 w 1046480"/>
                <a:gd name="connsiteY3" fmla="*/ 325120 h 325120"/>
                <a:gd name="connsiteX0" fmla="*/ 0 w 1046480"/>
                <a:gd name="connsiteY0" fmla="*/ 10160 h 325120"/>
                <a:gd name="connsiteX1" fmla="*/ 1036320 w 1046480"/>
                <a:gd name="connsiteY1" fmla="*/ 0 h 325120"/>
                <a:gd name="connsiteX2" fmla="*/ 1046480 w 1046480"/>
                <a:gd name="connsiteY2" fmla="*/ 325120 h 32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6480" h="325120">
                  <a:moveTo>
                    <a:pt x="0" y="10160"/>
                  </a:moveTo>
                  <a:lnTo>
                    <a:pt x="1036320" y="0"/>
                  </a:lnTo>
                  <a:lnTo>
                    <a:pt x="1046480" y="325120"/>
                  </a:lnTo>
                </a:path>
              </a:pathLst>
            </a:cu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5423500" y="5212369"/>
              <a:ext cx="130300" cy="13030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42661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5877" y="269866"/>
            <a:ext cx="67722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ym typeface="Wingdings"/>
              </a:rPr>
              <a:t>MUX Input Doubling on </a:t>
            </a:r>
            <a:r>
              <a:rPr lang="en-US" sz="4000" b="1" dirty="0" smtClean="0">
                <a:sym typeface="Wingdings"/>
              </a:rPr>
              <a:t>74153</a:t>
            </a:r>
          </a:p>
          <a:p>
            <a:pPr algn="ctr"/>
            <a:r>
              <a:rPr lang="en-US" sz="2400" dirty="0" smtClean="0">
                <a:sym typeface="Wingdings"/>
              </a:rPr>
              <a:t>(same truth table)</a:t>
            </a:r>
            <a:endParaRPr lang="en-US" sz="2400" dirty="0"/>
          </a:p>
        </p:txBody>
      </p: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4496938" y="2113281"/>
            <a:ext cx="4078224" cy="2651760"/>
            <a:chOff x="1220" y="9470"/>
            <a:chExt cx="5038" cy="3275"/>
          </a:xfrm>
        </p:grpSpPr>
        <p:grpSp>
          <p:nvGrpSpPr>
            <p:cNvPr id="4" name="Group 2"/>
            <p:cNvGrpSpPr>
              <a:grpSpLocks/>
            </p:cNvGrpSpPr>
            <p:nvPr/>
          </p:nvGrpSpPr>
          <p:grpSpPr bwMode="auto">
            <a:xfrm>
              <a:off x="1220" y="9470"/>
              <a:ext cx="4955" cy="3275"/>
              <a:chOff x="2285" y="6790"/>
              <a:chExt cx="7580" cy="4040"/>
            </a:xfrm>
          </p:grpSpPr>
          <p:grpSp>
            <p:nvGrpSpPr>
              <p:cNvPr id="45" name="Group 3"/>
              <p:cNvGrpSpPr>
                <a:grpSpLocks/>
              </p:cNvGrpSpPr>
              <p:nvPr/>
            </p:nvGrpSpPr>
            <p:grpSpPr bwMode="auto">
              <a:xfrm>
                <a:off x="2545" y="6790"/>
                <a:ext cx="7060" cy="4040"/>
                <a:chOff x="2740" y="6440"/>
                <a:chExt cx="7060" cy="3940"/>
              </a:xfrm>
            </p:grpSpPr>
            <p:grpSp>
              <p:nvGrpSpPr>
                <p:cNvPr id="47" name="Group 4"/>
                <p:cNvGrpSpPr>
                  <a:grpSpLocks/>
                </p:cNvGrpSpPr>
                <p:nvPr/>
              </p:nvGrpSpPr>
              <p:grpSpPr bwMode="auto">
                <a:xfrm>
                  <a:off x="2740" y="6440"/>
                  <a:ext cx="3220" cy="3940"/>
                  <a:chOff x="2740" y="6440"/>
                  <a:chExt cx="3220" cy="3940"/>
                </a:xfrm>
              </p:grpSpPr>
              <p:sp>
                <p:nvSpPr>
                  <p:cNvPr id="87" name="Rectangle 5"/>
                  <p:cNvSpPr>
                    <a:spLocks noChangeArrowheads="1"/>
                  </p:cNvSpPr>
                  <p:nvPr/>
                </p:nvSpPr>
                <p:spPr bwMode="auto">
                  <a:xfrm>
                    <a:off x="2740" y="6440"/>
                    <a:ext cx="340" cy="3940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600"/>
                  </a:p>
                </p:txBody>
              </p:sp>
              <p:sp>
                <p:nvSpPr>
                  <p:cNvPr id="88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3700" y="6440"/>
                    <a:ext cx="340" cy="3940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600"/>
                  </a:p>
                </p:txBody>
              </p:sp>
              <p:sp>
                <p:nvSpPr>
                  <p:cNvPr id="89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4660" y="6440"/>
                    <a:ext cx="340" cy="3940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600"/>
                  </a:p>
                </p:txBody>
              </p:sp>
              <p:sp>
                <p:nvSpPr>
                  <p:cNvPr id="90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5620" y="6440"/>
                    <a:ext cx="340" cy="3940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600"/>
                  </a:p>
                </p:txBody>
              </p:sp>
            </p:grpSp>
            <p:grpSp>
              <p:nvGrpSpPr>
                <p:cNvPr id="82" name="Group 9"/>
                <p:cNvGrpSpPr>
                  <a:grpSpLocks/>
                </p:cNvGrpSpPr>
                <p:nvPr/>
              </p:nvGrpSpPr>
              <p:grpSpPr bwMode="auto">
                <a:xfrm>
                  <a:off x="6580" y="6440"/>
                  <a:ext cx="3220" cy="3940"/>
                  <a:chOff x="2740" y="6440"/>
                  <a:chExt cx="3220" cy="3940"/>
                </a:xfrm>
              </p:grpSpPr>
              <p:sp>
                <p:nvSpPr>
                  <p:cNvPr id="83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2740" y="6440"/>
                    <a:ext cx="340" cy="3940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600"/>
                  </a:p>
                </p:txBody>
              </p:sp>
              <p:sp>
                <p:nvSpPr>
                  <p:cNvPr id="84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3700" y="6440"/>
                    <a:ext cx="340" cy="3940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600"/>
                  </a:p>
                </p:txBody>
              </p:sp>
              <p:sp>
                <p:nvSpPr>
                  <p:cNvPr id="85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4660" y="6440"/>
                    <a:ext cx="340" cy="3940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600"/>
                  </a:p>
                </p:txBody>
              </p:sp>
              <p:sp>
                <p:nvSpPr>
                  <p:cNvPr id="86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20" y="6440"/>
                    <a:ext cx="340" cy="3940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600"/>
                  </a:p>
                </p:txBody>
              </p:sp>
            </p:grpSp>
          </p:grpSp>
          <p:sp>
            <p:nvSpPr>
              <p:cNvPr id="46" name="Rectangle 14"/>
              <p:cNvSpPr>
                <a:spLocks noChangeArrowheads="1"/>
              </p:cNvSpPr>
              <p:nvPr/>
            </p:nvSpPr>
            <p:spPr bwMode="auto">
              <a:xfrm>
                <a:off x="2285" y="7090"/>
                <a:ext cx="7580" cy="34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</p:grpSp>
        <p:sp>
          <p:nvSpPr>
            <p:cNvPr id="6" name="Text Box 15"/>
            <p:cNvSpPr txBox="1">
              <a:spLocks noChangeArrowheads="1"/>
            </p:cNvSpPr>
            <p:nvPr/>
          </p:nvSpPr>
          <p:spPr bwMode="auto">
            <a:xfrm>
              <a:off x="5635" y="12064"/>
              <a:ext cx="623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GND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" name="Text Box 16"/>
            <p:cNvSpPr txBox="1">
              <a:spLocks noChangeArrowheads="1"/>
            </p:cNvSpPr>
            <p:nvPr/>
          </p:nvSpPr>
          <p:spPr bwMode="auto">
            <a:xfrm>
              <a:off x="5112" y="12057"/>
              <a:ext cx="460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1Q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" name="Text Box 17"/>
            <p:cNvSpPr txBox="1">
              <a:spLocks noChangeArrowheads="1"/>
            </p:cNvSpPr>
            <p:nvPr/>
          </p:nvSpPr>
          <p:spPr bwMode="auto">
            <a:xfrm>
              <a:off x="2054" y="12059"/>
              <a:ext cx="26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B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1" name="Text Box 18"/>
            <p:cNvSpPr txBox="1">
              <a:spLocks noChangeArrowheads="1"/>
            </p:cNvSpPr>
            <p:nvPr/>
          </p:nvSpPr>
          <p:spPr bwMode="auto">
            <a:xfrm>
              <a:off x="4460" y="12060"/>
              <a:ext cx="595" cy="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1D</a:t>
              </a:r>
              <a:r>
                <a:rPr kumimoji="0" lang="en-US" sz="16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ÇlÇr ñæí©" charset="0"/>
                </a:rPr>
                <a:t>0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2" name="Text Box 19"/>
            <p:cNvSpPr txBox="1">
              <a:spLocks noChangeArrowheads="1"/>
            </p:cNvSpPr>
            <p:nvPr/>
          </p:nvSpPr>
          <p:spPr bwMode="auto">
            <a:xfrm>
              <a:off x="4470" y="9750"/>
              <a:ext cx="590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2D</a:t>
              </a:r>
              <a:r>
                <a:rPr kumimoji="0" lang="en-US" sz="16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1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" name="Text Box 20"/>
            <p:cNvSpPr txBox="1">
              <a:spLocks noChangeArrowheads="1"/>
            </p:cNvSpPr>
            <p:nvPr/>
          </p:nvSpPr>
          <p:spPr bwMode="auto">
            <a:xfrm>
              <a:off x="5141" y="9750"/>
              <a:ext cx="43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2D</a:t>
              </a:r>
              <a:r>
                <a:rPr kumimoji="0" lang="en-US" sz="16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ÇlÇr ñæí©" charset="0"/>
                </a:rPr>
                <a:t>0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4" name="Text Box 21"/>
            <p:cNvSpPr txBox="1">
              <a:spLocks noChangeArrowheads="1"/>
            </p:cNvSpPr>
            <p:nvPr/>
          </p:nvSpPr>
          <p:spPr bwMode="auto">
            <a:xfrm>
              <a:off x="5771" y="9750"/>
              <a:ext cx="36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2Q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5" name="Text Box 22"/>
            <p:cNvSpPr txBox="1">
              <a:spLocks noChangeArrowheads="1"/>
            </p:cNvSpPr>
            <p:nvPr/>
          </p:nvSpPr>
          <p:spPr bwMode="auto">
            <a:xfrm>
              <a:off x="3839" y="12052"/>
              <a:ext cx="475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1D</a:t>
              </a:r>
              <a:r>
                <a:rPr kumimoji="0" lang="en-US" sz="16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1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6" name="Text Box 23"/>
            <p:cNvSpPr txBox="1">
              <a:spLocks noChangeArrowheads="1"/>
            </p:cNvSpPr>
            <p:nvPr/>
          </p:nvSpPr>
          <p:spPr bwMode="auto">
            <a:xfrm>
              <a:off x="3212" y="12052"/>
              <a:ext cx="455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1D</a:t>
              </a:r>
              <a:r>
                <a:rPr kumimoji="0" lang="en-US" sz="16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2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7" name="Text Box 24"/>
            <p:cNvSpPr txBox="1">
              <a:spLocks noChangeArrowheads="1"/>
            </p:cNvSpPr>
            <p:nvPr/>
          </p:nvSpPr>
          <p:spPr bwMode="auto">
            <a:xfrm>
              <a:off x="2559" y="12052"/>
              <a:ext cx="495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1D</a:t>
              </a:r>
              <a:r>
                <a:rPr kumimoji="0" lang="en-US" sz="16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3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8" name="Text Box 25"/>
            <p:cNvSpPr txBox="1">
              <a:spLocks noChangeArrowheads="1"/>
            </p:cNvSpPr>
            <p:nvPr/>
          </p:nvSpPr>
          <p:spPr bwMode="auto">
            <a:xfrm>
              <a:off x="2031" y="9750"/>
              <a:ext cx="375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2S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9" name="Text Box 26"/>
            <p:cNvSpPr txBox="1">
              <a:spLocks noChangeArrowheads="1"/>
            </p:cNvSpPr>
            <p:nvPr/>
          </p:nvSpPr>
          <p:spPr bwMode="auto">
            <a:xfrm>
              <a:off x="2650" y="9750"/>
              <a:ext cx="375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A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0" name="Text Box 27"/>
            <p:cNvSpPr txBox="1">
              <a:spLocks noChangeArrowheads="1"/>
            </p:cNvSpPr>
            <p:nvPr/>
          </p:nvSpPr>
          <p:spPr bwMode="auto">
            <a:xfrm>
              <a:off x="3237" y="9750"/>
              <a:ext cx="455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2D</a:t>
              </a:r>
              <a:r>
                <a:rPr kumimoji="0" lang="en-US" sz="16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3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1" name="Text Box 28"/>
            <p:cNvSpPr txBox="1">
              <a:spLocks noChangeArrowheads="1"/>
            </p:cNvSpPr>
            <p:nvPr/>
          </p:nvSpPr>
          <p:spPr bwMode="auto">
            <a:xfrm>
              <a:off x="3858" y="9750"/>
              <a:ext cx="495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2D</a:t>
              </a:r>
              <a:r>
                <a:rPr kumimoji="0" lang="en-US" sz="16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2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2" name="Text Box 29"/>
            <p:cNvSpPr txBox="1">
              <a:spLocks noChangeArrowheads="1"/>
            </p:cNvSpPr>
            <p:nvPr/>
          </p:nvSpPr>
          <p:spPr bwMode="auto">
            <a:xfrm>
              <a:off x="1290" y="9750"/>
              <a:ext cx="540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Vcc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5" name="Arc 32"/>
            <p:cNvSpPr>
              <a:spLocks/>
            </p:cNvSpPr>
            <p:nvPr/>
          </p:nvSpPr>
          <p:spPr bwMode="auto">
            <a:xfrm>
              <a:off x="1221" y="10738"/>
              <a:ext cx="366" cy="690"/>
            </a:xfrm>
            <a:custGeom>
              <a:avLst/>
              <a:gdLst>
                <a:gd name="G0" fmla="+- 1304 0 0"/>
                <a:gd name="G1" fmla="+- 21600 0 0"/>
                <a:gd name="G2" fmla="+- 21600 0 0"/>
                <a:gd name="T0" fmla="*/ 376 w 22904"/>
                <a:gd name="T1" fmla="*/ 20 h 43200"/>
                <a:gd name="T2" fmla="*/ 0 w 22904"/>
                <a:gd name="T3" fmla="*/ 43161 h 43200"/>
                <a:gd name="T4" fmla="*/ 1304 w 2290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04" h="43200" fill="none" extrusionOk="0">
                  <a:moveTo>
                    <a:pt x="375" y="19"/>
                  </a:moveTo>
                  <a:cubicBezTo>
                    <a:pt x="685" y="6"/>
                    <a:pt x="994" y="-1"/>
                    <a:pt x="1304" y="-1"/>
                  </a:cubicBezTo>
                  <a:cubicBezTo>
                    <a:pt x="13233" y="0"/>
                    <a:pt x="22904" y="9670"/>
                    <a:pt x="22904" y="21600"/>
                  </a:cubicBezTo>
                  <a:cubicBezTo>
                    <a:pt x="22904" y="33529"/>
                    <a:pt x="13233" y="43200"/>
                    <a:pt x="1304" y="43200"/>
                  </a:cubicBezTo>
                  <a:cubicBezTo>
                    <a:pt x="869" y="43199"/>
                    <a:pt x="434" y="43186"/>
                    <a:pt x="0" y="43160"/>
                  </a:cubicBezTo>
                </a:path>
                <a:path w="22904" h="43200" stroke="0" extrusionOk="0">
                  <a:moveTo>
                    <a:pt x="375" y="19"/>
                  </a:moveTo>
                  <a:cubicBezTo>
                    <a:pt x="685" y="6"/>
                    <a:pt x="994" y="-1"/>
                    <a:pt x="1304" y="-1"/>
                  </a:cubicBezTo>
                  <a:cubicBezTo>
                    <a:pt x="13233" y="0"/>
                    <a:pt x="22904" y="9670"/>
                    <a:pt x="22904" y="21600"/>
                  </a:cubicBezTo>
                  <a:cubicBezTo>
                    <a:pt x="22904" y="33529"/>
                    <a:pt x="13233" y="43200"/>
                    <a:pt x="1304" y="43200"/>
                  </a:cubicBezTo>
                  <a:cubicBezTo>
                    <a:pt x="869" y="43199"/>
                    <a:pt x="434" y="43186"/>
                    <a:pt x="0" y="43160"/>
                  </a:cubicBezTo>
                  <a:lnTo>
                    <a:pt x="1304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6" name="Text Box 33"/>
            <p:cNvSpPr txBox="1">
              <a:spLocks noChangeArrowheads="1"/>
            </p:cNvSpPr>
            <p:nvPr/>
          </p:nvSpPr>
          <p:spPr bwMode="auto">
            <a:xfrm>
              <a:off x="2130" y="10420"/>
              <a:ext cx="3165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74153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Dual 1-of-4 Multiplexer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2" name="Text Box 39"/>
            <p:cNvSpPr txBox="1">
              <a:spLocks noChangeArrowheads="1"/>
            </p:cNvSpPr>
            <p:nvPr/>
          </p:nvSpPr>
          <p:spPr bwMode="auto">
            <a:xfrm>
              <a:off x="1366" y="12067"/>
              <a:ext cx="375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1S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961328"/>
              </p:ext>
            </p:extLst>
          </p:nvPr>
        </p:nvGraphicFramePr>
        <p:xfrm>
          <a:off x="1308136" y="2043593"/>
          <a:ext cx="1497264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579"/>
                <a:gridCol w="334210"/>
                <a:gridCol w="337588"/>
                <a:gridCol w="477887"/>
              </a:tblGrid>
              <a:tr h="25266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5266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5266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5266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5266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5266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5266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5266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06652" y="1648495"/>
            <a:ext cx="205046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on MUX:    B    A    R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as given: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2904958" y="2589536"/>
            <a:ext cx="736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pc="100" dirty="0" smtClean="0"/>
              <a:t>D</a:t>
            </a:r>
            <a:r>
              <a:rPr lang="en-US" sz="2000" spc="100" baseline="-25000" dirty="0" smtClean="0"/>
              <a:t>0</a:t>
            </a:r>
            <a:r>
              <a:rPr lang="en-US" sz="2000" spc="100" dirty="0" smtClean="0"/>
              <a:t>=R</a:t>
            </a:r>
            <a:endParaRPr lang="en-US" sz="2000" spc="100" dirty="0"/>
          </a:p>
        </p:txBody>
      </p:sp>
      <p:sp>
        <p:nvSpPr>
          <p:cNvPr id="49" name="TextBox 48"/>
          <p:cNvSpPr txBox="1"/>
          <p:nvPr/>
        </p:nvSpPr>
        <p:spPr>
          <a:xfrm>
            <a:off x="2904958" y="4043625"/>
            <a:ext cx="7253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pc="100" dirty="0" smtClean="0"/>
              <a:t>D</a:t>
            </a:r>
            <a:r>
              <a:rPr lang="en-US" sz="2000" spc="100" baseline="-25000" dirty="0" smtClean="0"/>
              <a:t>2</a:t>
            </a:r>
            <a:r>
              <a:rPr lang="en-US" sz="2000" spc="100" dirty="0" smtClean="0"/>
              <a:t>=0</a:t>
            </a:r>
            <a:endParaRPr lang="en-US" sz="2000" spc="100" dirty="0"/>
          </a:p>
        </p:txBody>
      </p:sp>
      <p:sp>
        <p:nvSpPr>
          <p:cNvPr id="50" name="TextBox 49"/>
          <p:cNvSpPr txBox="1"/>
          <p:nvPr/>
        </p:nvSpPr>
        <p:spPr>
          <a:xfrm>
            <a:off x="2904958" y="4785547"/>
            <a:ext cx="7253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pc="100" dirty="0" smtClean="0"/>
              <a:t>D</a:t>
            </a:r>
            <a:r>
              <a:rPr lang="en-US" sz="2000" spc="100" baseline="-25000" dirty="0" smtClean="0"/>
              <a:t>3</a:t>
            </a:r>
            <a:r>
              <a:rPr lang="en-US" sz="2000" spc="100" dirty="0" smtClean="0"/>
              <a:t>=1</a:t>
            </a:r>
            <a:endParaRPr lang="en-US" sz="2000" spc="100" dirty="0"/>
          </a:p>
        </p:txBody>
      </p:sp>
      <p:grpSp>
        <p:nvGrpSpPr>
          <p:cNvPr id="35" name="Group 34"/>
          <p:cNvGrpSpPr/>
          <p:nvPr/>
        </p:nvGrpSpPr>
        <p:grpSpPr>
          <a:xfrm>
            <a:off x="2904958" y="3336289"/>
            <a:ext cx="736099" cy="400110"/>
            <a:chOff x="2904958" y="3336289"/>
            <a:chExt cx="736099" cy="400110"/>
          </a:xfrm>
        </p:grpSpPr>
        <p:sp>
          <p:nvSpPr>
            <p:cNvPr id="48" name="TextBox 47"/>
            <p:cNvSpPr txBox="1"/>
            <p:nvPr/>
          </p:nvSpPr>
          <p:spPr>
            <a:xfrm>
              <a:off x="2904958" y="3336289"/>
              <a:ext cx="7360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pc="100" dirty="0" smtClean="0"/>
                <a:t>D</a:t>
              </a:r>
              <a:r>
                <a:rPr lang="en-US" sz="2000" spc="100" baseline="-25000" dirty="0" smtClean="0"/>
                <a:t>1</a:t>
              </a:r>
              <a:r>
                <a:rPr lang="en-US" sz="2000" spc="100" dirty="0" smtClean="0"/>
                <a:t>=R</a:t>
              </a:r>
              <a:endParaRPr lang="en-US" sz="2000" spc="100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3383280" y="3434080"/>
              <a:ext cx="16256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Straight Connector 42"/>
          <p:cNvCxnSpPr/>
          <p:nvPr/>
        </p:nvCxnSpPr>
        <p:spPr>
          <a:xfrm>
            <a:off x="1996902" y="1889814"/>
            <a:ext cx="0" cy="3567310"/>
          </a:xfrm>
          <a:prstGeom prst="line">
            <a:avLst/>
          </a:prstGeom>
          <a:ln w="57150" cmpd="sng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1500447" y="1371600"/>
            <a:ext cx="4237645" cy="4085524"/>
            <a:chOff x="1452880" y="1605280"/>
            <a:chExt cx="3515361" cy="4085524"/>
          </a:xfrm>
        </p:grpSpPr>
        <p:sp>
          <p:nvSpPr>
            <p:cNvPr id="52" name="Freeform 51"/>
            <p:cNvSpPr/>
            <p:nvPr/>
          </p:nvSpPr>
          <p:spPr>
            <a:xfrm>
              <a:off x="1692704" y="1605280"/>
              <a:ext cx="3275537" cy="741680"/>
            </a:xfrm>
            <a:custGeom>
              <a:avLst/>
              <a:gdLst>
                <a:gd name="connsiteX0" fmla="*/ 10160 w 3200400"/>
                <a:gd name="connsiteY0" fmla="*/ 304800 h 741680"/>
                <a:gd name="connsiteX1" fmla="*/ 0 w 3200400"/>
                <a:gd name="connsiteY1" fmla="*/ 0 h 741680"/>
                <a:gd name="connsiteX2" fmla="*/ 3190240 w 3200400"/>
                <a:gd name="connsiteY2" fmla="*/ 0 h 741680"/>
                <a:gd name="connsiteX3" fmla="*/ 3200400 w 3200400"/>
                <a:gd name="connsiteY3" fmla="*/ 741680 h 74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0400" h="741680">
                  <a:moveTo>
                    <a:pt x="10160" y="304800"/>
                  </a:moveTo>
                  <a:lnTo>
                    <a:pt x="0" y="0"/>
                  </a:lnTo>
                  <a:lnTo>
                    <a:pt x="3190240" y="0"/>
                  </a:lnTo>
                  <a:lnTo>
                    <a:pt x="3200400" y="741680"/>
                  </a:lnTo>
                </a:path>
              </a:pathLst>
            </a:cu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1452880" y="1757680"/>
              <a:ext cx="3096837" cy="3933124"/>
            </a:xfrm>
            <a:custGeom>
              <a:avLst/>
              <a:gdLst>
                <a:gd name="connsiteX0" fmla="*/ 0 w 3027680"/>
                <a:gd name="connsiteY0" fmla="*/ 172720 h 3972560"/>
                <a:gd name="connsiteX1" fmla="*/ 0 w 3027680"/>
                <a:gd name="connsiteY1" fmla="*/ 0 h 3972560"/>
                <a:gd name="connsiteX2" fmla="*/ 2042160 w 3027680"/>
                <a:gd name="connsiteY2" fmla="*/ 10160 h 3972560"/>
                <a:gd name="connsiteX3" fmla="*/ 2062480 w 3027680"/>
                <a:gd name="connsiteY3" fmla="*/ 3972560 h 3972560"/>
                <a:gd name="connsiteX4" fmla="*/ 3027680 w 3027680"/>
                <a:gd name="connsiteY4" fmla="*/ 3972560 h 3972560"/>
                <a:gd name="connsiteX5" fmla="*/ 3017520 w 3027680"/>
                <a:gd name="connsiteY5" fmla="*/ 3261360 h 3972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27680" h="3972560">
                  <a:moveTo>
                    <a:pt x="0" y="172720"/>
                  </a:moveTo>
                  <a:lnTo>
                    <a:pt x="0" y="0"/>
                  </a:lnTo>
                  <a:lnTo>
                    <a:pt x="2042160" y="10160"/>
                  </a:lnTo>
                  <a:lnTo>
                    <a:pt x="2062480" y="3972560"/>
                  </a:lnTo>
                  <a:lnTo>
                    <a:pt x="3027680" y="3972560"/>
                  </a:lnTo>
                  <a:lnTo>
                    <a:pt x="3017520" y="3261360"/>
                  </a:lnTo>
                </a:path>
              </a:pathLst>
            </a:cu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585189" y="4794700"/>
            <a:ext cx="2433851" cy="461665"/>
            <a:chOff x="5585189" y="4794700"/>
            <a:chExt cx="2433851" cy="461665"/>
          </a:xfrm>
        </p:grpSpPr>
        <p:sp>
          <p:nvSpPr>
            <p:cNvPr id="54" name="TextBox 53"/>
            <p:cNvSpPr txBox="1"/>
            <p:nvPr/>
          </p:nvSpPr>
          <p:spPr>
            <a:xfrm>
              <a:off x="5585189" y="4794700"/>
              <a:ext cx="24338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577850" algn="ctr"/>
                  <a:tab pos="1085850" algn="ctr"/>
                  <a:tab pos="1604963" algn="ctr"/>
                  <a:tab pos="2112963" algn="ctr"/>
                </a:tabLst>
              </a:pPr>
              <a:r>
                <a:rPr lang="en-US" sz="2400" dirty="0" smtClean="0"/>
                <a:t>1	0	R	R	Q</a:t>
              </a:r>
              <a:endParaRPr lang="en-US" sz="2400" dirty="0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6666496" y="4902942"/>
              <a:ext cx="179915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22928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/>
      <p:bldP spid="49" grpId="0"/>
      <p:bldP spid="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5877" y="269866"/>
            <a:ext cx="6772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ym typeface="Wingdings"/>
              </a:rPr>
              <a:t>MUX </a:t>
            </a:r>
            <a:r>
              <a:rPr lang="en-US" sz="4000" b="1" dirty="0" smtClean="0">
                <a:sym typeface="Wingdings"/>
              </a:rPr>
              <a:t>Quadrupling</a:t>
            </a:r>
          </a:p>
        </p:txBody>
      </p:sp>
      <p:grpSp>
        <p:nvGrpSpPr>
          <p:cNvPr id="121" name="Group 120"/>
          <p:cNvGrpSpPr>
            <a:grpSpLocks/>
          </p:cNvGrpSpPr>
          <p:nvPr/>
        </p:nvGrpSpPr>
        <p:grpSpPr bwMode="auto">
          <a:xfrm rot="10800000">
            <a:off x="2495867" y="6876463"/>
            <a:ext cx="333375" cy="480"/>
            <a:chOff x="8573" y="6735"/>
            <a:chExt cx="855" cy="480"/>
          </a:xfrm>
        </p:grpSpPr>
        <p:cxnSp>
          <p:nvCxnSpPr>
            <p:cNvPr id="174" name="Line 194"/>
            <p:cNvCxnSpPr/>
            <p:nvPr/>
          </p:nvCxnSpPr>
          <p:spPr bwMode="auto">
            <a:xfrm>
              <a:off x="8573" y="6735"/>
              <a:ext cx="85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5" name="Line 195"/>
            <p:cNvCxnSpPr/>
            <p:nvPr/>
          </p:nvCxnSpPr>
          <p:spPr bwMode="auto">
            <a:xfrm>
              <a:off x="9000" y="6735"/>
              <a:ext cx="0" cy="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10" name="Group 109"/>
          <p:cNvGrpSpPr>
            <a:grpSpLocks/>
          </p:cNvGrpSpPr>
          <p:nvPr/>
        </p:nvGrpSpPr>
        <p:grpSpPr bwMode="auto">
          <a:xfrm>
            <a:off x="4538658" y="5321365"/>
            <a:ext cx="965213" cy="381644"/>
            <a:chOff x="6353" y="12230"/>
            <a:chExt cx="1391" cy="550"/>
          </a:xfrm>
        </p:grpSpPr>
        <p:grpSp>
          <p:nvGrpSpPr>
            <p:cNvPr id="202" name="Group 201"/>
            <p:cNvGrpSpPr>
              <a:grpSpLocks/>
            </p:cNvGrpSpPr>
            <p:nvPr/>
          </p:nvGrpSpPr>
          <p:grpSpPr bwMode="auto">
            <a:xfrm>
              <a:off x="6455" y="12230"/>
              <a:ext cx="931" cy="550"/>
              <a:chOff x="4163" y="12448"/>
              <a:chExt cx="2237" cy="1675"/>
            </a:xfrm>
          </p:grpSpPr>
          <p:grpSp>
            <p:nvGrpSpPr>
              <p:cNvPr id="206" name="Group 205"/>
              <p:cNvGrpSpPr>
                <a:grpSpLocks/>
              </p:cNvGrpSpPr>
              <p:nvPr/>
            </p:nvGrpSpPr>
            <p:grpSpPr bwMode="auto">
              <a:xfrm>
                <a:off x="5091" y="12450"/>
                <a:ext cx="1309" cy="1672"/>
                <a:chOff x="4590" y="12443"/>
                <a:chExt cx="1811" cy="1672"/>
              </a:xfrm>
            </p:grpSpPr>
            <p:sp>
              <p:nvSpPr>
                <p:cNvPr id="212" name="Arc 217"/>
                <p:cNvSpPr>
                  <a:spLocks/>
                </p:cNvSpPr>
                <p:nvPr/>
              </p:nvSpPr>
              <p:spPr bwMode="auto">
                <a:xfrm>
                  <a:off x="4590" y="12443"/>
                  <a:ext cx="1802" cy="1665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18670"/>
                    <a:gd name="T1" fmla="*/ 0 h 21600"/>
                    <a:gd name="T2" fmla="*/ 18670 w 18670"/>
                    <a:gd name="T3" fmla="*/ 10738 h 21600"/>
                    <a:gd name="T4" fmla="*/ 0 w 1867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8670" h="21600" fill="none" extrusionOk="0">
                      <a:moveTo>
                        <a:pt x="0" y="-1"/>
                      </a:moveTo>
                      <a:cubicBezTo>
                        <a:pt x="7691" y="-1"/>
                        <a:pt x="14802" y="4089"/>
                        <a:pt x="18670" y="10737"/>
                      </a:cubicBezTo>
                    </a:path>
                    <a:path w="18670" h="21600" stroke="0" extrusionOk="0">
                      <a:moveTo>
                        <a:pt x="0" y="-1"/>
                      </a:moveTo>
                      <a:cubicBezTo>
                        <a:pt x="7691" y="-1"/>
                        <a:pt x="14802" y="4089"/>
                        <a:pt x="18670" y="1073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13" name="Arc 218"/>
                <p:cNvSpPr>
                  <a:spLocks/>
                </p:cNvSpPr>
                <p:nvPr/>
              </p:nvSpPr>
              <p:spPr bwMode="auto">
                <a:xfrm flipV="1">
                  <a:off x="4590" y="12450"/>
                  <a:ext cx="1811" cy="1665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18764"/>
                    <a:gd name="T1" fmla="*/ 0 h 21600"/>
                    <a:gd name="T2" fmla="*/ 18764 w 18764"/>
                    <a:gd name="T3" fmla="*/ 10900 h 21600"/>
                    <a:gd name="T4" fmla="*/ 0 w 18764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8764" h="21600" fill="none" extrusionOk="0">
                      <a:moveTo>
                        <a:pt x="0" y="-1"/>
                      </a:moveTo>
                      <a:cubicBezTo>
                        <a:pt x="7758" y="-1"/>
                        <a:pt x="14920" y="4160"/>
                        <a:pt x="18763" y="10900"/>
                      </a:cubicBezTo>
                    </a:path>
                    <a:path w="18764" h="21600" stroke="0" extrusionOk="0">
                      <a:moveTo>
                        <a:pt x="0" y="-1"/>
                      </a:moveTo>
                      <a:cubicBezTo>
                        <a:pt x="7758" y="-1"/>
                        <a:pt x="14920" y="4160"/>
                        <a:pt x="18763" y="109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7" name="Group 206"/>
              <p:cNvGrpSpPr>
                <a:grpSpLocks/>
              </p:cNvGrpSpPr>
              <p:nvPr/>
            </p:nvGrpSpPr>
            <p:grpSpPr bwMode="auto">
              <a:xfrm>
                <a:off x="4163" y="12448"/>
                <a:ext cx="712" cy="1662"/>
                <a:chOff x="4305" y="13077"/>
                <a:chExt cx="840" cy="1325"/>
              </a:xfrm>
            </p:grpSpPr>
            <p:sp>
              <p:nvSpPr>
                <p:cNvPr id="210" name="Arc 220"/>
                <p:cNvSpPr>
                  <a:spLocks/>
                </p:cNvSpPr>
                <p:nvPr/>
              </p:nvSpPr>
              <p:spPr bwMode="auto">
                <a:xfrm>
                  <a:off x="4305" y="13077"/>
                  <a:ext cx="840" cy="672"/>
                </a:xfrm>
                <a:custGeom>
                  <a:avLst/>
                  <a:gdLst>
                    <a:gd name="G0" fmla="+- 0 0 0"/>
                    <a:gd name="G1" fmla="+- 17287 0 0"/>
                    <a:gd name="G2" fmla="+- 21600 0 0"/>
                    <a:gd name="T0" fmla="*/ 12951 w 21600"/>
                    <a:gd name="T1" fmla="*/ 0 h 17287"/>
                    <a:gd name="T2" fmla="*/ 21600 w 21600"/>
                    <a:gd name="T3" fmla="*/ 17287 h 17287"/>
                    <a:gd name="T4" fmla="*/ 0 w 21600"/>
                    <a:gd name="T5" fmla="*/ 17287 h 172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17287" fill="none" extrusionOk="0">
                      <a:moveTo>
                        <a:pt x="12950" y="0"/>
                      </a:moveTo>
                      <a:cubicBezTo>
                        <a:pt x="18395" y="4078"/>
                        <a:pt x="21600" y="10484"/>
                        <a:pt x="21600" y="17287"/>
                      </a:cubicBezTo>
                    </a:path>
                    <a:path w="21600" h="17287" stroke="0" extrusionOk="0">
                      <a:moveTo>
                        <a:pt x="12950" y="0"/>
                      </a:moveTo>
                      <a:cubicBezTo>
                        <a:pt x="18395" y="4078"/>
                        <a:pt x="21600" y="10484"/>
                        <a:pt x="21600" y="17287"/>
                      </a:cubicBezTo>
                      <a:lnTo>
                        <a:pt x="0" y="17287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Arc 221"/>
                <p:cNvSpPr>
                  <a:spLocks/>
                </p:cNvSpPr>
                <p:nvPr/>
              </p:nvSpPr>
              <p:spPr bwMode="auto">
                <a:xfrm flipV="1">
                  <a:off x="4305" y="13730"/>
                  <a:ext cx="840" cy="672"/>
                </a:xfrm>
                <a:custGeom>
                  <a:avLst/>
                  <a:gdLst>
                    <a:gd name="G0" fmla="+- 0 0 0"/>
                    <a:gd name="G1" fmla="+- 17287 0 0"/>
                    <a:gd name="G2" fmla="+- 21600 0 0"/>
                    <a:gd name="T0" fmla="*/ 12951 w 21600"/>
                    <a:gd name="T1" fmla="*/ 0 h 17287"/>
                    <a:gd name="T2" fmla="*/ 21600 w 21600"/>
                    <a:gd name="T3" fmla="*/ 17287 h 17287"/>
                    <a:gd name="T4" fmla="*/ 0 w 21600"/>
                    <a:gd name="T5" fmla="*/ 17287 h 172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17287" fill="none" extrusionOk="0">
                      <a:moveTo>
                        <a:pt x="12950" y="0"/>
                      </a:moveTo>
                      <a:cubicBezTo>
                        <a:pt x="18395" y="4078"/>
                        <a:pt x="21600" y="10484"/>
                        <a:pt x="21600" y="17287"/>
                      </a:cubicBezTo>
                    </a:path>
                    <a:path w="21600" h="17287" stroke="0" extrusionOk="0">
                      <a:moveTo>
                        <a:pt x="12950" y="0"/>
                      </a:moveTo>
                      <a:cubicBezTo>
                        <a:pt x="18395" y="4078"/>
                        <a:pt x="21600" y="10484"/>
                        <a:pt x="21600" y="17287"/>
                      </a:cubicBezTo>
                      <a:lnTo>
                        <a:pt x="0" y="17287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208" name="Line 222"/>
              <p:cNvCxnSpPr/>
              <p:nvPr/>
            </p:nvCxnSpPr>
            <p:spPr bwMode="auto">
              <a:xfrm>
                <a:off x="4606" y="12450"/>
                <a:ext cx="49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9" name="Line 223"/>
              <p:cNvCxnSpPr/>
              <p:nvPr/>
            </p:nvCxnSpPr>
            <p:spPr bwMode="auto">
              <a:xfrm>
                <a:off x="4591" y="14123"/>
                <a:ext cx="49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203" name="Line 224"/>
            <p:cNvCxnSpPr/>
            <p:nvPr/>
          </p:nvCxnSpPr>
          <p:spPr bwMode="auto">
            <a:xfrm>
              <a:off x="6353" y="12336"/>
              <a:ext cx="35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" name="Line 225"/>
            <p:cNvCxnSpPr/>
            <p:nvPr/>
          </p:nvCxnSpPr>
          <p:spPr bwMode="auto">
            <a:xfrm>
              <a:off x="6353" y="12683"/>
              <a:ext cx="35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" name="Line 226"/>
            <p:cNvCxnSpPr/>
            <p:nvPr/>
          </p:nvCxnSpPr>
          <p:spPr bwMode="auto">
            <a:xfrm>
              <a:off x="7387" y="12505"/>
              <a:ext cx="35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12" name="Group 111"/>
          <p:cNvGrpSpPr>
            <a:grpSpLocks/>
          </p:cNvGrpSpPr>
          <p:nvPr/>
        </p:nvGrpSpPr>
        <p:grpSpPr bwMode="auto">
          <a:xfrm flipV="1">
            <a:off x="3345847" y="2044888"/>
            <a:ext cx="344174" cy="268058"/>
            <a:chOff x="8336" y="10761"/>
            <a:chExt cx="871" cy="1139"/>
          </a:xfrm>
        </p:grpSpPr>
        <p:cxnSp>
          <p:nvCxnSpPr>
            <p:cNvPr id="193" name="Line 138"/>
            <p:cNvCxnSpPr/>
            <p:nvPr/>
          </p:nvCxnSpPr>
          <p:spPr bwMode="auto">
            <a:xfrm>
              <a:off x="8336" y="11180"/>
              <a:ext cx="87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" name="Line 139"/>
            <p:cNvCxnSpPr/>
            <p:nvPr/>
          </p:nvCxnSpPr>
          <p:spPr bwMode="auto">
            <a:xfrm>
              <a:off x="8468" y="11420"/>
              <a:ext cx="60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5" name="Line 140"/>
            <p:cNvCxnSpPr/>
            <p:nvPr/>
          </p:nvCxnSpPr>
          <p:spPr bwMode="auto">
            <a:xfrm>
              <a:off x="8609" y="11660"/>
              <a:ext cx="32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6" name="Line 141"/>
            <p:cNvCxnSpPr/>
            <p:nvPr/>
          </p:nvCxnSpPr>
          <p:spPr bwMode="auto">
            <a:xfrm>
              <a:off x="8744" y="11900"/>
              <a:ext cx="4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7" name="Line 143"/>
            <p:cNvCxnSpPr/>
            <p:nvPr/>
          </p:nvCxnSpPr>
          <p:spPr bwMode="auto">
            <a:xfrm flipV="1">
              <a:off x="8769" y="10761"/>
              <a:ext cx="0" cy="4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89" name="Group 188"/>
          <p:cNvGrpSpPr>
            <a:grpSpLocks/>
          </p:cNvGrpSpPr>
          <p:nvPr/>
        </p:nvGrpSpPr>
        <p:grpSpPr bwMode="auto">
          <a:xfrm>
            <a:off x="772950" y="2039607"/>
            <a:ext cx="270443" cy="272018"/>
            <a:chOff x="8573" y="6735"/>
            <a:chExt cx="855" cy="480"/>
          </a:xfrm>
        </p:grpSpPr>
        <p:cxnSp>
          <p:nvCxnSpPr>
            <p:cNvPr id="191" name="Line 145"/>
            <p:cNvCxnSpPr/>
            <p:nvPr/>
          </p:nvCxnSpPr>
          <p:spPr bwMode="auto">
            <a:xfrm>
              <a:off x="8573" y="6735"/>
              <a:ext cx="85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2" name="Line 147"/>
            <p:cNvCxnSpPr/>
            <p:nvPr/>
          </p:nvCxnSpPr>
          <p:spPr bwMode="auto">
            <a:xfrm>
              <a:off x="9000" y="6735"/>
              <a:ext cx="0" cy="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90" name="Text Box 149"/>
          <p:cNvSpPr txBox="1">
            <a:spLocks noChangeArrowheads="1"/>
          </p:cNvSpPr>
          <p:nvPr/>
        </p:nvSpPr>
        <p:spPr bwMode="auto">
          <a:xfrm>
            <a:off x="657631" y="1776933"/>
            <a:ext cx="499607" cy="31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/>
                <a:ea typeface="Times New Roman"/>
                <a:cs typeface="Times New Roman"/>
              </a:rPr>
              <a:t>+</a:t>
            </a:r>
            <a:r>
              <a:rPr lang="en-US" sz="1400" dirty="0" smtClean="0">
                <a:effectLst/>
                <a:latin typeface="Times New Roman"/>
                <a:ea typeface="Times New Roman"/>
                <a:cs typeface="Times New Roman"/>
              </a:rPr>
              <a:t>5V</a:t>
            </a:r>
            <a:endParaRPr lang="en-US" sz="1400" dirty="0">
              <a:effectLst/>
              <a:latin typeface="Times New Roman"/>
              <a:ea typeface="Times New Roman"/>
              <a:cs typeface="Times New Roman"/>
            </a:endParaRPr>
          </a:p>
        </p:txBody>
      </p:sp>
      <p:grpSp>
        <p:nvGrpSpPr>
          <p:cNvPr id="114" name="Group 113"/>
          <p:cNvGrpSpPr>
            <a:grpSpLocks/>
          </p:cNvGrpSpPr>
          <p:nvPr/>
        </p:nvGrpSpPr>
        <p:grpSpPr bwMode="auto">
          <a:xfrm>
            <a:off x="2036733" y="4589326"/>
            <a:ext cx="344174" cy="318479"/>
            <a:chOff x="8336" y="10761"/>
            <a:chExt cx="871" cy="1139"/>
          </a:xfrm>
        </p:grpSpPr>
        <p:cxnSp>
          <p:nvCxnSpPr>
            <p:cNvPr id="184" name="Line 160"/>
            <p:cNvCxnSpPr/>
            <p:nvPr/>
          </p:nvCxnSpPr>
          <p:spPr bwMode="auto">
            <a:xfrm>
              <a:off x="8336" y="11180"/>
              <a:ext cx="87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5" name="Line 161"/>
            <p:cNvCxnSpPr/>
            <p:nvPr/>
          </p:nvCxnSpPr>
          <p:spPr bwMode="auto">
            <a:xfrm>
              <a:off x="8468" y="11420"/>
              <a:ext cx="60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6" name="Line 162"/>
            <p:cNvCxnSpPr/>
            <p:nvPr/>
          </p:nvCxnSpPr>
          <p:spPr bwMode="auto">
            <a:xfrm>
              <a:off x="8609" y="11660"/>
              <a:ext cx="32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7" name="Line 163"/>
            <p:cNvCxnSpPr/>
            <p:nvPr/>
          </p:nvCxnSpPr>
          <p:spPr bwMode="auto">
            <a:xfrm>
              <a:off x="8744" y="11900"/>
              <a:ext cx="4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8" name="Line 164"/>
            <p:cNvCxnSpPr/>
            <p:nvPr/>
          </p:nvCxnSpPr>
          <p:spPr bwMode="auto">
            <a:xfrm flipV="1">
              <a:off x="8769" y="10761"/>
              <a:ext cx="0" cy="4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15" name="Straight Connector 114"/>
          <p:cNvCxnSpPr>
            <a:cxnSpLocks noChangeShapeType="1"/>
          </p:cNvCxnSpPr>
          <p:nvPr/>
        </p:nvCxnSpPr>
        <p:spPr bwMode="auto">
          <a:xfrm>
            <a:off x="919976" y="4564322"/>
            <a:ext cx="0" cy="34348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6" name="Text Box 173"/>
          <p:cNvSpPr txBox="1">
            <a:spLocks noChangeArrowheads="1"/>
          </p:cNvSpPr>
          <p:nvPr/>
        </p:nvSpPr>
        <p:spPr bwMode="auto">
          <a:xfrm>
            <a:off x="749277" y="4855759"/>
            <a:ext cx="395522" cy="364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>
                <a:effectLst/>
                <a:latin typeface="Arial Black"/>
              </a:rPr>
              <a:t>L</a:t>
            </a:r>
            <a:endParaRPr lang="en-US" sz="1400" b="1">
              <a:effectLst/>
              <a:latin typeface="Times New Roman"/>
            </a:endParaRPr>
          </a:p>
        </p:txBody>
      </p:sp>
      <p:grpSp>
        <p:nvGrpSpPr>
          <p:cNvPr id="117" name="Group 116"/>
          <p:cNvGrpSpPr>
            <a:grpSpLocks/>
          </p:cNvGrpSpPr>
          <p:nvPr/>
        </p:nvGrpSpPr>
        <p:grpSpPr bwMode="auto">
          <a:xfrm>
            <a:off x="2946705" y="4581022"/>
            <a:ext cx="260431" cy="764676"/>
            <a:chOff x="4489" y="10582"/>
            <a:chExt cx="355" cy="1102"/>
          </a:xfrm>
        </p:grpSpPr>
        <p:cxnSp>
          <p:nvCxnSpPr>
            <p:cNvPr id="180" name="Line 180"/>
            <p:cNvCxnSpPr/>
            <p:nvPr/>
          </p:nvCxnSpPr>
          <p:spPr bwMode="auto">
            <a:xfrm>
              <a:off x="4667" y="10582"/>
              <a:ext cx="0" cy="11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81" name="Group 180"/>
            <p:cNvGrpSpPr>
              <a:grpSpLocks/>
            </p:cNvGrpSpPr>
            <p:nvPr/>
          </p:nvGrpSpPr>
          <p:grpSpPr bwMode="auto">
            <a:xfrm>
              <a:off x="4489" y="11137"/>
              <a:ext cx="355" cy="422"/>
              <a:chOff x="5150" y="12945"/>
              <a:chExt cx="694" cy="825"/>
            </a:xfrm>
          </p:grpSpPr>
          <p:sp>
            <p:nvSpPr>
              <p:cNvPr id="182" name="AutoShape 182"/>
              <p:cNvSpPr>
                <a:spLocks noChangeArrowheads="1"/>
              </p:cNvSpPr>
              <p:nvPr/>
            </p:nvSpPr>
            <p:spPr bwMode="auto">
              <a:xfrm>
                <a:off x="5150" y="13170"/>
                <a:ext cx="694" cy="60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83" name="Oval 182"/>
              <p:cNvSpPr>
                <a:spLocks noChangeArrowheads="1"/>
              </p:cNvSpPr>
              <p:nvPr/>
            </p:nvSpPr>
            <p:spPr bwMode="auto">
              <a:xfrm>
                <a:off x="5385" y="12945"/>
                <a:ext cx="225" cy="22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18" name="Group 117"/>
          <p:cNvGrpSpPr>
            <a:grpSpLocks/>
          </p:cNvGrpSpPr>
          <p:nvPr/>
        </p:nvGrpSpPr>
        <p:grpSpPr bwMode="auto">
          <a:xfrm rot="10800000">
            <a:off x="2090513" y="1829353"/>
            <a:ext cx="247409" cy="478790"/>
            <a:chOff x="5143" y="12735"/>
            <a:chExt cx="694" cy="1350"/>
          </a:xfrm>
        </p:grpSpPr>
        <p:cxnSp>
          <p:nvCxnSpPr>
            <p:cNvPr id="176" name="Line 177"/>
            <p:cNvCxnSpPr/>
            <p:nvPr/>
          </p:nvCxnSpPr>
          <p:spPr bwMode="auto">
            <a:xfrm>
              <a:off x="5490" y="12735"/>
              <a:ext cx="0" cy="13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77" name="Group 176"/>
            <p:cNvGrpSpPr>
              <a:grpSpLocks/>
            </p:cNvGrpSpPr>
            <p:nvPr/>
          </p:nvGrpSpPr>
          <p:grpSpPr bwMode="auto">
            <a:xfrm>
              <a:off x="5143" y="12945"/>
              <a:ext cx="694" cy="825"/>
              <a:chOff x="5150" y="12945"/>
              <a:chExt cx="694" cy="825"/>
            </a:xfrm>
          </p:grpSpPr>
          <p:sp>
            <p:nvSpPr>
              <p:cNvPr id="178" name="AutoShape 174"/>
              <p:cNvSpPr>
                <a:spLocks noChangeArrowheads="1"/>
              </p:cNvSpPr>
              <p:nvPr/>
            </p:nvSpPr>
            <p:spPr bwMode="auto">
              <a:xfrm>
                <a:off x="5150" y="13170"/>
                <a:ext cx="694" cy="60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79" name="Oval 178"/>
              <p:cNvSpPr>
                <a:spLocks noChangeArrowheads="1"/>
              </p:cNvSpPr>
              <p:nvPr/>
            </p:nvSpPr>
            <p:spPr bwMode="auto">
              <a:xfrm>
                <a:off x="5385" y="12945"/>
                <a:ext cx="225" cy="22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19" name="Text Box 189"/>
          <p:cNvSpPr txBox="1">
            <a:spLocks noChangeArrowheads="1"/>
          </p:cNvSpPr>
          <p:nvPr/>
        </p:nvSpPr>
        <p:spPr bwMode="auto">
          <a:xfrm>
            <a:off x="1186434" y="1535454"/>
            <a:ext cx="395522" cy="364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>
                <a:effectLst/>
                <a:latin typeface="Arial Black"/>
              </a:rPr>
              <a:t>L</a:t>
            </a:r>
            <a:endParaRPr lang="en-US" sz="1400" b="1">
              <a:effectLst/>
              <a:latin typeface="Times New Roman"/>
            </a:endParaRPr>
          </a:p>
        </p:txBody>
      </p:sp>
      <p:sp>
        <p:nvSpPr>
          <p:cNvPr id="120" name="Text Box 191"/>
          <p:cNvSpPr txBox="1">
            <a:spLocks noChangeArrowheads="1"/>
          </p:cNvSpPr>
          <p:nvPr/>
        </p:nvSpPr>
        <p:spPr bwMode="auto">
          <a:xfrm>
            <a:off x="2933611" y="5288501"/>
            <a:ext cx="395522" cy="364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Arial Black"/>
              </a:rPr>
              <a:t>P</a:t>
            </a:r>
            <a:endParaRPr lang="en-US" sz="1400" b="1" dirty="0">
              <a:effectLst/>
              <a:latin typeface="Times New Roman"/>
            </a:endParaRPr>
          </a:p>
        </p:txBody>
      </p:sp>
      <p:sp>
        <p:nvSpPr>
          <p:cNvPr id="122" name="Text Box 196"/>
          <p:cNvSpPr txBox="1">
            <a:spLocks noChangeArrowheads="1"/>
          </p:cNvSpPr>
          <p:nvPr/>
        </p:nvSpPr>
        <p:spPr bwMode="auto">
          <a:xfrm>
            <a:off x="1473708" y="4726000"/>
            <a:ext cx="640469" cy="31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/>
                <a:ea typeface="Times New Roman"/>
                <a:cs typeface="Times New Roman"/>
              </a:rPr>
              <a:t>+</a:t>
            </a:r>
            <a:r>
              <a:rPr lang="en-US" sz="1400" dirty="0" smtClean="0">
                <a:effectLst/>
                <a:latin typeface="Times New Roman"/>
                <a:ea typeface="Times New Roman"/>
                <a:cs typeface="Times New Roman"/>
              </a:rPr>
              <a:t>5V</a:t>
            </a:r>
            <a:endParaRPr lang="en-US" sz="1400" dirty="0">
              <a:effectLst/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23" name="Text Box 198"/>
          <p:cNvSpPr txBox="1">
            <a:spLocks noChangeArrowheads="1"/>
          </p:cNvSpPr>
          <p:nvPr/>
        </p:nvSpPr>
        <p:spPr bwMode="auto">
          <a:xfrm>
            <a:off x="1165617" y="4855759"/>
            <a:ext cx="395522" cy="364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Arial Black"/>
              </a:rPr>
              <a:t>M</a:t>
            </a:r>
            <a:endParaRPr lang="en-US" sz="1400" b="1" dirty="0">
              <a:effectLst/>
              <a:latin typeface="Times New Roman"/>
            </a:endParaRPr>
          </a:p>
        </p:txBody>
      </p:sp>
      <p:cxnSp>
        <p:nvCxnSpPr>
          <p:cNvPr id="124" name="Line 199"/>
          <p:cNvCxnSpPr>
            <a:cxnSpLocks noChangeShapeType="1"/>
          </p:cNvCxnSpPr>
          <p:nvPr/>
        </p:nvCxnSpPr>
        <p:spPr bwMode="auto">
          <a:xfrm>
            <a:off x="1342561" y="4564322"/>
            <a:ext cx="0" cy="34348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5" name="Line 200"/>
          <p:cNvCxnSpPr>
            <a:cxnSpLocks noChangeShapeType="1"/>
          </p:cNvCxnSpPr>
          <p:nvPr/>
        </p:nvCxnSpPr>
        <p:spPr bwMode="auto">
          <a:xfrm>
            <a:off x="1790125" y="1983019"/>
            <a:ext cx="0" cy="34348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6" name="Text Box 201"/>
          <p:cNvSpPr txBox="1">
            <a:spLocks noChangeArrowheads="1"/>
          </p:cNvSpPr>
          <p:nvPr/>
        </p:nvSpPr>
        <p:spPr bwMode="auto">
          <a:xfrm>
            <a:off x="1613181" y="1681173"/>
            <a:ext cx="395522" cy="364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>
                <a:effectLst/>
                <a:latin typeface="Arial Black"/>
              </a:rPr>
              <a:t>N</a:t>
            </a:r>
            <a:endParaRPr lang="en-US" sz="1400" b="1">
              <a:effectLst/>
              <a:latin typeface="Times New Roman"/>
            </a:endParaRPr>
          </a:p>
        </p:txBody>
      </p:sp>
      <p:cxnSp>
        <p:nvCxnSpPr>
          <p:cNvPr id="127" name="Line 202"/>
          <p:cNvCxnSpPr>
            <a:cxnSpLocks noChangeShapeType="1"/>
          </p:cNvCxnSpPr>
          <p:nvPr/>
        </p:nvCxnSpPr>
        <p:spPr bwMode="auto">
          <a:xfrm>
            <a:off x="3091186" y="1983019"/>
            <a:ext cx="0" cy="34348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8" name="Text Box 203"/>
          <p:cNvSpPr txBox="1">
            <a:spLocks noChangeArrowheads="1"/>
          </p:cNvSpPr>
          <p:nvPr/>
        </p:nvSpPr>
        <p:spPr bwMode="auto">
          <a:xfrm>
            <a:off x="2924650" y="1681173"/>
            <a:ext cx="395522" cy="364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>
                <a:effectLst/>
                <a:latin typeface="Arial Black"/>
              </a:rPr>
              <a:t>P</a:t>
            </a:r>
            <a:endParaRPr lang="en-US" sz="1400" b="1">
              <a:effectLst/>
              <a:latin typeface="Times New Roman"/>
            </a:endParaRPr>
          </a:p>
        </p:txBody>
      </p:sp>
      <p:cxnSp>
        <p:nvCxnSpPr>
          <p:cNvPr id="129" name="Line 204"/>
          <p:cNvCxnSpPr>
            <a:cxnSpLocks noChangeShapeType="1"/>
          </p:cNvCxnSpPr>
          <p:nvPr/>
        </p:nvCxnSpPr>
        <p:spPr bwMode="auto">
          <a:xfrm>
            <a:off x="2654029" y="1993427"/>
            <a:ext cx="0" cy="34348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0" name="Text Box 205"/>
          <p:cNvSpPr txBox="1">
            <a:spLocks noChangeArrowheads="1"/>
          </p:cNvSpPr>
          <p:nvPr/>
        </p:nvSpPr>
        <p:spPr bwMode="auto">
          <a:xfrm>
            <a:off x="2477085" y="1681173"/>
            <a:ext cx="395522" cy="364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>
                <a:effectLst/>
                <a:latin typeface="Arial Black"/>
              </a:rPr>
              <a:t>P</a:t>
            </a:r>
            <a:endParaRPr lang="en-US" sz="1400" b="1">
              <a:effectLst/>
              <a:latin typeface="Times New Roman"/>
            </a:endParaRPr>
          </a:p>
        </p:txBody>
      </p:sp>
      <p:grpSp>
        <p:nvGrpSpPr>
          <p:cNvPr id="131" name="Group 130"/>
          <p:cNvGrpSpPr>
            <a:grpSpLocks/>
          </p:cNvGrpSpPr>
          <p:nvPr/>
        </p:nvGrpSpPr>
        <p:grpSpPr bwMode="auto">
          <a:xfrm rot="10800000" flipV="1">
            <a:off x="3778145" y="4589903"/>
            <a:ext cx="344174" cy="317837"/>
            <a:chOff x="8336" y="10761"/>
            <a:chExt cx="871" cy="1139"/>
          </a:xfrm>
        </p:grpSpPr>
        <p:cxnSp>
          <p:nvCxnSpPr>
            <p:cNvPr id="169" name="Line 207"/>
            <p:cNvCxnSpPr/>
            <p:nvPr/>
          </p:nvCxnSpPr>
          <p:spPr bwMode="auto">
            <a:xfrm>
              <a:off x="8336" y="11180"/>
              <a:ext cx="87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0" name="Line 208"/>
            <p:cNvCxnSpPr/>
            <p:nvPr/>
          </p:nvCxnSpPr>
          <p:spPr bwMode="auto">
            <a:xfrm>
              <a:off x="8468" y="11420"/>
              <a:ext cx="60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1" name="Line 209"/>
            <p:cNvCxnSpPr/>
            <p:nvPr/>
          </p:nvCxnSpPr>
          <p:spPr bwMode="auto">
            <a:xfrm>
              <a:off x="8609" y="11660"/>
              <a:ext cx="32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2" name="Line 210"/>
            <p:cNvCxnSpPr/>
            <p:nvPr/>
          </p:nvCxnSpPr>
          <p:spPr bwMode="auto">
            <a:xfrm>
              <a:off x="8744" y="11900"/>
              <a:ext cx="4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3" name="Line 211"/>
            <p:cNvCxnSpPr/>
            <p:nvPr/>
          </p:nvCxnSpPr>
          <p:spPr bwMode="auto">
            <a:xfrm flipV="1">
              <a:off x="8769" y="10761"/>
              <a:ext cx="0" cy="4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32" name="Group 131"/>
          <p:cNvGrpSpPr>
            <a:grpSpLocks/>
          </p:cNvGrpSpPr>
          <p:nvPr/>
        </p:nvGrpSpPr>
        <p:grpSpPr bwMode="auto">
          <a:xfrm>
            <a:off x="714582" y="2311233"/>
            <a:ext cx="3495862" cy="2272518"/>
            <a:chOff x="1268" y="7356"/>
            <a:chExt cx="5038" cy="3275"/>
          </a:xfrm>
        </p:grpSpPr>
        <p:grpSp>
          <p:nvGrpSpPr>
            <p:cNvPr id="138" name="Group 137"/>
            <p:cNvGrpSpPr>
              <a:grpSpLocks/>
            </p:cNvGrpSpPr>
            <p:nvPr/>
          </p:nvGrpSpPr>
          <p:grpSpPr bwMode="auto">
            <a:xfrm>
              <a:off x="1268" y="7356"/>
              <a:ext cx="4955" cy="3275"/>
              <a:chOff x="2285" y="6790"/>
              <a:chExt cx="7580" cy="4040"/>
            </a:xfrm>
          </p:grpSpPr>
          <p:grpSp>
            <p:nvGrpSpPr>
              <p:cNvPr id="157" name="Group 156"/>
              <p:cNvGrpSpPr>
                <a:grpSpLocks/>
              </p:cNvGrpSpPr>
              <p:nvPr/>
            </p:nvGrpSpPr>
            <p:grpSpPr bwMode="auto">
              <a:xfrm>
                <a:off x="2545" y="6790"/>
                <a:ext cx="7060" cy="4040"/>
                <a:chOff x="2740" y="6440"/>
                <a:chExt cx="7060" cy="3940"/>
              </a:xfrm>
            </p:grpSpPr>
            <p:grpSp>
              <p:nvGrpSpPr>
                <p:cNvPr id="159" name="Group 158"/>
                <p:cNvGrpSpPr>
                  <a:grpSpLocks/>
                </p:cNvGrpSpPr>
                <p:nvPr/>
              </p:nvGrpSpPr>
              <p:grpSpPr bwMode="auto">
                <a:xfrm>
                  <a:off x="2740" y="6440"/>
                  <a:ext cx="3220" cy="3940"/>
                  <a:chOff x="2740" y="6440"/>
                  <a:chExt cx="3220" cy="3940"/>
                </a:xfrm>
              </p:grpSpPr>
              <p:sp>
                <p:nvSpPr>
                  <p:cNvPr id="165" name="Rectangle 164"/>
                  <p:cNvSpPr>
                    <a:spLocks noChangeArrowheads="1"/>
                  </p:cNvSpPr>
                  <p:nvPr/>
                </p:nvSpPr>
                <p:spPr bwMode="auto">
                  <a:xfrm>
                    <a:off x="2740" y="6440"/>
                    <a:ext cx="340" cy="3940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6" name="Rectangle 165"/>
                  <p:cNvSpPr>
                    <a:spLocks noChangeArrowheads="1"/>
                  </p:cNvSpPr>
                  <p:nvPr/>
                </p:nvSpPr>
                <p:spPr bwMode="auto">
                  <a:xfrm>
                    <a:off x="3700" y="6440"/>
                    <a:ext cx="340" cy="3940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7" name="Rectangle 166"/>
                  <p:cNvSpPr>
                    <a:spLocks noChangeArrowheads="1"/>
                  </p:cNvSpPr>
                  <p:nvPr/>
                </p:nvSpPr>
                <p:spPr bwMode="auto">
                  <a:xfrm>
                    <a:off x="4660" y="6440"/>
                    <a:ext cx="340" cy="3940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8" name="Rectangle 167"/>
                  <p:cNvSpPr>
                    <a:spLocks noChangeArrowheads="1"/>
                  </p:cNvSpPr>
                  <p:nvPr/>
                </p:nvSpPr>
                <p:spPr bwMode="auto">
                  <a:xfrm>
                    <a:off x="5620" y="6440"/>
                    <a:ext cx="340" cy="3940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0" name="Group 159"/>
                <p:cNvGrpSpPr>
                  <a:grpSpLocks/>
                </p:cNvGrpSpPr>
                <p:nvPr/>
              </p:nvGrpSpPr>
              <p:grpSpPr bwMode="auto">
                <a:xfrm>
                  <a:off x="6580" y="6440"/>
                  <a:ext cx="3220" cy="3940"/>
                  <a:chOff x="2740" y="6440"/>
                  <a:chExt cx="3220" cy="3940"/>
                </a:xfrm>
              </p:grpSpPr>
              <p:sp>
                <p:nvSpPr>
                  <p:cNvPr id="161" name="Rectangle 160"/>
                  <p:cNvSpPr>
                    <a:spLocks noChangeArrowheads="1"/>
                  </p:cNvSpPr>
                  <p:nvPr/>
                </p:nvSpPr>
                <p:spPr bwMode="auto">
                  <a:xfrm>
                    <a:off x="2740" y="6440"/>
                    <a:ext cx="340" cy="3940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2" name="Rectangle 161"/>
                  <p:cNvSpPr>
                    <a:spLocks noChangeArrowheads="1"/>
                  </p:cNvSpPr>
                  <p:nvPr/>
                </p:nvSpPr>
                <p:spPr bwMode="auto">
                  <a:xfrm>
                    <a:off x="3700" y="6440"/>
                    <a:ext cx="340" cy="3940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3" name="Rectangle 162"/>
                  <p:cNvSpPr>
                    <a:spLocks noChangeArrowheads="1"/>
                  </p:cNvSpPr>
                  <p:nvPr/>
                </p:nvSpPr>
                <p:spPr bwMode="auto">
                  <a:xfrm>
                    <a:off x="4660" y="6440"/>
                    <a:ext cx="340" cy="3940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4" name="Rectangle 163"/>
                  <p:cNvSpPr>
                    <a:spLocks noChangeArrowheads="1"/>
                  </p:cNvSpPr>
                  <p:nvPr/>
                </p:nvSpPr>
                <p:spPr bwMode="auto">
                  <a:xfrm>
                    <a:off x="5620" y="6440"/>
                    <a:ext cx="340" cy="3940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58" name="Rectangle 157"/>
              <p:cNvSpPr>
                <a:spLocks noChangeArrowheads="1"/>
              </p:cNvSpPr>
              <p:nvPr/>
            </p:nvSpPr>
            <p:spPr bwMode="auto">
              <a:xfrm>
                <a:off x="2285" y="7090"/>
                <a:ext cx="7580" cy="34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39" name="Text Box 89"/>
            <p:cNvSpPr txBox="1">
              <a:spLocks noChangeArrowheads="1"/>
            </p:cNvSpPr>
            <p:nvPr/>
          </p:nvSpPr>
          <p:spPr bwMode="auto">
            <a:xfrm>
              <a:off x="5683" y="10087"/>
              <a:ext cx="623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  <a:cs typeface="Times New Roman"/>
                </a:rPr>
                <a:t>GND</a:t>
              </a:r>
              <a:endParaRPr lang="en-US" sz="1000">
                <a:effectLst/>
                <a:latin typeface="Times New Roman"/>
                <a:ea typeface="Times New Roman"/>
                <a:cs typeface="Times New Roman"/>
              </a:endParaRPr>
            </a:p>
          </p:txBody>
        </p:sp>
        <p:sp>
          <p:nvSpPr>
            <p:cNvPr id="140" name="Text Box 90"/>
            <p:cNvSpPr txBox="1">
              <a:spLocks noChangeArrowheads="1"/>
            </p:cNvSpPr>
            <p:nvPr/>
          </p:nvSpPr>
          <p:spPr bwMode="auto">
            <a:xfrm>
              <a:off x="5160" y="10080"/>
              <a:ext cx="460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  <a:cs typeface="Times New Roman"/>
                </a:rPr>
                <a:t>1Q</a:t>
              </a:r>
              <a:endParaRPr lang="en-US" sz="1000">
                <a:effectLst/>
                <a:latin typeface="Times New Roman"/>
                <a:ea typeface="Times New Roman"/>
                <a:cs typeface="Times New Roman"/>
              </a:endParaRPr>
            </a:p>
          </p:txBody>
        </p:sp>
        <p:sp>
          <p:nvSpPr>
            <p:cNvPr id="141" name="Text Box 91"/>
            <p:cNvSpPr txBox="1">
              <a:spLocks noChangeArrowheads="1"/>
            </p:cNvSpPr>
            <p:nvPr/>
          </p:nvSpPr>
          <p:spPr bwMode="auto">
            <a:xfrm>
              <a:off x="2102" y="10082"/>
              <a:ext cx="26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  <a:cs typeface="Times New Roman"/>
                </a:rPr>
                <a:t>B</a:t>
              </a:r>
              <a:endParaRPr lang="en-US" sz="1000">
                <a:effectLst/>
                <a:latin typeface="Times New Roman"/>
                <a:ea typeface="Times New Roman"/>
                <a:cs typeface="Times New Roman"/>
              </a:endParaRPr>
            </a:p>
          </p:txBody>
        </p:sp>
        <p:sp>
          <p:nvSpPr>
            <p:cNvPr id="142" name="Text Box 92"/>
            <p:cNvSpPr txBox="1">
              <a:spLocks noChangeArrowheads="1"/>
            </p:cNvSpPr>
            <p:nvPr/>
          </p:nvSpPr>
          <p:spPr bwMode="auto">
            <a:xfrm>
              <a:off x="4508" y="10083"/>
              <a:ext cx="595" cy="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  <a:cs typeface="Times New Roman"/>
                </a:rPr>
                <a:t>1D</a:t>
              </a:r>
              <a:r>
                <a:rPr lang="en-US" sz="1200" baseline="-25000">
                  <a:effectLst/>
                  <a:latin typeface="Times New Roman"/>
                  <a:ea typeface="Times New Roman"/>
                  <a:cs typeface="Times New Roman"/>
                </a:rPr>
                <a:t>0</a:t>
              </a:r>
              <a:endParaRPr lang="en-US" sz="1000">
                <a:effectLst/>
                <a:latin typeface="Times New Roman"/>
                <a:ea typeface="Times New Roman"/>
                <a:cs typeface="Times New Roman"/>
              </a:endParaRPr>
            </a:p>
          </p:txBody>
        </p:sp>
        <p:sp>
          <p:nvSpPr>
            <p:cNvPr id="143" name="Text Box 93"/>
            <p:cNvSpPr txBox="1">
              <a:spLocks noChangeArrowheads="1"/>
            </p:cNvSpPr>
            <p:nvPr/>
          </p:nvSpPr>
          <p:spPr bwMode="auto">
            <a:xfrm>
              <a:off x="4518" y="7636"/>
              <a:ext cx="590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  <a:cs typeface="Times New Roman"/>
                </a:rPr>
                <a:t>2D</a:t>
              </a:r>
              <a:r>
                <a:rPr lang="en-US" sz="1200" baseline="-25000">
                  <a:effectLst/>
                  <a:latin typeface="Times New Roman"/>
                  <a:ea typeface="Times New Roman"/>
                  <a:cs typeface="Times New Roman"/>
                </a:rPr>
                <a:t>1</a:t>
              </a:r>
              <a:endParaRPr lang="en-US" sz="1000">
                <a:effectLst/>
                <a:latin typeface="Times New Roman"/>
                <a:ea typeface="Times New Roman"/>
                <a:cs typeface="Times New Roman"/>
              </a:endParaRPr>
            </a:p>
          </p:txBody>
        </p:sp>
        <p:sp>
          <p:nvSpPr>
            <p:cNvPr id="144" name="Text Box 94"/>
            <p:cNvSpPr txBox="1">
              <a:spLocks noChangeArrowheads="1"/>
            </p:cNvSpPr>
            <p:nvPr/>
          </p:nvSpPr>
          <p:spPr bwMode="auto">
            <a:xfrm>
              <a:off x="5189" y="7636"/>
              <a:ext cx="43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  <a:cs typeface="Times New Roman"/>
                </a:rPr>
                <a:t>2D</a:t>
              </a:r>
              <a:r>
                <a:rPr lang="en-US" sz="1200" baseline="-25000">
                  <a:effectLst/>
                  <a:latin typeface="Times New Roman"/>
                  <a:ea typeface="Times New Roman"/>
                  <a:cs typeface="Times New Roman"/>
                </a:rPr>
                <a:t>0</a:t>
              </a:r>
              <a:endParaRPr lang="en-US" sz="1000">
                <a:effectLst/>
                <a:latin typeface="Times New Roman"/>
                <a:ea typeface="Times New Roman"/>
                <a:cs typeface="Times New Roman"/>
              </a:endParaRPr>
            </a:p>
          </p:txBody>
        </p:sp>
        <p:sp>
          <p:nvSpPr>
            <p:cNvPr id="145" name="Text Box 95"/>
            <p:cNvSpPr txBox="1">
              <a:spLocks noChangeArrowheads="1"/>
            </p:cNvSpPr>
            <p:nvPr/>
          </p:nvSpPr>
          <p:spPr bwMode="auto">
            <a:xfrm>
              <a:off x="5819" y="7636"/>
              <a:ext cx="36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  <a:cs typeface="Times New Roman"/>
                </a:rPr>
                <a:t>2Q</a:t>
              </a:r>
              <a:endParaRPr lang="en-US" sz="1000">
                <a:effectLst/>
                <a:latin typeface="Times New Roman"/>
                <a:ea typeface="Times New Roman"/>
                <a:cs typeface="Times New Roman"/>
              </a:endParaRPr>
            </a:p>
          </p:txBody>
        </p:sp>
        <p:sp>
          <p:nvSpPr>
            <p:cNvPr id="146" name="Text Box 99"/>
            <p:cNvSpPr txBox="1">
              <a:spLocks noChangeArrowheads="1"/>
            </p:cNvSpPr>
            <p:nvPr/>
          </p:nvSpPr>
          <p:spPr bwMode="auto">
            <a:xfrm>
              <a:off x="3887" y="10075"/>
              <a:ext cx="475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  <a:cs typeface="Times New Roman"/>
                </a:rPr>
                <a:t>1D</a:t>
              </a:r>
              <a:r>
                <a:rPr lang="en-US" sz="1200" baseline="-25000">
                  <a:effectLst/>
                  <a:latin typeface="Times New Roman"/>
                  <a:ea typeface="Times New Roman"/>
                  <a:cs typeface="Times New Roman"/>
                </a:rPr>
                <a:t>1</a:t>
              </a:r>
              <a:endParaRPr lang="en-US" sz="1000">
                <a:effectLst/>
                <a:latin typeface="Times New Roman"/>
                <a:ea typeface="Times New Roman"/>
                <a:cs typeface="Times New Roman"/>
              </a:endParaRPr>
            </a:p>
          </p:txBody>
        </p:sp>
        <p:sp>
          <p:nvSpPr>
            <p:cNvPr id="147" name="Text Box 100"/>
            <p:cNvSpPr txBox="1">
              <a:spLocks noChangeArrowheads="1"/>
            </p:cNvSpPr>
            <p:nvPr/>
          </p:nvSpPr>
          <p:spPr bwMode="auto">
            <a:xfrm>
              <a:off x="3260" y="10075"/>
              <a:ext cx="455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  <a:cs typeface="Times New Roman"/>
                </a:rPr>
                <a:t>1D</a:t>
              </a:r>
              <a:r>
                <a:rPr lang="en-US" sz="1200" baseline="-25000">
                  <a:effectLst/>
                  <a:latin typeface="Times New Roman"/>
                  <a:ea typeface="Times New Roman"/>
                  <a:cs typeface="Times New Roman"/>
                </a:rPr>
                <a:t>2</a:t>
              </a:r>
              <a:endParaRPr lang="en-US" sz="1000">
                <a:effectLst/>
                <a:latin typeface="Times New Roman"/>
                <a:ea typeface="Times New Roman"/>
                <a:cs typeface="Times New Roman"/>
              </a:endParaRPr>
            </a:p>
          </p:txBody>
        </p:sp>
        <p:sp>
          <p:nvSpPr>
            <p:cNvPr id="148" name="Text Box 101"/>
            <p:cNvSpPr txBox="1">
              <a:spLocks noChangeArrowheads="1"/>
            </p:cNvSpPr>
            <p:nvPr/>
          </p:nvSpPr>
          <p:spPr bwMode="auto">
            <a:xfrm>
              <a:off x="2607" y="10075"/>
              <a:ext cx="495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  <a:cs typeface="Times New Roman"/>
                </a:rPr>
                <a:t>1D</a:t>
              </a:r>
              <a:r>
                <a:rPr lang="en-US" sz="1200" baseline="-25000">
                  <a:effectLst/>
                  <a:latin typeface="Times New Roman"/>
                  <a:ea typeface="Times New Roman"/>
                  <a:cs typeface="Times New Roman"/>
                </a:rPr>
                <a:t>3</a:t>
              </a:r>
              <a:endParaRPr lang="en-US" sz="1000">
                <a:effectLst/>
                <a:latin typeface="Times New Roman"/>
                <a:ea typeface="Times New Roman"/>
                <a:cs typeface="Times New Roman"/>
              </a:endParaRPr>
            </a:p>
          </p:txBody>
        </p:sp>
        <p:sp>
          <p:nvSpPr>
            <p:cNvPr id="149" name="Text Box 102"/>
            <p:cNvSpPr txBox="1">
              <a:spLocks noChangeArrowheads="1"/>
            </p:cNvSpPr>
            <p:nvPr/>
          </p:nvSpPr>
          <p:spPr bwMode="auto">
            <a:xfrm>
              <a:off x="2079" y="7636"/>
              <a:ext cx="375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  <a:cs typeface="Times New Roman"/>
                </a:rPr>
                <a:t>2S</a:t>
              </a:r>
              <a:endParaRPr lang="en-US" sz="1000">
                <a:effectLst/>
                <a:latin typeface="Times New Roman"/>
                <a:ea typeface="Times New Roman"/>
                <a:cs typeface="Times New Roman"/>
              </a:endParaRPr>
            </a:p>
          </p:txBody>
        </p:sp>
        <p:sp>
          <p:nvSpPr>
            <p:cNvPr id="150" name="Text Box 103"/>
            <p:cNvSpPr txBox="1">
              <a:spLocks noChangeArrowheads="1"/>
            </p:cNvSpPr>
            <p:nvPr/>
          </p:nvSpPr>
          <p:spPr bwMode="auto">
            <a:xfrm>
              <a:off x="2698" y="7636"/>
              <a:ext cx="375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  <a:cs typeface="Times New Roman"/>
                </a:rPr>
                <a:t>A</a:t>
              </a:r>
              <a:endParaRPr lang="en-US" sz="1000">
                <a:effectLst/>
                <a:latin typeface="Times New Roman"/>
                <a:ea typeface="Times New Roman"/>
                <a:cs typeface="Times New Roman"/>
              </a:endParaRPr>
            </a:p>
          </p:txBody>
        </p:sp>
        <p:sp>
          <p:nvSpPr>
            <p:cNvPr id="151" name="Text Box 104"/>
            <p:cNvSpPr txBox="1">
              <a:spLocks noChangeArrowheads="1"/>
            </p:cNvSpPr>
            <p:nvPr/>
          </p:nvSpPr>
          <p:spPr bwMode="auto">
            <a:xfrm>
              <a:off x="3285" y="7636"/>
              <a:ext cx="455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  <a:cs typeface="Times New Roman"/>
                </a:rPr>
                <a:t>2D</a:t>
              </a:r>
              <a:r>
                <a:rPr lang="en-US" sz="1200" baseline="-25000">
                  <a:effectLst/>
                  <a:latin typeface="Times New Roman"/>
                  <a:ea typeface="Times New Roman"/>
                  <a:cs typeface="Times New Roman"/>
                </a:rPr>
                <a:t>3</a:t>
              </a:r>
              <a:endParaRPr lang="en-US" sz="1000">
                <a:effectLst/>
                <a:latin typeface="Times New Roman"/>
                <a:ea typeface="Times New Roman"/>
                <a:cs typeface="Times New Roman"/>
              </a:endParaRPr>
            </a:p>
          </p:txBody>
        </p:sp>
        <p:sp>
          <p:nvSpPr>
            <p:cNvPr id="152" name="Text Box 105"/>
            <p:cNvSpPr txBox="1">
              <a:spLocks noChangeArrowheads="1"/>
            </p:cNvSpPr>
            <p:nvPr/>
          </p:nvSpPr>
          <p:spPr bwMode="auto">
            <a:xfrm>
              <a:off x="3906" y="7636"/>
              <a:ext cx="495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  <a:cs typeface="Times New Roman"/>
                </a:rPr>
                <a:t>2D</a:t>
              </a:r>
              <a:r>
                <a:rPr lang="en-US" sz="1200" baseline="-25000">
                  <a:effectLst/>
                  <a:latin typeface="Times New Roman"/>
                  <a:ea typeface="Times New Roman"/>
                  <a:cs typeface="Times New Roman"/>
                </a:rPr>
                <a:t>2</a:t>
              </a:r>
              <a:endParaRPr lang="en-US" sz="1000">
                <a:effectLst/>
                <a:latin typeface="Times New Roman"/>
                <a:ea typeface="Times New Roman"/>
                <a:cs typeface="Times New Roman"/>
              </a:endParaRPr>
            </a:p>
          </p:txBody>
        </p:sp>
        <p:sp>
          <p:nvSpPr>
            <p:cNvPr id="153" name="Text Box 106"/>
            <p:cNvSpPr txBox="1">
              <a:spLocks noChangeArrowheads="1"/>
            </p:cNvSpPr>
            <p:nvPr/>
          </p:nvSpPr>
          <p:spPr bwMode="auto">
            <a:xfrm>
              <a:off x="1338" y="7636"/>
              <a:ext cx="540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  <a:cs typeface="Times New Roman"/>
                </a:rPr>
                <a:t>Vcc</a:t>
              </a:r>
              <a:endParaRPr lang="en-US" sz="1000">
                <a:effectLst/>
                <a:latin typeface="Times New Roman"/>
                <a:ea typeface="Times New Roman"/>
                <a:cs typeface="Times New Roman"/>
              </a:endParaRPr>
            </a:p>
          </p:txBody>
        </p:sp>
        <p:sp>
          <p:nvSpPr>
            <p:cNvPr id="154" name="Arc 109"/>
            <p:cNvSpPr>
              <a:spLocks/>
            </p:cNvSpPr>
            <p:nvPr/>
          </p:nvSpPr>
          <p:spPr bwMode="auto">
            <a:xfrm>
              <a:off x="1269" y="8624"/>
              <a:ext cx="366" cy="690"/>
            </a:xfrm>
            <a:custGeom>
              <a:avLst/>
              <a:gdLst>
                <a:gd name="G0" fmla="+- 1304 0 0"/>
                <a:gd name="G1" fmla="+- 21600 0 0"/>
                <a:gd name="G2" fmla="+- 21600 0 0"/>
                <a:gd name="T0" fmla="*/ 376 w 22904"/>
                <a:gd name="T1" fmla="*/ 20 h 43200"/>
                <a:gd name="T2" fmla="*/ 0 w 22904"/>
                <a:gd name="T3" fmla="*/ 43161 h 43200"/>
                <a:gd name="T4" fmla="*/ 1304 w 2290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04" h="43200" fill="none" extrusionOk="0">
                  <a:moveTo>
                    <a:pt x="375" y="19"/>
                  </a:moveTo>
                  <a:cubicBezTo>
                    <a:pt x="685" y="6"/>
                    <a:pt x="994" y="-1"/>
                    <a:pt x="1304" y="-1"/>
                  </a:cubicBezTo>
                  <a:cubicBezTo>
                    <a:pt x="13233" y="0"/>
                    <a:pt x="22904" y="9670"/>
                    <a:pt x="22904" y="21600"/>
                  </a:cubicBezTo>
                  <a:cubicBezTo>
                    <a:pt x="22904" y="33529"/>
                    <a:pt x="13233" y="43200"/>
                    <a:pt x="1304" y="43200"/>
                  </a:cubicBezTo>
                  <a:cubicBezTo>
                    <a:pt x="869" y="43199"/>
                    <a:pt x="434" y="43186"/>
                    <a:pt x="0" y="43160"/>
                  </a:cubicBezTo>
                </a:path>
                <a:path w="22904" h="43200" stroke="0" extrusionOk="0">
                  <a:moveTo>
                    <a:pt x="375" y="19"/>
                  </a:moveTo>
                  <a:cubicBezTo>
                    <a:pt x="685" y="6"/>
                    <a:pt x="994" y="-1"/>
                    <a:pt x="1304" y="-1"/>
                  </a:cubicBezTo>
                  <a:cubicBezTo>
                    <a:pt x="13233" y="0"/>
                    <a:pt x="22904" y="9670"/>
                    <a:pt x="22904" y="21600"/>
                  </a:cubicBezTo>
                  <a:cubicBezTo>
                    <a:pt x="22904" y="33529"/>
                    <a:pt x="13233" y="43200"/>
                    <a:pt x="1304" y="43200"/>
                  </a:cubicBezTo>
                  <a:cubicBezTo>
                    <a:pt x="869" y="43199"/>
                    <a:pt x="434" y="43186"/>
                    <a:pt x="0" y="43160"/>
                  </a:cubicBezTo>
                  <a:lnTo>
                    <a:pt x="1304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55" name="Text Box 110"/>
            <p:cNvSpPr txBox="1">
              <a:spLocks noChangeArrowheads="1"/>
            </p:cNvSpPr>
            <p:nvPr/>
          </p:nvSpPr>
          <p:spPr bwMode="auto">
            <a:xfrm>
              <a:off x="2178" y="8306"/>
              <a:ext cx="3165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800">
                  <a:effectLst/>
                  <a:latin typeface="Times New Roman"/>
                  <a:ea typeface="Times New Roman"/>
                  <a:cs typeface="Times New Roman"/>
                </a:rPr>
                <a:t>74153</a:t>
              </a:r>
              <a:endParaRPr lang="en-US" sz="1000">
                <a:effectLst/>
                <a:latin typeface="Times New Roman"/>
                <a:ea typeface="Times New Roman"/>
                <a:cs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800">
                  <a:effectLst/>
                  <a:latin typeface="Times New Roman"/>
                  <a:ea typeface="Times New Roman"/>
                  <a:cs typeface="Times New Roman"/>
                </a:rPr>
                <a:t>Dual 1-of-4 Multiplexer</a:t>
              </a:r>
              <a:endParaRPr lang="en-US" sz="1000">
                <a:effectLst/>
                <a:latin typeface="Times New Roman"/>
                <a:ea typeface="Times New Roman"/>
                <a:cs typeface="Times New Roman"/>
              </a:endParaRPr>
            </a:p>
          </p:txBody>
        </p:sp>
        <p:sp>
          <p:nvSpPr>
            <p:cNvPr id="156" name="Text Box 125"/>
            <p:cNvSpPr txBox="1">
              <a:spLocks noChangeArrowheads="1"/>
            </p:cNvSpPr>
            <p:nvPr/>
          </p:nvSpPr>
          <p:spPr bwMode="auto">
            <a:xfrm>
              <a:off x="1414" y="10090"/>
              <a:ext cx="375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  <a:cs typeface="Times New Roman"/>
                </a:rPr>
                <a:t>1S</a:t>
              </a:r>
              <a:endParaRPr lang="en-US" sz="1000">
                <a:effectLst/>
                <a:latin typeface="Times New Roman"/>
                <a:ea typeface="Times New Roman"/>
                <a:cs typeface="Times New Roman"/>
              </a:endParaRPr>
            </a:p>
          </p:txBody>
        </p:sp>
      </p:grpSp>
      <p:sp>
        <p:nvSpPr>
          <p:cNvPr id="133" name="Text Box 212"/>
          <p:cNvSpPr txBox="1">
            <a:spLocks noChangeArrowheads="1"/>
          </p:cNvSpPr>
          <p:nvPr/>
        </p:nvSpPr>
        <p:spPr bwMode="auto">
          <a:xfrm>
            <a:off x="2060746" y="1535454"/>
            <a:ext cx="395522" cy="364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>
                <a:effectLst/>
                <a:latin typeface="Arial Black"/>
              </a:rPr>
              <a:t>P</a:t>
            </a:r>
            <a:endParaRPr lang="en-US" sz="1400" b="1">
              <a:effectLst/>
              <a:latin typeface="Times New Roman"/>
            </a:endParaRPr>
          </a:p>
        </p:txBody>
      </p:sp>
      <p:sp>
        <p:nvSpPr>
          <p:cNvPr id="134" name="Freeform 133"/>
          <p:cNvSpPr>
            <a:spLocks/>
          </p:cNvSpPr>
          <p:nvPr/>
        </p:nvSpPr>
        <p:spPr bwMode="auto">
          <a:xfrm>
            <a:off x="3517933" y="4564321"/>
            <a:ext cx="1150484" cy="1072073"/>
          </a:xfrm>
          <a:custGeom>
            <a:avLst/>
            <a:gdLst>
              <a:gd name="T0" fmla="*/ 0 w 1388"/>
              <a:gd name="T1" fmla="*/ 0 h 1537"/>
              <a:gd name="T2" fmla="*/ 0 w 1388"/>
              <a:gd name="T3" fmla="*/ 1537 h 1537"/>
              <a:gd name="T4" fmla="*/ 1388 w 1388"/>
              <a:gd name="T5" fmla="*/ 1537 h 1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88" h="1537">
                <a:moveTo>
                  <a:pt x="0" y="0"/>
                </a:moveTo>
                <a:lnTo>
                  <a:pt x="0" y="1537"/>
                </a:lnTo>
                <a:lnTo>
                  <a:pt x="1388" y="153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35" name="Freeform 134"/>
          <p:cNvSpPr>
            <a:spLocks/>
          </p:cNvSpPr>
          <p:nvPr/>
        </p:nvSpPr>
        <p:spPr bwMode="auto">
          <a:xfrm>
            <a:off x="3965498" y="1941071"/>
            <a:ext cx="791045" cy="3453847"/>
          </a:xfrm>
          <a:custGeom>
            <a:avLst/>
            <a:gdLst>
              <a:gd name="T0" fmla="*/ 0 w 1140"/>
              <a:gd name="T1" fmla="*/ 495 h 4785"/>
              <a:gd name="T2" fmla="*/ 0 w 1140"/>
              <a:gd name="T3" fmla="*/ 0 h 4785"/>
              <a:gd name="T4" fmla="*/ 645 w 1140"/>
              <a:gd name="T5" fmla="*/ 0 h 4785"/>
              <a:gd name="T6" fmla="*/ 645 w 1140"/>
              <a:gd name="T7" fmla="*/ 4785 h 4785"/>
              <a:gd name="T8" fmla="*/ 1140 w 1140"/>
              <a:gd name="T9" fmla="*/ 4785 h 47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40" h="4785">
                <a:moveTo>
                  <a:pt x="0" y="495"/>
                </a:moveTo>
                <a:lnTo>
                  <a:pt x="0" y="0"/>
                </a:lnTo>
                <a:lnTo>
                  <a:pt x="645" y="0"/>
                </a:lnTo>
                <a:lnTo>
                  <a:pt x="645" y="4785"/>
                </a:lnTo>
                <a:lnTo>
                  <a:pt x="1140" y="478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36" name="Text Box 236"/>
          <p:cNvSpPr txBox="1">
            <a:spLocks noChangeArrowheads="1"/>
          </p:cNvSpPr>
          <p:nvPr/>
        </p:nvSpPr>
        <p:spPr bwMode="auto">
          <a:xfrm>
            <a:off x="5452149" y="5148537"/>
            <a:ext cx="708697" cy="82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ffectLst/>
                <a:latin typeface="Times New Roman"/>
                <a:ea typeface="Times New Roman"/>
                <a:cs typeface="Times New Roman"/>
              </a:rPr>
              <a:t>Main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ffectLst/>
                <a:latin typeface="Times New Roman"/>
                <a:ea typeface="Times New Roman"/>
                <a:cs typeface="Times New Roman"/>
              </a:rPr>
              <a:t>Output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ffectLst/>
                <a:latin typeface="Times New Roman"/>
                <a:ea typeface="Times New Roman"/>
                <a:cs typeface="Times New Roman"/>
              </a:rPr>
              <a:t>Q</a:t>
            </a:r>
            <a:endParaRPr lang="en-US" sz="1400" dirty="0">
              <a:effectLst/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37" name="Freeform 136"/>
          <p:cNvSpPr>
            <a:spLocks/>
          </p:cNvSpPr>
          <p:nvPr/>
        </p:nvSpPr>
        <p:spPr bwMode="auto">
          <a:xfrm>
            <a:off x="2646397" y="4591384"/>
            <a:ext cx="426748" cy="252579"/>
          </a:xfrm>
          <a:custGeom>
            <a:avLst/>
            <a:gdLst>
              <a:gd name="T0" fmla="*/ 8467 w 615"/>
              <a:gd name="T1" fmla="*/ 0 h 364"/>
              <a:gd name="T2" fmla="*/ 0 w 615"/>
              <a:gd name="T3" fmla="*/ 237067 h 364"/>
              <a:gd name="T4" fmla="*/ 397933 w 615"/>
              <a:gd name="T5" fmla="*/ 228600 h 3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15" h="364">
                <a:moveTo>
                  <a:pt x="1" y="0"/>
                </a:moveTo>
                <a:lnTo>
                  <a:pt x="0" y="364"/>
                </a:lnTo>
                <a:lnTo>
                  <a:pt x="615" y="360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grpSp>
        <p:nvGrpSpPr>
          <p:cNvPr id="214" name="Group 213"/>
          <p:cNvGrpSpPr>
            <a:grpSpLocks/>
          </p:cNvGrpSpPr>
          <p:nvPr/>
        </p:nvGrpSpPr>
        <p:grpSpPr bwMode="auto">
          <a:xfrm rot="10800000">
            <a:off x="1210594" y="1829353"/>
            <a:ext cx="274659" cy="478790"/>
            <a:chOff x="5143" y="12735"/>
            <a:chExt cx="694" cy="1350"/>
          </a:xfrm>
        </p:grpSpPr>
        <p:cxnSp>
          <p:nvCxnSpPr>
            <p:cNvPr id="215" name="Line 177"/>
            <p:cNvCxnSpPr/>
            <p:nvPr/>
          </p:nvCxnSpPr>
          <p:spPr bwMode="auto">
            <a:xfrm>
              <a:off x="5490" y="12735"/>
              <a:ext cx="0" cy="13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16" name="Group 215"/>
            <p:cNvGrpSpPr>
              <a:grpSpLocks/>
            </p:cNvGrpSpPr>
            <p:nvPr/>
          </p:nvGrpSpPr>
          <p:grpSpPr bwMode="auto">
            <a:xfrm>
              <a:off x="5143" y="12945"/>
              <a:ext cx="694" cy="825"/>
              <a:chOff x="5150" y="12945"/>
              <a:chExt cx="694" cy="825"/>
            </a:xfrm>
          </p:grpSpPr>
          <p:sp>
            <p:nvSpPr>
              <p:cNvPr id="217" name="AutoShape 174"/>
              <p:cNvSpPr>
                <a:spLocks noChangeArrowheads="1"/>
              </p:cNvSpPr>
              <p:nvPr/>
            </p:nvSpPr>
            <p:spPr bwMode="auto">
              <a:xfrm>
                <a:off x="5150" y="13170"/>
                <a:ext cx="694" cy="60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18" name="Oval 217"/>
              <p:cNvSpPr>
                <a:spLocks noChangeArrowheads="1"/>
              </p:cNvSpPr>
              <p:nvPr/>
            </p:nvSpPr>
            <p:spPr bwMode="auto">
              <a:xfrm>
                <a:off x="5385" y="12945"/>
                <a:ext cx="225" cy="22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24" name="Group 223"/>
          <p:cNvGrpSpPr/>
          <p:nvPr/>
        </p:nvGrpSpPr>
        <p:grpSpPr>
          <a:xfrm flipV="1">
            <a:off x="1673543" y="4589326"/>
            <a:ext cx="210074" cy="169552"/>
            <a:chOff x="6428105" y="3442970"/>
            <a:chExt cx="333375" cy="182303"/>
          </a:xfrm>
        </p:grpSpPr>
        <p:cxnSp>
          <p:nvCxnSpPr>
            <p:cNvPr id="222" name="Line 145"/>
            <p:cNvCxnSpPr/>
            <p:nvPr/>
          </p:nvCxnSpPr>
          <p:spPr bwMode="auto">
            <a:xfrm>
              <a:off x="6428105" y="3442970"/>
              <a:ext cx="3333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3" name="Line 147"/>
            <p:cNvCxnSpPr/>
            <p:nvPr/>
          </p:nvCxnSpPr>
          <p:spPr bwMode="auto">
            <a:xfrm>
              <a:off x="6594598" y="3442970"/>
              <a:ext cx="0" cy="1823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226" name="Table 2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786533"/>
              </p:ext>
            </p:extLst>
          </p:nvPr>
        </p:nvGraphicFramePr>
        <p:xfrm>
          <a:off x="6326909" y="1029994"/>
          <a:ext cx="2516909" cy="5502636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343643"/>
                <a:gridCol w="343643"/>
                <a:gridCol w="343643"/>
                <a:gridCol w="343643"/>
                <a:gridCol w="208280"/>
                <a:gridCol w="379875"/>
                <a:gridCol w="554182"/>
              </a:tblGrid>
              <a:tr h="305702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70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</a:t>
                      </a:r>
                      <a:r>
                        <a:rPr lang="en-US" sz="1400" baseline="-25000" dirty="0" smtClean="0"/>
                        <a:t>i</a:t>
                      </a:r>
                      <a:endParaRPr lang="en-US" sz="1400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70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1D</a:t>
                      </a:r>
                      <a:r>
                        <a:rPr lang="en-US" sz="1400" baseline="-25000" dirty="0" smtClean="0"/>
                        <a:t>0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0570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1D</a:t>
                      </a:r>
                      <a:r>
                        <a:rPr lang="en-US" sz="1400" baseline="-25000" dirty="0" smtClean="0"/>
                        <a:t>0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0570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1D</a:t>
                      </a:r>
                      <a:r>
                        <a:rPr lang="en-US" sz="1400" baseline="-25000" dirty="0" smtClean="0"/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70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1D</a:t>
                      </a:r>
                      <a:r>
                        <a:rPr lang="en-US" sz="1400" baseline="-25000" dirty="0" smtClean="0"/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70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1D</a:t>
                      </a:r>
                      <a:r>
                        <a:rPr lang="en-US" sz="1400" baseline="-25000" dirty="0" smtClean="0"/>
                        <a:t>2</a:t>
                      </a:r>
                      <a:endParaRPr lang="en-US" sz="1400" baseline="-25000" dirty="0" smtClean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0570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1D</a:t>
                      </a:r>
                      <a:r>
                        <a:rPr lang="en-US" sz="1400" baseline="-25000" dirty="0" smtClean="0"/>
                        <a:t>2</a:t>
                      </a:r>
                      <a:endParaRPr lang="en-US" sz="1400" baseline="-25000" dirty="0" smtClean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0570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1D</a:t>
                      </a:r>
                      <a:r>
                        <a:rPr lang="en-US" sz="1400" baseline="-25000" dirty="0" smtClean="0"/>
                        <a:t>3</a:t>
                      </a:r>
                      <a:endParaRPr lang="en-US" sz="1400" baseline="-25000" dirty="0" smtClean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70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1D</a:t>
                      </a:r>
                      <a:r>
                        <a:rPr lang="en-US" sz="1400" baseline="-25000" dirty="0" smtClean="0"/>
                        <a:t>3</a:t>
                      </a:r>
                      <a:endParaRPr lang="en-US" sz="1400" baseline="-25000" dirty="0" smtClean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70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2D</a:t>
                      </a:r>
                      <a:r>
                        <a:rPr lang="en-US" sz="1400" baseline="-25000" dirty="0" smtClean="0"/>
                        <a:t>0</a:t>
                      </a:r>
                      <a:endParaRPr lang="en-US" sz="1400" baseline="-25000" dirty="0" smtClean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0570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2D</a:t>
                      </a:r>
                      <a:r>
                        <a:rPr lang="en-US" sz="1400" baseline="-25000" dirty="0" smtClean="0"/>
                        <a:t>0</a:t>
                      </a:r>
                      <a:endParaRPr lang="en-US" sz="1400" baseline="-25000" dirty="0" smtClean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0570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2D</a:t>
                      </a:r>
                      <a:r>
                        <a:rPr lang="en-US" sz="1400" baseline="-25000" dirty="0" smtClean="0"/>
                        <a:t>1</a:t>
                      </a:r>
                      <a:endParaRPr lang="en-US" sz="1400" baseline="-25000" dirty="0" smtClean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70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2D</a:t>
                      </a:r>
                      <a:r>
                        <a:rPr lang="en-US" sz="1400" baseline="-25000" dirty="0" smtClean="0"/>
                        <a:t>1</a:t>
                      </a:r>
                      <a:endParaRPr lang="en-US" sz="1400" baseline="-25000" dirty="0" smtClean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70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2D</a:t>
                      </a:r>
                      <a:r>
                        <a:rPr lang="en-US" sz="1400" baseline="-25000" dirty="0" smtClean="0"/>
                        <a:t>2</a:t>
                      </a:r>
                      <a:endParaRPr lang="en-US" sz="1400" baseline="-25000" dirty="0" smtClean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0570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2D</a:t>
                      </a:r>
                      <a:r>
                        <a:rPr lang="en-US" sz="1400" baseline="-25000" dirty="0" smtClean="0"/>
                        <a:t>2</a:t>
                      </a:r>
                      <a:endParaRPr lang="en-US" sz="1400" baseline="-25000" dirty="0" smtClean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0570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2D</a:t>
                      </a:r>
                      <a:r>
                        <a:rPr lang="en-US" sz="1400" baseline="-25000" dirty="0" smtClean="0"/>
                        <a:t>3</a:t>
                      </a:r>
                      <a:endParaRPr lang="en-US" sz="1400" baseline="-25000" dirty="0" smtClean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70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2D</a:t>
                      </a:r>
                      <a:r>
                        <a:rPr lang="en-US" sz="1400" baseline="-25000" dirty="0" smtClean="0"/>
                        <a:t>3</a:t>
                      </a:r>
                      <a:endParaRPr lang="en-US" sz="1400" baseline="-25000" dirty="0" smtClean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228" name="Straight Connector 227"/>
          <p:cNvCxnSpPr/>
          <p:nvPr/>
        </p:nvCxnSpPr>
        <p:spPr>
          <a:xfrm>
            <a:off x="6195481" y="4081252"/>
            <a:ext cx="2706062" cy="0"/>
          </a:xfrm>
          <a:prstGeom prst="line">
            <a:avLst/>
          </a:prstGeom>
          <a:ln w="57150" cmpd="sng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>
            <a:off x="6672811" y="1000842"/>
            <a:ext cx="0" cy="5554878"/>
          </a:xfrm>
          <a:prstGeom prst="line">
            <a:avLst/>
          </a:prstGeom>
          <a:ln w="57150" cmpd="sng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695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" name="Table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158330"/>
              </p:ext>
            </p:extLst>
          </p:nvPr>
        </p:nvGraphicFramePr>
        <p:xfrm>
          <a:off x="579304" y="2375445"/>
          <a:ext cx="4416927" cy="111252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724526"/>
                <a:gridCol w="1310105"/>
                <a:gridCol w="13822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OR 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Idempotent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Complementary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1" name="Table 1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233497"/>
              </p:ext>
            </p:extLst>
          </p:nvPr>
        </p:nvGraphicFramePr>
        <p:xfrm>
          <a:off x="6232028" y="1395613"/>
          <a:ext cx="1491247" cy="74168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49124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Commutative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Associative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1185877" y="443047"/>
            <a:ext cx="6772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Boolean Simplification</a:t>
            </a:r>
            <a:endParaRPr lang="en-US" sz="40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387503"/>
              </p:ext>
            </p:extLst>
          </p:nvPr>
        </p:nvGraphicFramePr>
        <p:xfrm>
          <a:off x="3036482" y="1395613"/>
          <a:ext cx="2700422" cy="74168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350211"/>
                <a:gridCol w="135021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2401950" y="2438212"/>
            <a:ext cx="2398713" cy="1041935"/>
            <a:chOff x="3142623" y="2518420"/>
            <a:chExt cx="2398713" cy="1041935"/>
          </a:xfrm>
        </p:grpSpPr>
        <p:graphicFrame>
          <p:nvGraphicFramePr>
            <p:cNvPr id="114" name="Object 1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24699754"/>
                </p:ext>
              </p:extLst>
            </p:nvPr>
          </p:nvGraphicFramePr>
          <p:xfrm>
            <a:off x="3163800" y="2518420"/>
            <a:ext cx="909053" cy="2954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05" name="Equation" r:id="rId3" imgW="508000" imgH="165100" progId="Equation.3">
                    <p:embed/>
                  </p:oleObj>
                </mc:Choice>
                <mc:Fallback>
                  <p:oleObj name="Equation" r:id="rId3" imgW="508000" imgH="1651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163800" y="2518420"/>
                          <a:ext cx="909053" cy="29544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6" name="Object 1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8784826"/>
                </p:ext>
              </p:extLst>
            </p:nvPr>
          </p:nvGraphicFramePr>
          <p:xfrm>
            <a:off x="3153736" y="2931705"/>
            <a:ext cx="908050" cy="249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06" name="Equation" r:id="rId5" imgW="508000" imgH="139700" progId="Equation.3">
                    <p:embed/>
                  </p:oleObj>
                </mc:Choice>
                <mc:Fallback>
                  <p:oleObj name="Equation" r:id="rId5" imgW="508000" imgH="1397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153736" y="2931705"/>
                          <a:ext cx="908050" cy="2492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7" name="Object 1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69532420"/>
                </p:ext>
              </p:extLst>
            </p:nvPr>
          </p:nvGraphicFramePr>
          <p:xfrm>
            <a:off x="4539623" y="2936468"/>
            <a:ext cx="1001713" cy="252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07" name="Equation" r:id="rId7" imgW="558800" imgH="139700" progId="Equation.3">
                    <p:embed/>
                  </p:oleObj>
                </mc:Choice>
                <mc:Fallback>
                  <p:oleObj name="Equation" r:id="rId7" imgW="558800" imgH="1397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539623" y="2936468"/>
                          <a:ext cx="1001713" cy="2524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8" name="Object 1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6679177"/>
                </p:ext>
              </p:extLst>
            </p:nvPr>
          </p:nvGraphicFramePr>
          <p:xfrm>
            <a:off x="3142623" y="3265080"/>
            <a:ext cx="931863" cy="295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08" name="Equation" r:id="rId9" imgW="520700" imgH="165100" progId="Equation.3">
                    <p:embed/>
                  </p:oleObj>
                </mc:Choice>
                <mc:Fallback>
                  <p:oleObj name="Equation" r:id="rId9" imgW="520700" imgH="1651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142623" y="3265080"/>
                          <a:ext cx="931863" cy="2952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9" name="Object 1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55729754"/>
                </p:ext>
              </p:extLst>
            </p:nvPr>
          </p:nvGraphicFramePr>
          <p:xfrm>
            <a:off x="4552323" y="3255555"/>
            <a:ext cx="977900" cy="295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09" name="Equation" r:id="rId11" imgW="546100" imgH="165100" progId="Equation.3">
                    <p:embed/>
                  </p:oleObj>
                </mc:Choice>
                <mc:Fallback>
                  <p:oleObj name="Equation" r:id="rId11" imgW="546100" imgH="1651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4552323" y="3255555"/>
                          <a:ext cx="977900" cy="2952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" name="Group 1"/>
          <p:cNvGrpSpPr/>
          <p:nvPr/>
        </p:nvGrpSpPr>
        <p:grpSpPr>
          <a:xfrm>
            <a:off x="3257547" y="1459097"/>
            <a:ext cx="2320156" cy="683525"/>
            <a:chOff x="896615" y="2206441"/>
            <a:chExt cx="2320156" cy="683525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13415655"/>
                </p:ext>
              </p:extLst>
            </p:nvPr>
          </p:nvGraphicFramePr>
          <p:xfrm>
            <a:off x="896615" y="2206441"/>
            <a:ext cx="909053" cy="2954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10" name="Equation" r:id="rId13" imgW="508000" imgH="165100" progId="Equation.3">
                    <p:embed/>
                  </p:oleObj>
                </mc:Choice>
                <mc:Fallback>
                  <p:oleObj name="Equation" r:id="rId13" imgW="508000" imgH="1651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896615" y="2206441"/>
                          <a:ext cx="909053" cy="29544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" name="Object 1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09257297"/>
                </p:ext>
              </p:extLst>
            </p:nvPr>
          </p:nvGraphicFramePr>
          <p:xfrm>
            <a:off x="2215059" y="2206441"/>
            <a:ext cx="1001712" cy="296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11" name="Equation" r:id="rId15" imgW="558800" imgH="165100" progId="Equation.3">
                    <p:embed/>
                  </p:oleObj>
                </mc:Choice>
                <mc:Fallback>
                  <p:oleObj name="Equation" r:id="rId15" imgW="558800" imgH="1651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2215059" y="2206441"/>
                          <a:ext cx="1001712" cy="2968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3" name="Object 1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43527683"/>
                </p:ext>
              </p:extLst>
            </p:nvPr>
          </p:nvGraphicFramePr>
          <p:xfrm>
            <a:off x="918904" y="2589362"/>
            <a:ext cx="863600" cy="295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12" name="Equation" r:id="rId17" imgW="482600" imgH="165100" progId="Equation.3">
                    <p:embed/>
                  </p:oleObj>
                </mc:Choice>
                <mc:Fallback>
                  <p:oleObj name="Equation" r:id="rId17" imgW="482600" imgH="1651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918904" y="2589362"/>
                          <a:ext cx="863600" cy="2952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0" name="Object 1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0269627"/>
                </p:ext>
              </p:extLst>
            </p:nvPr>
          </p:nvGraphicFramePr>
          <p:xfrm>
            <a:off x="2377669" y="2548653"/>
            <a:ext cx="658813" cy="341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13" name="Equation" r:id="rId19" imgW="368300" imgH="190500" progId="Equation.3">
                    <p:embed/>
                  </p:oleObj>
                </mc:Choice>
                <mc:Fallback>
                  <p:oleObj name="Equation" r:id="rId19" imgW="368300" imgH="1905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2377669" y="2548653"/>
                          <a:ext cx="658813" cy="3413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21" name="Table 1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783852"/>
              </p:ext>
            </p:extLst>
          </p:nvPr>
        </p:nvGraphicFramePr>
        <p:xfrm>
          <a:off x="1045745" y="4292581"/>
          <a:ext cx="7052510" cy="111252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491247"/>
                <a:gridCol w="2580105"/>
                <a:gridCol w="298115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&amp; FOIL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| FOIL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7" name="Object 1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3994319"/>
              </p:ext>
            </p:extLst>
          </p:nvPr>
        </p:nvGraphicFramePr>
        <p:xfrm>
          <a:off x="2576525" y="4285732"/>
          <a:ext cx="23399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4" name="Equation" r:id="rId21" imgW="1308100" imgH="241300" progId="Equation.3">
                  <p:embed/>
                </p:oleObj>
              </mc:Choice>
              <mc:Fallback>
                <p:oleObj name="Equation" r:id="rId21" imgW="13081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576525" y="4285732"/>
                        <a:ext cx="2339975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" name="Object 1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9609792"/>
              </p:ext>
            </p:extLst>
          </p:nvPr>
        </p:nvGraphicFramePr>
        <p:xfrm>
          <a:off x="5229237" y="4288907"/>
          <a:ext cx="261143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5" name="Equation" r:id="rId23" imgW="1460500" imgH="241300" progId="Equation.3">
                  <p:embed/>
                </p:oleObj>
              </mc:Choice>
              <mc:Fallback>
                <p:oleObj name="Equation" r:id="rId23" imgW="14605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229237" y="4288907"/>
                        <a:ext cx="2611437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" name="Object 1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3510012"/>
              </p:ext>
            </p:extLst>
          </p:nvPr>
        </p:nvGraphicFramePr>
        <p:xfrm>
          <a:off x="3006737" y="4664060"/>
          <a:ext cx="4292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6" name="Equation" r:id="rId25" imgW="2400300" imgH="241300" progId="Equation.3">
                  <p:embed/>
                </p:oleObj>
              </mc:Choice>
              <mc:Fallback>
                <p:oleObj name="Equation" r:id="rId25" imgW="24003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3006737" y="4664060"/>
                        <a:ext cx="42926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" name="Object 1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413333"/>
              </p:ext>
            </p:extLst>
          </p:nvPr>
        </p:nvGraphicFramePr>
        <p:xfrm>
          <a:off x="2890056" y="5026292"/>
          <a:ext cx="467836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7" name="Equation" r:id="rId27" imgW="2616200" imgH="241300" progId="Equation.3">
                  <p:embed/>
                </p:oleObj>
              </mc:Choice>
              <mc:Fallback>
                <p:oleObj name="Equation" r:id="rId27" imgW="26162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2890056" y="5026292"/>
                        <a:ext cx="4678362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1921919" y="3664078"/>
            <a:ext cx="4690731" cy="640508"/>
            <a:chOff x="2015144" y="4239590"/>
            <a:chExt cx="4690731" cy="640508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3498015" y="4655101"/>
              <a:ext cx="699666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015144" y="4496761"/>
              <a:ext cx="12878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“distribute”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cxnSp>
          <p:nvCxnSpPr>
            <p:cNvPr id="132" name="Straight Arrow Connector 131"/>
            <p:cNvCxnSpPr/>
            <p:nvPr/>
          </p:nvCxnSpPr>
          <p:spPr>
            <a:xfrm flipH="1">
              <a:off x="3498015" y="4438169"/>
              <a:ext cx="699666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TextBox 132"/>
            <p:cNvSpPr txBox="1"/>
            <p:nvPr/>
          </p:nvSpPr>
          <p:spPr>
            <a:xfrm>
              <a:off x="2419214" y="4239590"/>
              <a:ext cx="9359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“factor”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34" name="Straight Arrow Connector 133"/>
            <p:cNvCxnSpPr/>
            <p:nvPr/>
          </p:nvCxnSpPr>
          <p:spPr>
            <a:xfrm>
              <a:off x="6006209" y="4670780"/>
              <a:ext cx="699666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TextBox 134"/>
            <p:cNvSpPr txBox="1"/>
            <p:nvPr/>
          </p:nvSpPr>
          <p:spPr>
            <a:xfrm>
              <a:off x="4490727" y="4510766"/>
              <a:ext cx="16182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“OR distribute”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cxnSp>
          <p:nvCxnSpPr>
            <p:cNvPr id="136" name="Straight Arrow Connector 135"/>
            <p:cNvCxnSpPr/>
            <p:nvPr/>
          </p:nvCxnSpPr>
          <p:spPr>
            <a:xfrm flipH="1">
              <a:off x="6006209" y="4453848"/>
              <a:ext cx="699666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TextBox 136"/>
            <p:cNvSpPr txBox="1"/>
            <p:nvPr/>
          </p:nvSpPr>
          <p:spPr>
            <a:xfrm>
              <a:off x="4810838" y="4255269"/>
              <a:ext cx="12663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“OR factor”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01579" y="1483230"/>
            <a:ext cx="2140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 without naming: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6950081" y="2378239"/>
            <a:ext cx="1546388" cy="1079596"/>
            <a:chOff x="6950081" y="2408369"/>
            <a:chExt cx="1546388" cy="1079596"/>
          </a:xfrm>
        </p:grpSpPr>
        <p:graphicFrame>
          <p:nvGraphicFramePr>
            <p:cNvPr id="41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92919612"/>
                </p:ext>
              </p:extLst>
            </p:nvPr>
          </p:nvGraphicFramePr>
          <p:xfrm>
            <a:off x="6950081" y="2408369"/>
            <a:ext cx="1546388" cy="515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18" name="Equation" r:id="rId29" imgW="838200" imgH="279400" progId="Equation.3">
                    <p:embed/>
                  </p:oleObj>
                </mc:Choice>
                <mc:Fallback>
                  <p:oleObj name="Equation" r:id="rId29" imgW="838200" imgH="279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0"/>
                        <a:stretch>
                          <a:fillRect/>
                        </a:stretch>
                      </p:blipFill>
                      <p:spPr>
                        <a:xfrm>
                          <a:off x="6950081" y="2408369"/>
                          <a:ext cx="1546388" cy="5154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ct 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76984613"/>
                </p:ext>
              </p:extLst>
            </p:nvPr>
          </p:nvGraphicFramePr>
          <p:xfrm>
            <a:off x="6950081" y="2995905"/>
            <a:ext cx="1545788" cy="4920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19" name="Equation" r:id="rId31" imgW="838200" imgH="266700" progId="Equation.3">
                    <p:embed/>
                  </p:oleObj>
                </mc:Choice>
                <mc:Fallback>
                  <p:oleObj name="Equation" r:id="rId31" imgW="838200" imgH="2667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2"/>
                        <a:stretch>
                          <a:fillRect/>
                        </a:stretch>
                      </p:blipFill>
                      <p:spPr>
                        <a:xfrm>
                          <a:off x="6950081" y="2995905"/>
                          <a:ext cx="1545788" cy="49206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907523"/>
              </p:ext>
            </p:extLst>
          </p:nvPr>
        </p:nvGraphicFramePr>
        <p:xfrm>
          <a:off x="5397414" y="2375445"/>
          <a:ext cx="3292060" cy="1107808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380375"/>
                <a:gridCol w="1911685"/>
              </a:tblGrid>
              <a:tr h="553904"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DeMorgan</a:t>
                      </a:r>
                      <a:endParaRPr lang="en-US" dirty="0" smtClean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3904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237637"/>
              </p:ext>
            </p:extLst>
          </p:nvPr>
        </p:nvGraphicFramePr>
        <p:xfrm>
          <a:off x="708526" y="5638862"/>
          <a:ext cx="7726948" cy="930234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960016"/>
                <a:gridCol w="1849986"/>
                <a:gridCol w="1871578"/>
                <a:gridCol w="2045368"/>
              </a:tblGrid>
              <a:tr h="46511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extra &amp;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extra </a:t>
                      </a:r>
                      <a:r>
                        <a:rPr lang="en-US" baseline="0" smtClean="0"/>
                        <a:t>OR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511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extra NOT in OR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extra NOT </a:t>
                      </a:r>
                      <a:r>
                        <a:rPr lang="en-US" baseline="0" dirty="0" smtClean="0"/>
                        <a:t>in &amp;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2778857" y="5638862"/>
            <a:ext cx="3586286" cy="978653"/>
            <a:chOff x="2544347" y="5572022"/>
            <a:chExt cx="3586286" cy="978653"/>
          </a:xfrm>
        </p:grpSpPr>
        <p:graphicFrame>
          <p:nvGraphicFramePr>
            <p:cNvPr id="48" name="Object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21599646"/>
                </p:ext>
              </p:extLst>
            </p:nvPr>
          </p:nvGraphicFramePr>
          <p:xfrm>
            <a:off x="2737228" y="5646470"/>
            <a:ext cx="1271587" cy="293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20" name="Equation" r:id="rId33" imgW="711200" imgH="165100" progId="Equation.3">
                    <p:embed/>
                  </p:oleObj>
                </mc:Choice>
                <mc:Fallback>
                  <p:oleObj name="Equation" r:id="rId33" imgW="711200" imgH="1651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4"/>
                        <a:stretch>
                          <a:fillRect/>
                        </a:stretch>
                      </p:blipFill>
                      <p:spPr>
                        <a:xfrm>
                          <a:off x="2737228" y="5646470"/>
                          <a:ext cx="1271587" cy="2936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83688579"/>
                </p:ext>
              </p:extLst>
            </p:nvPr>
          </p:nvGraphicFramePr>
          <p:xfrm>
            <a:off x="4504042" y="5572022"/>
            <a:ext cx="1366837" cy="434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21" name="Equation" r:id="rId35" imgW="762000" imgH="241300" progId="Equation.3">
                    <p:embed/>
                  </p:oleObj>
                </mc:Choice>
                <mc:Fallback>
                  <p:oleObj name="Equation" r:id="rId35" imgW="762000" imgH="2413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6"/>
                        <a:stretch>
                          <a:fillRect/>
                        </a:stretch>
                      </p:blipFill>
                      <p:spPr>
                        <a:xfrm>
                          <a:off x="4504042" y="5572022"/>
                          <a:ext cx="1366837" cy="4349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605646"/>
                </p:ext>
              </p:extLst>
            </p:nvPr>
          </p:nvGraphicFramePr>
          <p:xfrm>
            <a:off x="2544347" y="6164119"/>
            <a:ext cx="1657350" cy="338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22" name="Equation" r:id="rId37" imgW="927100" imgH="190500" progId="Equation.3">
                    <p:embed/>
                  </p:oleObj>
                </mc:Choice>
                <mc:Fallback>
                  <p:oleObj name="Equation" r:id="rId37" imgW="927100" imgH="1905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8"/>
                        <a:stretch>
                          <a:fillRect/>
                        </a:stretch>
                      </p:blipFill>
                      <p:spPr>
                        <a:xfrm>
                          <a:off x="2544347" y="6164119"/>
                          <a:ext cx="1657350" cy="3381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5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89870218"/>
                </p:ext>
              </p:extLst>
            </p:nvPr>
          </p:nvGraphicFramePr>
          <p:xfrm>
            <a:off x="4376445" y="6115700"/>
            <a:ext cx="1754188" cy="434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23" name="Equation" r:id="rId39" imgW="977900" imgH="241300" progId="Equation.3">
                    <p:embed/>
                  </p:oleObj>
                </mc:Choice>
                <mc:Fallback>
                  <p:oleObj name="Equation" r:id="rId39" imgW="977900" imgH="2413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0"/>
                        <a:stretch>
                          <a:fillRect/>
                        </a:stretch>
                      </p:blipFill>
                      <p:spPr>
                        <a:xfrm>
                          <a:off x="4376445" y="6115700"/>
                          <a:ext cx="1754188" cy="4349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005439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5877" y="443047"/>
            <a:ext cx="67722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Analog Problem </a:t>
            </a:r>
            <a:r>
              <a:rPr lang="en-US" sz="4000" b="1" dirty="0" smtClean="0"/>
              <a:t>into</a:t>
            </a:r>
          </a:p>
          <a:p>
            <a:pPr algn="ctr"/>
            <a:r>
              <a:rPr lang="en-US" sz="4000" b="1" dirty="0" smtClean="0"/>
              <a:t>a </a:t>
            </a:r>
            <a:r>
              <a:rPr lang="en-US" sz="4000" b="1" dirty="0"/>
              <a:t>Digital Truth Table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8106" y="2058737"/>
            <a:ext cx="479926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sz="2400" dirty="0" smtClean="0"/>
              <a:t>Define analog inputs and outputs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sz="2400" dirty="0" smtClean="0"/>
              <a:t>Determine the relationship between them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sz="2400" dirty="0" smtClean="0"/>
              <a:t>Digitize the inputs (choose specific values that you will round off to)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sz="2400" dirty="0" smtClean="0"/>
              <a:t>Digitize the outputs (choose boundaries between ranges)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sz="2400" dirty="0" smtClean="0"/>
              <a:t>For each digitized input case, determine the output result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748421" y="1925053"/>
            <a:ext cx="2763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power P, weight W, turbo T</a:t>
            </a:r>
          </a:p>
          <a:p>
            <a:r>
              <a:rPr lang="en-US" dirty="0" smtClean="0">
                <a:sym typeface="Wingdings"/>
              </a:rPr>
              <a:t></a:t>
            </a:r>
            <a:r>
              <a:rPr lang="en-US" dirty="0"/>
              <a:t>Performance </a:t>
            </a:r>
            <a:r>
              <a:rPr lang="en-US" dirty="0" smtClean="0"/>
              <a:t>R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8673370"/>
              </p:ext>
            </p:extLst>
          </p:nvPr>
        </p:nvGraphicFramePr>
        <p:xfrm>
          <a:off x="6683208" y="2571384"/>
          <a:ext cx="1618582" cy="763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2" name="Equation" r:id="rId3" imgW="889000" imgH="419100" progId="Equation.3">
                  <p:embed/>
                </p:oleObj>
              </mc:Choice>
              <mc:Fallback>
                <p:oleObj name="Equation" r:id="rId3" imgW="8890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83208" y="2571384"/>
                        <a:ext cx="1618582" cy="7635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577671"/>
              </p:ext>
            </p:extLst>
          </p:nvPr>
        </p:nvGraphicFramePr>
        <p:xfrm>
          <a:off x="5347364" y="3475814"/>
          <a:ext cx="1550742" cy="1097280"/>
        </p:xfrm>
        <a:graphic>
          <a:graphicData uri="http://schemas.openxmlformats.org/drawingml/2006/table">
            <a:tbl>
              <a:tblPr firstRow="1" bandCol="1">
                <a:tableStyleId>{616DA210-FB5B-4158-B5E0-FEB733F419BA}</a:tableStyleId>
              </a:tblPr>
              <a:tblGrid>
                <a:gridCol w="975899"/>
                <a:gridCol w="574843"/>
              </a:tblGrid>
              <a:tr h="227255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W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</a:tr>
              <a:tr h="22725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ton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22725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 ton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075124"/>
              </p:ext>
            </p:extLst>
          </p:nvPr>
        </p:nvGraphicFramePr>
        <p:xfrm>
          <a:off x="7182753" y="3475814"/>
          <a:ext cx="1550742" cy="1097280"/>
        </p:xfrm>
        <a:graphic>
          <a:graphicData uri="http://schemas.openxmlformats.org/drawingml/2006/table">
            <a:tbl>
              <a:tblPr firstRow="1" bandCol="1">
                <a:tableStyleId>{616DA210-FB5B-4158-B5E0-FEB733F419BA}</a:tableStyleId>
              </a:tblPr>
              <a:tblGrid>
                <a:gridCol w="975899"/>
                <a:gridCol w="574843"/>
              </a:tblGrid>
              <a:tr h="227255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P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</a:tr>
              <a:tr h="22725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22725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 </a:t>
                      </a:r>
                      <a:r>
                        <a:rPr lang="en-US" dirty="0" err="1" smtClean="0"/>
                        <a:t>hp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5347364" y="4919579"/>
            <a:ext cx="3164441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393749" y="4852736"/>
            <a:ext cx="366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R</a:t>
            </a:r>
            <a:endParaRPr lang="en-US" i="1" dirty="0">
              <a:solidFill>
                <a:srgbClr val="0000FF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906300" y="4811766"/>
            <a:ext cx="0" cy="213896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329769" y="4931390"/>
            <a:ext cx="1285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200 </a:t>
            </a:r>
            <a:r>
              <a:rPr lang="en-US" dirty="0" err="1" smtClean="0">
                <a:solidFill>
                  <a:srgbClr val="0000FF"/>
                </a:solidFill>
              </a:rPr>
              <a:t>hp</a:t>
            </a:r>
            <a:r>
              <a:rPr lang="en-US" dirty="0" smtClean="0">
                <a:solidFill>
                  <a:srgbClr val="0000FF"/>
                </a:solidFill>
              </a:rPr>
              <a:t>/ton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954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5877" y="443047"/>
            <a:ext cx="67722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Analog Problem </a:t>
            </a:r>
            <a:r>
              <a:rPr lang="en-US" sz="4000" b="1" dirty="0" smtClean="0"/>
              <a:t>into</a:t>
            </a:r>
            <a:br>
              <a:rPr lang="en-US" sz="4000" b="1" dirty="0" smtClean="0"/>
            </a:br>
            <a:r>
              <a:rPr lang="en-US" sz="4000" b="1" dirty="0" smtClean="0"/>
              <a:t>a </a:t>
            </a:r>
            <a:r>
              <a:rPr lang="en-US" sz="4000" b="1" dirty="0"/>
              <a:t>Digital Truth Table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8105" y="1784564"/>
            <a:ext cx="7949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sz="2400" dirty="0" smtClean="0"/>
              <a:t>For each digitized input case, determine the output result</a:t>
            </a:r>
            <a:endParaRPr lang="en-US" sz="24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58562"/>
              </p:ext>
            </p:extLst>
          </p:nvPr>
        </p:nvGraphicFramePr>
        <p:xfrm>
          <a:off x="1061158" y="2481920"/>
          <a:ext cx="6473694" cy="3337560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527785"/>
                <a:gridCol w="623455"/>
                <a:gridCol w="611909"/>
                <a:gridCol w="2286000"/>
                <a:gridCol w="1652443"/>
                <a:gridCol w="7721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PT/W</a:t>
                      </a:r>
                      <a:r>
                        <a:rPr lang="en-US" baseline="0" dirty="0" smtClean="0"/>
                        <a:t> Criteria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≥200 </a:t>
                      </a:r>
                      <a:r>
                        <a:rPr lang="en-US" dirty="0" err="1" smtClean="0"/>
                        <a:t>hp</a:t>
                      </a:r>
                      <a:r>
                        <a:rPr lang="en-US" dirty="0" smtClean="0"/>
                        <a:t>/ton?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(100)(1)/1=100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(100)(2)/1 = 200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(100)(1)/1.5 = 67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(100)(2)/1.5 = 133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(200)(1)/1 = 200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(200)(2)/1 = 400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(200)(1)/1.5 = 133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(200)(2)/1.5 = 267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8690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5877" y="443047"/>
            <a:ext cx="6772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Binary </a:t>
            </a:r>
            <a:r>
              <a:rPr lang="en-US" sz="4000" b="1" dirty="0" smtClean="0">
                <a:sym typeface="Wingdings"/>
              </a:rPr>
              <a:t> Decimal</a:t>
            </a:r>
            <a:endParaRPr lang="en-US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587375" y="1691444"/>
            <a:ext cx="814387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/>
              <a:t>11001101</a:t>
            </a:r>
            <a:r>
              <a:rPr lang="en-US" sz="2400" baseline="-25000" dirty="0" smtClean="0"/>
              <a:t>2</a:t>
            </a:r>
          </a:p>
          <a:p>
            <a:pPr>
              <a:spcAft>
                <a:spcPts val="1200"/>
              </a:spcAft>
              <a:tabLst>
                <a:tab pos="222250" algn="l"/>
                <a:tab pos="1089025" algn="l"/>
                <a:tab pos="1260475" algn="l"/>
                <a:tab pos="1941513" algn="l"/>
                <a:tab pos="2168525" algn="l"/>
                <a:tab pos="2857500" algn="l"/>
                <a:tab pos="3084513" algn="l"/>
                <a:tab pos="3773488" algn="l"/>
                <a:tab pos="4000500" algn="l"/>
                <a:tab pos="4689475" algn="l"/>
                <a:tab pos="4916488" algn="l"/>
                <a:tab pos="5597525" algn="l"/>
                <a:tab pos="5832475" algn="l"/>
                <a:tab pos="6513513" algn="l"/>
                <a:tab pos="6740525" algn="l"/>
              </a:tabLst>
            </a:pPr>
            <a:r>
              <a:rPr lang="en-US" sz="2400" dirty="0" smtClean="0"/>
              <a:t>=	1</a:t>
            </a:r>
            <a:r>
              <a:rPr lang="en-US" sz="2400" dirty="0" smtClean="0">
                <a:sym typeface="Symbol"/>
              </a:rPr>
              <a:t></a:t>
            </a:r>
            <a:r>
              <a:rPr lang="en-US" sz="2400" dirty="0" smtClean="0"/>
              <a:t>2</a:t>
            </a:r>
            <a:r>
              <a:rPr lang="en-US" sz="2400" baseline="30000" dirty="0" smtClean="0"/>
              <a:t>7</a:t>
            </a:r>
            <a:r>
              <a:rPr lang="en-US" sz="2400" dirty="0"/>
              <a:t>	</a:t>
            </a:r>
            <a:r>
              <a:rPr lang="en-US" sz="2400" dirty="0" smtClean="0"/>
              <a:t>+	1</a:t>
            </a:r>
            <a:r>
              <a:rPr lang="en-US" sz="2400" dirty="0" smtClean="0">
                <a:sym typeface="Symbol"/>
              </a:rPr>
              <a:t></a:t>
            </a:r>
            <a:r>
              <a:rPr lang="en-US" sz="2400" dirty="0" smtClean="0"/>
              <a:t>2</a:t>
            </a:r>
            <a:r>
              <a:rPr lang="en-US" sz="2400" baseline="30000" dirty="0" smtClean="0"/>
              <a:t>6</a:t>
            </a:r>
            <a:r>
              <a:rPr lang="en-US" sz="2400" dirty="0"/>
              <a:t>	</a:t>
            </a:r>
            <a:r>
              <a:rPr lang="en-US" sz="2400" dirty="0" smtClean="0"/>
              <a:t>+	0</a:t>
            </a:r>
            <a:r>
              <a:rPr lang="en-US" sz="2400" dirty="0" smtClean="0">
                <a:sym typeface="Symbol"/>
              </a:rPr>
              <a:t></a:t>
            </a:r>
            <a:r>
              <a:rPr lang="en-US" sz="2400" dirty="0" smtClean="0"/>
              <a:t>2</a:t>
            </a:r>
            <a:r>
              <a:rPr lang="en-US" sz="2400" baseline="30000" dirty="0" smtClean="0"/>
              <a:t>5</a:t>
            </a:r>
            <a:r>
              <a:rPr lang="en-US" sz="2400" dirty="0"/>
              <a:t>	</a:t>
            </a:r>
            <a:r>
              <a:rPr lang="en-US" sz="2400" dirty="0" smtClean="0"/>
              <a:t>+	0</a:t>
            </a:r>
            <a:r>
              <a:rPr lang="en-US" sz="2400" dirty="0" smtClean="0">
                <a:sym typeface="Symbol"/>
              </a:rPr>
              <a:t></a:t>
            </a:r>
            <a:r>
              <a:rPr lang="en-US" sz="2400" dirty="0" smtClean="0"/>
              <a:t>2</a:t>
            </a:r>
            <a:r>
              <a:rPr lang="en-US" sz="2400" baseline="30000" dirty="0" smtClean="0"/>
              <a:t>4</a:t>
            </a:r>
            <a:r>
              <a:rPr lang="en-US" sz="2400" dirty="0"/>
              <a:t>	</a:t>
            </a:r>
            <a:r>
              <a:rPr lang="en-US" sz="2400" dirty="0" smtClean="0"/>
              <a:t>+	1</a:t>
            </a:r>
            <a:r>
              <a:rPr lang="en-US" sz="2400" dirty="0" smtClean="0">
                <a:sym typeface="Symbol"/>
              </a:rPr>
              <a:t></a:t>
            </a:r>
            <a:r>
              <a:rPr lang="en-US" sz="2400" dirty="0" smtClean="0"/>
              <a:t>2</a:t>
            </a:r>
            <a:r>
              <a:rPr lang="en-US" sz="2400" baseline="30000" dirty="0" smtClean="0"/>
              <a:t>3</a:t>
            </a:r>
            <a:r>
              <a:rPr lang="en-US" sz="2400" dirty="0"/>
              <a:t>	</a:t>
            </a:r>
            <a:r>
              <a:rPr lang="en-US" sz="2400" dirty="0" smtClean="0"/>
              <a:t>+	1</a:t>
            </a:r>
            <a:r>
              <a:rPr lang="en-US" sz="2400" dirty="0" smtClean="0">
                <a:sym typeface="Symbol"/>
              </a:rPr>
              <a:t></a:t>
            </a:r>
            <a:r>
              <a:rPr lang="en-US" sz="2400" dirty="0">
                <a:sym typeface="Symbol"/>
              </a:rPr>
              <a:t>2</a:t>
            </a:r>
            <a:r>
              <a:rPr lang="en-US" sz="2400" baseline="30000" dirty="0" smtClean="0"/>
              <a:t>2</a:t>
            </a:r>
            <a:r>
              <a:rPr lang="en-US" sz="2400" dirty="0"/>
              <a:t>	</a:t>
            </a:r>
            <a:r>
              <a:rPr lang="en-US" sz="2400" dirty="0" smtClean="0"/>
              <a:t>+	0</a:t>
            </a:r>
            <a:r>
              <a:rPr lang="en-US" sz="2400" dirty="0" smtClean="0">
                <a:sym typeface="Symbol"/>
              </a:rPr>
              <a:t></a:t>
            </a:r>
            <a:r>
              <a:rPr lang="en-US" sz="2400" dirty="0" smtClean="0"/>
              <a:t>2</a:t>
            </a:r>
            <a:r>
              <a:rPr lang="en-US" sz="2400" baseline="30000" dirty="0" smtClean="0"/>
              <a:t>1</a:t>
            </a:r>
            <a:r>
              <a:rPr lang="en-US" sz="2400" dirty="0"/>
              <a:t>	</a:t>
            </a:r>
            <a:r>
              <a:rPr lang="en-US" sz="2400" dirty="0" smtClean="0"/>
              <a:t>+	1</a:t>
            </a:r>
            <a:r>
              <a:rPr lang="en-US" sz="2400" dirty="0" smtClean="0">
                <a:sym typeface="Symbol"/>
              </a:rPr>
              <a:t></a:t>
            </a:r>
            <a:r>
              <a:rPr lang="en-US" sz="2400" dirty="0" smtClean="0"/>
              <a:t>2</a:t>
            </a:r>
            <a:r>
              <a:rPr lang="en-US" sz="2400" baseline="30000" dirty="0" smtClean="0"/>
              <a:t>0</a:t>
            </a:r>
            <a:endParaRPr lang="en-US" sz="2400" dirty="0"/>
          </a:p>
          <a:p>
            <a:pPr>
              <a:spcAft>
                <a:spcPts val="1200"/>
              </a:spcAft>
              <a:tabLst>
                <a:tab pos="222250" algn="l"/>
                <a:tab pos="1089025" algn="l"/>
                <a:tab pos="1260475" algn="l"/>
                <a:tab pos="1941513" algn="l"/>
                <a:tab pos="2168525" algn="l"/>
                <a:tab pos="2857500" algn="l"/>
                <a:tab pos="3084513" algn="l"/>
                <a:tab pos="3773488" algn="l"/>
                <a:tab pos="4000500" algn="l"/>
                <a:tab pos="4689475" algn="l"/>
                <a:tab pos="4916488" algn="l"/>
                <a:tab pos="5597525" algn="l"/>
                <a:tab pos="5832475" algn="l"/>
                <a:tab pos="6513513" algn="l"/>
                <a:tab pos="6740525" algn="l"/>
              </a:tabLst>
            </a:pPr>
            <a:r>
              <a:rPr lang="en-US" sz="2400" dirty="0"/>
              <a:t>=	</a:t>
            </a:r>
            <a:r>
              <a:rPr lang="en-US" sz="2400" dirty="0" smtClean="0"/>
              <a:t>1</a:t>
            </a:r>
            <a:r>
              <a:rPr lang="en-US" sz="2400" dirty="0" smtClean="0">
                <a:sym typeface="Symbol"/>
              </a:rPr>
              <a:t></a:t>
            </a:r>
            <a:r>
              <a:rPr lang="en-US" sz="2400" dirty="0" smtClean="0"/>
              <a:t>128	+	1</a:t>
            </a:r>
            <a:r>
              <a:rPr lang="en-US" sz="2400" dirty="0" smtClean="0">
                <a:sym typeface="Symbol"/>
              </a:rPr>
              <a:t></a:t>
            </a:r>
            <a:r>
              <a:rPr lang="en-US" sz="2400" dirty="0" smtClean="0"/>
              <a:t>64	+	0</a:t>
            </a:r>
            <a:r>
              <a:rPr lang="en-US" sz="2400" dirty="0" smtClean="0">
                <a:sym typeface="Symbol"/>
              </a:rPr>
              <a:t></a:t>
            </a:r>
            <a:r>
              <a:rPr lang="en-US" sz="2400" dirty="0" smtClean="0"/>
              <a:t>32	+	0</a:t>
            </a:r>
            <a:r>
              <a:rPr lang="en-US" sz="2400" dirty="0" smtClean="0">
                <a:sym typeface="Symbol"/>
              </a:rPr>
              <a:t></a:t>
            </a:r>
            <a:r>
              <a:rPr lang="en-US" sz="2400" dirty="0" smtClean="0"/>
              <a:t>16	+	1</a:t>
            </a:r>
            <a:r>
              <a:rPr lang="en-US" sz="2400" dirty="0" smtClean="0">
                <a:sym typeface="Symbol"/>
              </a:rPr>
              <a:t></a:t>
            </a:r>
            <a:r>
              <a:rPr lang="en-US" sz="2400" dirty="0" smtClean="0"/>
              <a:t>8	+	1</a:t>
            </a:r>
            <a:r>
              <a:rPr lang="en-US" sz="2400" dirty="0" smtClean="0">
                <a:sym typeface="Symbol"/>
              </a:rPr>
              <a:t></a:t>
            </a:r>
            <a:r>
              <a:rPr lang="en-US" sz="2400" dirty="0" smtClean="0"/>
              <a:t>4	+	0</a:t>
            </a:r>
            <a:r>
              <a:rPr lang="en-US" sz="2400" dirty="0" smtClean="0">
                <a:sym typeface="Symbol"/>
              </a:rPr>
              <a:t></a:t>
            </a:r>
            <a:r>
              <a:rPr lang="en-US" sz="2400" dirty="0" smtClean="0"/>
              <a:t>2	+	1</a:t>
            </a:r>
            <a:r>
              <a:rPr lang="en-US" sz="2400" dirty="0" smtClean="0">
                <a:sym typeface="Symbol"/>
              </a:rPr>
              <a:t></a:t>
            </a:r>
            <a:r>
              <a:rPr lang="en-US" sz="2400" dirty="0" smtClean="0"/>
              <a:t>1 </a:t>
            </a:r>
            <a:endParaRPr lang="en-US" sz="2400" dirty="0"/>
          </a:p>
          <a:p>
            <a:pPr>
              <a:spcAft>
                <a:spcPts val="1200"/>
              </a:spcAft>
              <a:tabLst>
                <a:tab pos="222250" algn="l"/>
                <a:tab pos="1089025" algn="l"/>
                <a:tab pos="1260475" algn="l"/>
                <a:tab pos="1941513" algn="l"/>
                <a:tab pos="2168525" algn="l"/>
                <a:tab pos="2857500" algn="l"/>
                <a:tab pos="3084513" algn="l"/>
                <a:tab pos="3773488" algn="l"/>
                <a:tab pos="4000500" algn="l"/>
                <a:tab pos="4689475" algn="l"/>
                <a:tab pos="4916488" algn="l"/>
                <a:tab pos="5597525" algn="l"/>
                <a:tab pos="5832475" algn="l"/>
                <a:tab pos="6513513" algn="l"/>
                <a:tab pos="6740525" algn="l"/>
              </a:tabLst>
            </a:pPr>
            <a:r>
              <a:rPr lang="en-US" sz="2400" dirty="0"/>
              <a:t>=	</a:t>
            </a:r>
            <a:r>
              <a:rPr lang="en-US" sz="2400" dirty="0" smtClean="0"/>
              <a:t>128</a:t>
            </a:r>
            <a:r>
              <a:rPr lang="en-US" sz="2400" dirty="0"/>
              <a:t>	+	</a:t>
            </a:r>
            <a:r>
              <a:rPr lang="en-US" sz="2400" dirty="0" smtClean="0"/>
              <a:t>64</a:t>
            </a:r>
            <a:r>
              <a:rPr lang="en-US" sz="2400" dirty="0"/>
              <a:t>	+	</a:t>
            </a:r>
            <a:r>
              <a:rPr lang="en-US" sz="2400" dirty="0" smtClean="0"/>
              <a:t>0</a:t>
            </a:r>
            <a:r>
              <a:rPr lang="en-US" sz="2400" dirty="0"/>
              <a:t>	+	</a:t>
            </a:r>
            <a:r>
              <a:rPr lang="en-US" sz="2400" dirty="0" smtClean="0"/>
              <a:t>0</a:t>
            </a:r>
            <a:r>
              <a:rPr lang="en-US" sz="2400" dirty="0"/>
              <a:t>	+	</a:t>
            </a:r>
            <a:r>
              <a:rPr lang="en-US" sz="2400" dirty="0" smtClean="0"/>
              <a:t>8</a:t>
            </a:r>
            <a:r>
              <a:rPr lang="en-US" sz="2400" dirty="0"/>
              <a:t>	+	</a:t>
            </a:r>
            <a:r>
              <a:rPr lang="en-US" sz="2400" dirty="0" smtClean="0"/>
              <a:t>4</a:t>
            </a:r>
            <a:r>
              <a:rPr lang="en-US" sz="2400" dirty="0"/>
              <a:t>	+	</a:t>
            </a:r>
            <a:r>
              <a:rPr lang="en-US" sz="2400" dirty="0" smtClean="0"/>
              <a:t>0</a:t>
            </a:r>
            <a:r>
              <a:rPr lang="en-US" sz="2400" dirty="0"/>
              <a:t>	+	</a:t>
            </a:r>
            <a:r>
              <a:rPr lang="en-US" sz="2400" dirty="0" smtClean="0"/>
              <a:t>1</a:t>
            </a:r>
            <a:endParaRPr lang="en-US" sz="2400" dirty="0"/>
          </a:p>
          <a:p>
            <a:pPr>
              <a:spcAft>
                <a:spcPts val="1200"/>
              </a:spcAft>
              <a:tabLst>
                <a:tab pos="222250" algn="l"/>
                <a:tab pos="1089025" algn="l"/>
                <a:tab pos="1260475" algn="l"/>
                <a:tab pos="1941513" algn="l"/>
                <a:tab pos="2168525" algn="l"/>
                <a:tab pos="2857500" algn="l"/>
                <a:tab pos="3084513" algn="l"/>
                <a:tab pos="3773488" algn="l"/>
                <a:tab pos="4000500" algn="l"/>
                <a:tab pos="4689475" algn="l"/>
                <a:tab pos="4916488" algn="l"/>
                <a:tab pos="5597525" algn="l"/>
                <a:tab pos="5832475" algn="l"/>
                <a:tab pos="6513513" algn="l"/>
                <a:tab pos="6740525" algn="l"/>
              </a:tabLst>
            </a:pPr>
            <a:r>
              <a:rPr lang="en-US" sz="2400" dirty="0" smtClean="0"/>
              <a:t>=	205</a:t>
            </a:r>
            <a:r>
              <a:rPr lang="en-US" sz="2400" baseline="-25000" dirty="0" smtClean="0"/>
              <a:t>10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590842" y="4879474"/>
            <a:ext cx="636728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n</a:t>
            </a:r>
            <a:r>
              <a:rPr lang="en-US" sz="3200" dirty="0" smtClean="0"/>
              <a:t> bits </a:t>
            </a:r>
            <a:r>
              <a:rPr lang="en-US" sz="3200" dirty="0" smtClean="0">
                <a:sym typeface="Wingdings"/>
              </a:rPr>
              <a:t> represent 0 through (2</a:t>
            </a:r>
            <a:r>
              <a:rPr lang="en-US" sz="3200" i="1" baseline="30000" dirty="0" smtClean="0">
                <a:sym typeface="Wingdings"/>
              </a:rPr>
              <a:t>n</a:t>
            </a:r>
            <a:r>
              <a:rPr lang="en-US" sz="3200" dirty="0" smtClean="0">
                <a:sym typeface="Wingdings"/>
              </a:rPr>
              <a:t>–1)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29232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5877" y="443047"/>
            <a:ext cx="6772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ym typeface="Wingdings"/>
              </a:rPr>
              <a:t>Decimal  </a:t>
            </a:r>
            <a:r>
              <a:rPr lang="en-US" sz="4000" b="1" dirty="0" smtClean="0"/>
              <a:t>Binary</a:t>
            </a:r>
            <a:endParaRPr lang="en-US" sz="4000" b="1" dirty="0"/>
          </a:p>
        </p:txBody>
      </p:sp>
      <p:sp>
        <p:nvSpPr>
          <p:cNvPr id="2" name="Rectangle 1"/>
          <p:cNvSpPr/>
          <p:nvPr/>
        </p:nvSpPr>
        <p:spPr>
          <a:xfrm>
            <a:off x="788737" y="1396260"/>
            <a:ext cx="6350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132</a:t>
            </a:r>
            <a:r>
              <a:rPr lang="en-US" sz="2400" baseline="-25000" dirty="0" smtClean="0"/>
              <a:t>10</a:t>
            </a:r>
          </a:p>
          <a:p>
            <a:endParaRPr lang="en-US" sz="2400" dirty="0"/>
          </a:p>
          <a:p>
            <a:pPr>
              <a:tabLst>
                <a:tab pos="1028700" algn="l"/>
                <a:tab pos="1484313" algn="l"/>
                <a:tab pos="2112963" algn="l"/>
                <a:tab pos="3822700" algn="l"/>
              </a:tabLst>
            </a:pPr>
            <a:r>
              <a:rPr lang="en-US" sz="2400" dirty="0" smtClean="0"/>
              <a:t>132</a:t>
            </a:r>
            <a:r>
              <a:rPr lang="en-US" sz="2400" dirty="0"/>
              <a:t>/</a:t>
            </a:r>
            <a:r>
              <a:rPr lang="en-US" sz="2400" dirty="0" smtClean="0"/>
              <a:t>2</a:t>
            </a:r>
            <a:r>
              <a:rPr lang="en-US" sz="2400" dirty="0"/>
              <a:t>	</a:t>
            </a:r>
            <a:r>
              <a:rPr lang="en-US" sz="2400" dirty="0" smtClean="0"/>
              <a:t>=</a:t>
            </a:r>
            <a:r>
              <a:rPr lang="en-US" sz="2400" dirty="0"/>
              <a:t>	66	remainder	0	</a:t>
            </a:r>
            <a:r>
              <a:rPr lang="en-US" sz="2400" dirty="0">
                <a:sym typeface="Wingdings"/>
              </a:rPr>
              <a:t></a:t>
            </a:r>
            <a:r>
              <a:rPr lang="en-US" sz="2400" dirty="0"/>
              <a:t>  = LSB</a:t>
            </a:r>
            <a:br>
              <a:rPr lang="en-US" sz="2400" dirty="0"/>
            </a:br>
            <a:r>
              <a:rPr lang="en-US" sz="2400" dirty="0"/>
              <a:t>66/</a:t>
            </a:r>
            <a:r>
              <a:rPr lang="en-US" sz="2400" dirty="0" smtClean="0"/>
              <a:t>2	=</a:t>
            </a:r>
            <a:r>
              <a:rPr lang="en-US" sz="2400" dirty="0"/>
              <a:t>	33	remainder	0</a:t>
            </a:r>
            <a:br>
              <a:rPr lang="en-US" sz="2400" dirty="0"/>
            </a:br>
            <a:r>
              <a:rPr lang="en-US" sz="2400" dirty="0"/>
              <a:t>33/</a:t>
            </a:r>
            <a:r>
              <a:rPr lang="en-US" sz="2400" dirty="0" smtClean="0"/>
              <a:t>2</a:t>
            </a:r>
            <a:r>
              <a:rPr lang="en-US" sz="2400" dirty="0"/>
              <a:t>	=	16	remainder	1</a:t>
            </a:r>
            <a:br>
              <a:rPr lang="en-US" sz="2400" dirty="0"/>
            </a:br>
            <a:r>
              <a:rPr lang="en-US" sz="2400" dirty="0"/>
              <a:t>16/</a:t>
            </a:r>
            <a:r>
              <a:rPr lang="en-US" sz="2400" dirty="0" smtClean="0"/>
              <a:t>2</a:t>
            </a:r>
            <a:r>
              <a:rPr lang="en-US" sz="2400" dirty="0"/>
              <a:t>	=	8	remainder	0</a:t>
            </a:r>
            <a:br>
              <a:rPr lang="en-US" sz="2400" dirty="0"/>
            </a:br>
            <a:r>
              <a:rPr lang="en-US" sz="2400" dirty="0"/>
              <a:t>8/</a:t>
            </a:r>
            <a:r>
              <a:rPr lang="en-US" sz="2400" dirty="0" smtClean="0"/>
              <a:t>2</a:t>
            </a:r>
            <a:r>
              <a:rPr lang="en-US" sz="2400" dirty="0"/>
              <a:t>	=	4	remainder	0</a:t>
            </a:r>
            <a:br>
              <a:rPr lang="en-US" sz="2400" dirty="0"/>
            </a:br>
            <a:r>
              <a:rPr lang="en-US" sz="2400" dirty="0"/>
              <a:t>4/</a:t>
            </a:r>
            <a:r>
              <a:rPr lang="en-US" sz="2400" dirty="0" smtClean="0"/>
              <a:t>2</a:t>
            </a:r>
            <a:r>
              <a:rPr lang="en-US" sz="2400" dirty="0"/>
              <a:t>	=	2	remainder	0</a:t>
            </a:r>
            <a:br>
              <a:rPr lang="en-US" sz="2400" dirty="0"/>
            </a:br>
            <a:r>
              <a:rPr lang="en-US" sz="2400" dirty="0"/>
              <a:t>2/</a:t>
            </a:r>
            <a:r>
              <a:rPr lang="en-US" sz="2400" dirty="0" smtClean="0"/>
              <a:t>2</a:t>
            </a:r>
            <a:r>
              <a:rPr lang="en-US" sz="2400" dirty="0"/>
              <a:t>	=	1	remainder	0</a:t>
            </a:r>
            <a:br>
              <a:rPr lang="en-US" sz="2400" dirty="0"/>
            </a:br>
            <a:r>
              <a:rPr lang="en-US" sz="2400" dirty="0"/>
              <a:t>1/</a:t>
            </a:r>
            <a:r>
              <a:rPr lang="en-US" sz="2400" dirty="0" smtClean="0"/>
              <a:t>2</a:t>
            </a:r>
            <a:r>
              <a:rPr lang="en-US" sz="2400" dirty="0"/>
              <a:t>	=	0	remainder	1	</a:t>
            </a:r>
            <a:r>
              <a:rPr lang="en-US" sz="2400" dirty="0">
                <a:sym typeface="Wingdings"/>
              </a:rPr>
              <a:t></a:t>
            </a:r>
            <a:r>
              <a:rPr lang="en-US" sz="2400" dirty="0"/>
              <a:t> = MSB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63369" y="5588000"/>
            <a:ext cx="2069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pc="300" dirty="0" smtClean="0"/>
              <a:t>10000100</a:t>
            </a:r>
            <a:r>
              <a:rPr lang="en-US" sz="2800" baseline="-25000" dirty="0" smtClean="0"/>
              <a:t>2</a:t>
            </a:r>
            <a:endParaRPr lang="en-US" sz="2800" baseline="-25000" dirty="0"/>
          </a:p>
        </p:txBody>
      </p:sp>
      <p:sp>
        <p:nvSpPr>
          <p:cNvPr id="7" name="Freeform 6"/>
          <p:cNvSpPr/>
          <p:nvPr/>
        </p:nvSpPr>
        <p:spPr>
          <a:xfrm>
            <a:off x="6336632" y="2366210"/>
            <a:ext cx="1737894" cy="3221789"/>
          </a:xfrm>
          <a:custGeom>
            <a:avLst/>
            <a:gdLst>
              <a:gd name="connsiteX0" fmla="*/ 0 w 1483894"/>
              <a:gd name="connsiteY0" fmla="*/ 0 h 3128210"/>
              <a:gd name="connsiteX1" fmla="*/ 1483894 w 1483894"/>
              <a:gd name="connsiteY1" fmla="*/ 0 h 3128210"/>
              <a:gd name="connsiteX2" fmla="*/ 1483894 w 1483894"/>
              <a:gd name="connsiteY2" fmla="*/ 3128210 h 3128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83894" h="3128210">
                <a:moveTo>
                  <a:pt x="0" y="0"/>
                </a:moveTo>
                <a:lnTo>
                  <a:pt x="1483894" y="0"/>
                </a:lnTo>
                <a:lnTo>
                  <a:pt x="1483894" y="3128210"/>
                </a:lnTo>
              </a:path>
            </a:pathLst>
          </a:custGeom>
          <a:ln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6363369" y="2759242"/>
            <a:ext cx="1497263" cy="2828757"/>
          </a:xfrm>
          <a:custGeom>
            <a:avLst/>
            <a:gdLst>
              <a:gd name="connsiteX0" fmla="*/ 0 w 1483894"/>
              <a:gd name="connsiteY0" fmla="*/ 0 h 3128210"/>
              <a:gd name="connsiteX1" fmla="*/ 1483894 w 1483894"/>
              <a:gd name="connsiteY1" fmla="*/ 0 h 3128210"/>
              <a:gd name="connsiteX2" fmla="*/ 1483894 w 1483894"/>
              <a:gd name="connsiteY2" fmla="*/ 3128210 h 3128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83894" h="3128210">
                <a:moveTo>
                  <a:pt x="0" y="0"/>
                </a:moveTo>
                <a:lnTo>
                  <a:pt x="1483894" y="0"/>
                </a:lnTo>
                <a:lnTo>
                  <a:pt x="1483894" y="3128210"/>
                </a:lnTo>
              </a:path>
            </a:pathLst>
          </a:custGeom>
          <a:ln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6336632" y="3125538"/>
            <a:ext cx="1302085" cy="2462462"/>
          </a:xfrm>
          <a:custGeom>
            <a:avLst/>
            <a:gdLst>
              <a:gd name="connsiteX0" fmla="*/ 0 w 1483894"/>
              <a:gd name="connsiteY0" fmla="*/ 0 h 3128210"/>
              <a:gd name="connsiteX1" fmla="*/ 1483894 w 1483894"/>
              <a:gd name="connsiteY1" fmla="*/ 0 h 3128210"/>
              <a:gd name="connsiteX2" fmla="*/ 1483894 w 1483894"/>
              <a:gd name="connsiteY2" fmla="*/ 3128210 h 3128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83894" h="3128210">
                <a:moveTo>
                  <a:pt x="0" y="0"/>
                </a:moveTo>
                <a:lnTo>
                  <a:pt x="1483894" y="0"/>
                </a:lnTo>
                <a:lnTo>
                  <a:pt x="1483894" y="3128210"/>
                </a:lnTo>
              </a:path>
            </a:pathLst>
          </a:custGeom>
          <a:ln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336632" y="3491832"/>
            <a:ext cx="1080170" cy="2096167"/>
          </a:xfrm>
          <a:custGeom>
            <a:avLst/>
            <a:gdLst>
              <a:gd name="connsiteX0" fmla="*/ 0 w 1483894"/>
              <a:gd name="connsiteY0" fmla="*/ 0 h 3128210"/>
              <a:gd name="connsiteX1" fmla="*/ 1483894 w 1483894"/>
              <a:gd name="connsiteY1" fmla="*/ 0 h 3128210"/>
              <a:gd name="connsiteX2" fmla="*/ 1483894 w 1483894"/>
              <a:gd name="connsiteY2" fmla="*/ 3128210 h 3128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83894" h="3128210">
                <a:moveTo>
                  <a:pt x="0" y="0"/>
                </a:moveTo>
                <a:lnTo>
                  <a:pt x="1483894" y="0"/>
                </a:lnTo>
                <a:lnTo>
                  <a:pt x="1483894" y="3128210"/>
                </a:lnTo>
              </a:path>
            </a:pathLst>
          </a:custGeom>
          <a:ln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6363369" y="3858128"/>
            <a:ext cx="831518" cy="1729874"/>
          </a:xfrm>
          <a:custGeom>
            <a:avLst/>
            <a:gdLst>
              <a:gd name="connsiteX0" fmla="*/ 0 w 1483894"/>
              <a:gd name="connsiteY0" fmla="*/ 0 h 3128210"/>
              <a:gd name="connsiteX1" fmla="*/ 1483894 w 1483894"/>
              <a:gd name="connsiteY1" fmla="*/ 0 h 3128210"/>
              <a:gd name="connsiteX2" fmla="*/ 1483894 w 1483894"/>
              <a:gd name="connsiteY2" fmla="*/ 3128210 h 3128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83894" h="3128210">
                <a:moveTo>
                  <a:pt x="0" y="0"/>
                </a:moveTo>
                <a:lnTo>
                  <a:pt x="1483894" y="0"/>
                </a:lnTo>
                <a:lnTo>
                  <a:pt x="1483894" y="3128210"/>
                </a:lnTo>
              </a:path>
            </a:pathLst>
          </a:custGeom>
          <a:ln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6363368" y="4224422"/>
            <a:ext cx="609603" cy="1363577"/>
          </a:xfrm>
          <a:custGeom>
            <a:avLst/>
            <a:gdLst>
              <a:gd name="connsiteX0" fmla="*/ 0 w 1483894"/>
              <a:gd name="connsiteY0" fmla="*/ 0 h 3128210"/>
              <a:gd name="connsiteX1" fmla="*/ 1483894 w 1483894"/>
              <a:gd name="connsiteY1" fmla="*/ 0 h 3128210"/>
              <a:gd name="connsiteX2" fmla="*/ 1483894 w 1483894"/>
              <a:gd name="connsiteY2" fmla="*/ 3128210 h 3128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83894" h="3128210">
                <a:moveTo>
                  <a:pt x="0" y="0"/>
                </a:moveTo>
                <a:lnTo>
                  <a:pt x="1483894" y="0"/>
                </a:lnTo>
                <a:lnTo>
                  <a:pt x="1483894" y="3128210"/>
                </a:lnTo>
              </a:path>
            </a:pathLst>
          </a:custGeom>
          <a:ln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6363369" y="4590718"/>
            <a:ext cx="387688" cy="997282"/>
          </a:xfrm>
          <a:custGeom>
            <a:avLst/>
            <a:gdLst>
              <a:gd name="connsiteX0" fmla="*/ 0 w 1483894"/>
              <a:gd name="connsiteY0" fmla="*/ 0 h 3128210"/>
              <a:gd name="connsiteX1" fmla="*/ 1483894 w 1483894"/>
              <a:gd name="connsiteY1" fmla="*/ 0 h 3128210"/>
              <a:gd name="connsiteX2" fmla="*/ 1483894 w 1483894"/>
              <a:gd name="connsiteY2" fmla="*/ 3128210 h 3128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83894" h="3128210">
                <a:moveTo>
                  <a:pt x="0" y="0"/>
                </a:moveTo>
                <a:lnTo>
                  <a:pt x="1483894" y="0"/>
                </a:lnTo>
                <a:lnTo>
                  <a:pt x="1483894" y="3128210"/>
                </a:lnTo>
              </a:path>
            </a:pathLst>
          </a:custGeom>
          <a:ln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6336632" y="4957013"/>
            <a:ext cx="192510" cy="630988"/>
          </a:xfrm>
          <a:custGeom>
            <a:avLst/>
            <a:gdLst>
              <a:gd name="connsiteX0" fmla="*/ 0 w 1483894"/>
              <a:gd name="connsiteY0" fmla="*/ 0 h 3128210"/>
              <a:gd name="connsiteX1" fmla="*/ 1483894 w 1483894"/>
              <a:gd name="connsiteY1" fmla="*/ 0 h 3128210"/>
              <a:gd name="connsiteX2" fmla="*/ 1483894 w 1483894"/>
              <a:gd name="connsiteY2" fmla="*/ 3128210 h 3128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83894" h="3128210">
                <a:moveTo>
                  <a:pt x="0" y="0"/>
                </a:moveTo>
                <a:lnTo>
                  <a:pt x="1483894" y="0"/>
                </a:lnTo>
                <a:lnTo>
                  <a:pt x="1483894" y="3128210"/>
                </a:lnTo>
              </a:path>
            </a:pathLst>
          </a:custGeom>
          <a:ln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36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5877" y="269866"/>
            <a:ext cx="6772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ym typeface="Wingdings"/>
              </a:rPr>
              <a:t>Karnaugh</a:t>
            </a:r>
            <a:r>
              <a:rPr lang="en-US" sz="4000" b="1" dirty="0" smtClean="0">
                <a:sym typeface="Wingdings"/>
              </a:rPr>
              <a:t> Maps</a:t>
            </a:r>
            <a:endParaRPr lang="en-US" sz="4000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25468"/>
              </p:ext>
            </p:extLst>
          </p:nvPr>
        </p:nvGraphicFramePr>
        <p:xfrm>
          <a:off x="764164" y="1212339"/>
          <a:ext cx="1140228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491"/>
                <a:gridCol w="401053"/>
                <a:gridCol w="387684"/>
              </a:tblGrid>
              <a:tr h="252663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624615"/>
              </p:ext>
            </p:extLst>
          </p:nvPr>
        </p:nvGraphicFramePr>
        <p:xfrm>
          <a:off x="2220982" y="1212339"/>
          <a:ext cx="1537368" cy="137160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668422"/>
                <a:gridCol w="427789"/>
                <a:gridCol w="441157"/>
              </a:tblGrid>
              <a:tr h="486699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B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TlToB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07474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289293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834013"/>
              </p:ext>
            </p:extLst>
          </p:nvPr>
        </p:nvGraphicFramePr>
        <p:xfrm>
          <a:off x="437245" y="3463582"/>
          <a:ext cx="1497264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579"/>
                <a:gridCol w="334210"/>
                <a:gridCol w="337588"/>
                <a:gridCol w="477887"/>
              </a:tblGrid>
              <a:tr h="252663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898206"/>
              </p:ext>
            </p:extLst>
          </p:nvPr>
        </p:nvGraphicFramePr>
        <p:xfrm>
          <a:off x="2220982" y="3463582"/>
          <a:ext cx="1537368" cy="210312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668422"/>
                <a:gridCol w="427789"/>
                <a:gridCol w="441157"/>
              </a:tblGrid>
              <a:tr h="486699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C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A B</a:t>
                      </a:r>
                      <a:endParaRPr lang="en-US" dirty="0"/>
                    </a:p>
                  </a:txBody>
                  <a:tcPr>
                    <a:lnTlToB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07474">
                <a:tc>
                  <a:txBody>
                    <a:bodyPr/>
                    <a:lstStyle/>
                    <a:p>
                      <a:r>
                        <a:rPr lang="en-US" dirty="0" smtClean="0"/>
                        <a:t>0 0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289293">
                <a:tc>
                  <a:txBody>
                    <a:bodyPr/>
                    <a:lstStyle/>
                    <a:p>
                      <a:r>
                        <a:rPr lang="en-US" dirty="0" smtClean="0"/>
                        <a:t>0 1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289293">
                <a:tc>
                  <a:txBody>
                    <a:bodyPr/>
                    <a:lstStyle/>
                    <a:p>
                      <a:r>
                        <a:rPr lang="en-US" dirty="0" smtClean="0"/>
                        <a:t>1 1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289293">
                <a:tc>
                  <a:txBody>
                    <a:bodyPr/>
                    <a:lstStyle/>
                    <a:p>
                      <a:r>
                        <a:rPr lang="en-US" dirty="0" smtClean="0"/>
                        <a:t>1 0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722880"/>
              </p:ext>
            </p:extLst>
          </p:nvPr>
        </p:nvGraphicFramePr>
        <p:xfrm>
          <a:off x="4584032" y="1189314"/>
          <a:ext cx="1497263" cy="5279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093"/>
                <a:gridCol w="282093"/>
                <a:gridCol w="271243"/>
                <a:gridCol w="273984"/>
                <a:gridCol w="387850"/>
              </a:tblGrid>
              <a:tr h="31057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1057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1057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1057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1057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57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057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1057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1057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57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057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1057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1057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57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057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1057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1057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636966"/>
              </p:ext>
            </p:extLst>
          </p:nvPr>
        </p:nvGraphicFramePr>
        <p:xfrm>
          <a:off x="6396182" y="2103528"/>
          <a:ext cx="2632362" cy="210312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727173"/>
                <a:gridCol w="465390"/>
                <a:gridCol w="479933"/>
                <a:gridCol w="479933"/>
                <a:gridCol w="479933"/>
              </a:tblGrid>
              <a:tr h="486699">
                <a:tc>
                  <a:txBody>
                    <a:bodyPr/>
                    <a:lstStyle/>
                    <a:p>
                      <a:r>
                        <a:rPr lang="en-US" dirty="0" smtClean="0"/>
                        <a:t>    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D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A B</a:t>
                      </a:r>
                      <a:endParaRPr lang="en-US" dirty="0"/>
                    </a:p>
                  </a:txBody>
                  <a:tcPr>
                    <a:lnTlToB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0 0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0 1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1 1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1 0</a:t>
                      </a:r>
                      <a:endParaRPr lang="en-US" dirty="0"/>
                    </a:p>
                  </a:txBody>
                  <a:tcPr anchor="b"/>
                </a:tc>
              </a:tr>
              <a:tr h="307474">
                <a:tc>
                  <a:txBody>
                    <a:bodyPr/>
                    <a:lstStyle/>
                    <a:p>
                      <a:r>
                        <a:rPr lang="en-US" dirty="0" smtClean="0"/>
                        <a:t>0 0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289293">
                <a:tc>
                  <a:txBody>
                    <a:bodyPr/>
                    <a:lstStyle/>
                    <a:p>
                      <a:r>
                        <a:rPr lang="en-US" dirty="0" smtClean="0"/>
                        <a:t>0 1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289293">
                <a:tc>
                  <a:txBody>
                    <a:bodyPr/>
                    <a:lstStyle/>
                    <a:p>
                      <a:r>
                        <a:rPr lang="en-US" dirty="0" smtClean="0"/>
                        <a:t>1 1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289293">
                <a:tc>
                  <a:txBody>
                    <a:bodyPr/>
                    <a:lstStyle/>
                    <a:p>
                      <a:r>
                        <a:rPr lang="en-US" dirty="0" smtClean="0"/>
                        <a:t>1 0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4453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5877" y="269866"/>
            <a:ext cx="6772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ym typeface="Wingdings"/>
              </a:rPr>
              <a:t>Karnaugh</a:t>
            </a:r>
            <a:r>
              <a:rPr lang="en-US" sz="4000" b="1" dirty="0" smtClean="0">
                <a:sym typeface="Wingdings"/>
              </a:rPr>
              <a:t> Maps</a:t>
            </a:r>
            <a:endParaRPr lang="en-US" sz="4000" b="1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3103"/>
              </p:ext>
            </p:extLst>
          </p:nvPr>
        </p:nvGraphicFramePr>
        <p:xfrm>
          <a:off x="5195455" y="2394420"/>
          <a:ext cx="2632362" cy="210312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727173"/>
                <a:gridCol w="465390"/>
                <a:gridCol w="479933"/>
                <a:gridCol w="479933"/>
                <a:gridCol w="479933"/>
              </a:tblGrid>
              <a:tr h="486699">
                <a:tc>
                  <a:txBody>
                    <a:bodyPr/>
                    <a:lstStyle/>
                    <a:p>
                      <a:r>
                        <a:rPr lang="en-US" dirty="0" smtClean="0"/>
                        <a:t>    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D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A B</a:t>
                      </a:r>
                      <a:endParaRPr lang="en-US" dirty="0"/>
                    </a:p>
                  </a:txBody>
                  <a:tcPr>
                    <a:lnTlToB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0 0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0 1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1 1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1 0</a:t>
                      </a:r>
                      <a:endParaRPr lang="en-US" dirty="0"/>
                    </a:p>
                  </a:txBody>
                  <a:tcPr anchor="b"/>
                </a:tc>
              </a:tr>
              <a:tr h="307474">
                <a:tc>
                  <a:txBody>
                    <a:bodyPr/>
                    <a:lstStyle/>
                    <a:p>
                      <a:r>
                        <a:rPr lang="en-US" dirty="0" smtClean="0"/>
                        <a:t>0 0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289293">
                <a:tc>
                  <a:txBody>
                    <a:bodyPr/>
                    <a:lstStyle/>
                    <a:p>
                      <a:r>
                        <a:rPr lang="en-US" dirty="0" smtClean="0"/>
                        <a:t>0 1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289293">
                <a:tc>
                  <a:txBody>
                    <a:bodyPr/>
                    <a:lstStyle/>
                    <a:p>
                      <a:r>
                        <a:rPr lang="en-US" dirty="0" smtClean="0"/>
                        <a:t>1 1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289293">
                <a:tc>
                  <a:txBody>
                    <a:bodyPr/>
                    <a:lstStyle/>
                    <a:p>
                      <a:r>
                        <a:rPr lang="en-US" dirty="0" smtClean="0"/>
                        <a:t>1 0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12091" y="1311930"/>
            <a:ext cx="6367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Wrapping around the edges…</a:t>
            </a:r>
            <a:endParaRPr lang="en-US" sz="24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308357"/>
              </p:ext>
            </p:extLst>
          </p:nvPr>
        </p:nvGraphicFramePr>
        <p:xfrm>
          <a:off x="1355073" y="2394420"/>
          <a:ext cx="1537368" cy="210312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668422"/>
                <a:gridCol w="427789"/>
                <a:gridCol w="441157"/>
              </a:tblGrid>
              <a:tr h="486699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C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A B</a:t>
                      </a:r>
                      <a:endParaRPr lang="en-US" dirty="0"/>
                    </a:p>
                  </a:txBody>
                  <a:tcPr>
                    <a:lnTlToB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07474">
                <a:tc>
                  <a:txBody>
                    <a:bodyPr/>
                    <a:lstStyle/>
                    <a:p>
                      <a:r>
                        <a:rPr lang="en-US" dirty="0" smtClean="0"/>
                        <a:t>0 0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289293">
                <a:tc>
                  <a:txBody>
                    <a:bodyPr/>
                    <a:lstStyle/>
                    <a:p>
                      <a:r>
                        <a:rPr lang="en-US" dirty="0" smtClean="0"/>
                        <a:t>0 1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289293">
                <a:tc>
                  <a:txBody>
                    <a:bodyPr/>
                    <a:lstStyle/>
                    <a:p>
                      <a:r>
                        <a:rPr lang="en-US" dirty="0" smtClean="0"/>
                        <a:t>1 1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289293">
                <a:tc>
                  <a:txBody>
                    <a:bodyPr/>
                    <a:lstStyle/>
                    <a:p>
                      <a:r>
                        <a:rPr lang="en-US" dirty="0" smtClean="0"/>
                        <a:t>1 0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0480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5877" y="269866"/>
            <a:ext cx="6772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ym typeface="Wingdings"/>
              </a:rPr>
              <a:t>Karnaugh</a:t>
            </a:r>
            <a:r>
              <a:rPr lang="en-US" sz="4000" b="1" dirty="0" smtClean="0">
                <a:sym typeface="Wingdings"/>
              </a:rPr>
              <a:t> Maps</a:t>
            </a:r>
            <a:endParaRPr lang="en-US" sz="4000" b="1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212995"/>
              </p:ext>
            </p:extLst>
          </p:nvPr>
        </p:nvGraphicFramePr>
        <p:xfrm>
          <a:off x="4273034" y="1624445"/>
          <a:ext cx="2632362" cy="210312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727173"/>
                <a:gridCol w="465390"/>
                <a:gridCol w="479933"/>
                <a:gridCol w="479933"/>
                <a:gridCol w="479933"/>
              </a:tblGrid>
              <a:tr h="486699">
                <a:tc>
                  <a:txBody>
                    <a:bodyPr/>
                    <a:lstStyle/>
                    <a:p>
                      <a:r>
                        <a:rPr lang="en-US" dirty="0" smtClean="0"/>
                        <a:t>    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D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A B</a:t>
                      </a:r>
                      <a:endParaRPr lang="en-US" dirty="0"/>
                    </a:p>
                  </a:txBody>
                  <a:tcPr>
                    <a:lnTlToB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0 0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0 1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1 1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1 0</a:t>
                      </a:r>
                      <a:endParaRPr lang="en-US" dirty="0"/>
                    </a:p>
                  </a:txBody>
                  <a:tcPr anchor="b"/>
                </a:tc>
              </a:tr>
              <a:tr h="307474">
                <a:tc>
                  <a:txBody>
                    <a:bodyPr/>
                    <a:lstStyle/>
                    <a:p>
                      <a:r>
                        <a:rPr lang="en-US" dirty="0" smtClean="0"/>
                        <a:t>0 0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289293">
                <a:tc>
                  <a:txBody>
                    <a:bodyPr/>
                    <a:lstStyle/>
                    <a:p>
                      <a:r>
                        <a:rPr lang="en-US" dirty="0" smtClean="0"/>
                        <a:t>0 1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289293">
                <a:tc>
                  <a:txBody>
                    <a:bodyPr/>
                    <a:lstStyle/>
                    <a:p>
                      <a:r>
                        <a:rPr lang="en-US" dirty="0" smtClean="0"/>
                        <a:t>1 1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289293">
                <a:tc>
                  <a:txBody>
                    <a:bodyPr/>
                    <a:lstStyle/>
                    <a:p>
                      <a:r>
                        <a:rPr lang="en-US" dirty="0" smtClean="0"/>
                        <a:t>1 0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355073" y="1081097"/>
            <a:ext cx="6367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Examples</a:t>
            </a:r>
            <a:endParaRPr lang="en-US" sz="24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312465"/>
              </p:ext>
            </p:extLst>
          </p:nvPr>
        </p:nvGraphicFramePr>
        <p:xfrm>
          <a:off x="586389" y="1542762"/>
          <a:ext cx="1537368" cy="210312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668422"/>
                <a:gridCol w="427789"/>
                <a:gridCol w="441157"/>
              </a:tblGrid>
              <a:tr h="486699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C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A B</a:t>
                      </a:r>
                      <a:endParaRPr lang="en-US" dirty="0"/>
                    </a:p>
                  </a:txBody>
                  <a:tcPr>
                    <a:lnTlToB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07474">
                <a:tc>
                  <a:txBody>
                    <a:bodyPr/>
                    <a:lstStyle/>
                    <a:p>
                      <a:r>
                        <a:rPr lang="en-US" dirty="0" smtClean="0"/>
                        <a:t>0 0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289293">
                <a:tc>
                  <a:txBody>
                    <a:bodyPr/>
                    <a:lstStyle/>
                    <a:p>
                      <a:r>
                        <a:rPr lang="en-US" dirty="0" smtClean="0"/>
                        <a:t>0 1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289293">
                <a:tc>
                  <a:txBody>
                    <a:bodyPr/>
                    <a:lstStyle/>
                    <a:p>
                      <a:r>
                        <a:rPr lang="en-US" dirty="0" smtClean="0"/>
                        <a:t>1 1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289293">
                <a:tc>
                  <a:txBody>
                    <a:bodyPr/>
                    <a:lstStyle/>
                    <a:p>
                      <a:r>
                        <a:rPr lang="en-US" dirty="0" smtClean="0"/>
                        <a:t>1 0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858342"/>
              </p:ext>
            </p:extLst>
          </p:nvPr>
        </p:nvGraphicFramePr>
        <p:xfrm>
          <a:off x="586389" y="4062588"/>
          <a:ext cx="1537368" cy="210312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668422"/>
                <a:gridCol w="427789"/>
                <a:gridCol w="441157"/>
              </a:tblGrid>
              <a:tr h="486699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C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A B</a:t>
                      </a:r>
                      <a:endParaRPr lang="en-US" dirty="0"/>
                    </a:p>
                  </a:txBody>
                  <a:tcPr>
                    <a:lnTlToB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07474">
                <a:tc>
                  <a:txBody>
                    <a:bodyPr/>
                    <a:lstStyle/>
                    <a:p>
                      <a:r>
                        <a:rPr lang="en-US" dirty="0" smtClean="0"/>
                        <a:t>0 0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289293">
                <a:tc>
                  <a:txBody>
                    <a:bodyPr/>
                    <a:lstStyle/>
                    <a:p>
                      <a:r>
                        <a:rPr lang="en-US" dirty="0" smtClean="0"/>
                        <a:t>0 1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289293">
                <a:tc>
                  <a:txBody>
                    <a:bodyPr/>
                    <a:lstStyle/>
                    <a:p>
                      <a:r>
                        <a:rPr lang="en-US" dirty="0" smtClean="0"/>
                        <a:t>1 1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289293">
                <a:tc>
                  <a:txBody>
                    <a:bodyPr/>
                    <a:lstStyle/>
                    <a:p>
                      <a:r>
                        <a:rPr lang="en-US" dirty="0" smtClean="0"/>
                        <a:t>1 0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937022"/>
              </p:ext>
            </p:extLst>
          </p:nvPr>
        </p:nvGraphicFramePr>
        <p:xfrm>
          <a:off x="4273034" y="4156424"/>
          <a:ext cx="2632362" cy="210312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727173"/>
                <a:gridCol w="465390"/>
                <a:gridCol w="479933"/>
                <a:gridCol w="479933"/>
                <a:gridCol w="479933"/>
              </a:tblGrid>
              <a:tr h="486699">
                <a:tc>
                  <a:txBody>
                    <a:bodyPr/>
                    <a:lstStyle/>
                    <a:p>
                      <a:r>
                        <a:rPr lang="en-US" dirty="0" smtClean="0"/>
                        <a:t>    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D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A B</a:t>
                      </a:r>
                      <a:endParaRPr lang="en-US" dirty="0"/>
                    </a:p>
                  </a:txBody>
                  <a:tcPr>
                    <a:lnTlToB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0 0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0 1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1 1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1 0</a:t>
                      </a:r>
                      <a:endParaRPr lang="en-US" dirty="0"/>
                    </a:p>
                  </a:txBody>
                  <a:tcPr anchor="b"/>
                </a:tc>
              </a:tr>
              <a:tr h="307474">
                <a:tc>
                  <a:txBody>
                    <a:bodyPr/>
                    <a:lstStyle/>
                    <a:p>
                      <a:r>
                        <a:rPr lang="en-US" dirty="0" smtClean="0"/>
                        <a:t>0 0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289293">
                <a:tc>
                  <a:txBody>
                    <a:bodyPr/>
                    <a:lstStyle/>
                    <a:p>
                      <a:r>
                        <a:rPr lang="en-US" dirty="0" smtClean="0"/>
                        <a:t>0 1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289293">
                <a:tc>
                  <a:txBody>
                    <a:bodyPr/>
                    <a:lstStyle/>
                    <a:p>
                      <a:r>
                        <a:rPr lang="en-US" dirty="0" smtClean="0"/>
                        <a:t>1 1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289293">
                <a:tc>
                  <a:txBody>
                    <a:bodyPr/>
                    <a:lstStyle/>
                    <a:p>
                      <a:r>
                        <a:rPr lang="en-US" dirty="0" smtClean="0"/>
                        <a:t>1 0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1999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959</TotalTime>
  <Words>1350</Words>
  <Application>Microsoft Macintosh PowerPoint</Application>
  <PresentationFormat>On-screen Show (4:3)</PresentationFormat>
  <Paragraphs>976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Office Theme</vt:lpstr>
      <vt:lpstr>Equation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State Univ of NY at Geneseo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McLean</dc:creator>
  <cp:lastModifiedBy>James McLean</cp:lastModifiedBy>
  <cp:revision>75</cp:revision>
  <cp:lastPrinted>2013-02-05T02:26:14Z</cp:lastPrinted>
  <dcterms:created xsi:type="dcterms:W3CDTF">2013-01-23T20:50:17Z</dcterms:created>
  <dcterms:modified xsi:type="dcterms:W3CDTF">2013-02-12T03:01:23Z</dcterms:modified>
</cp:coreProperties>
</file>