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8" r:id="rId2"/>
    <p:sldId id="269" r:id="rId3"/>
    <p:sldId id="270" r:id="rId4"/>
    <p:sldId id="271" r:id="rId5"/>
    <p:sldId id="272" r:id="rId6"/>
    <p:sldId id="273" r:id="rId7"/>
    <p:sldId id="274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434" autoAdjust="0"/>
    <p:restoredTop sz="97143" autoAdjust="0"/>
  </p:normalViewPr>
  <p:slideViewPr>
    <p:cSldViewPr snapToGrid="0" snapToObjects="1">
      <p:cViewPr>
        <p:scale>
          <a:sx n="135" d="100"/>
          <a:sy n="135" d="100"/>
        </p:scale>
        <p:origin x="-80" y="11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B1331-8D2C-0D40-B13A-89C97C317796}" type="datetimeFigureOut">
              <a:rPr lang="en-US" smtClean="0"/>
              <a:t>4/24/13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854E8-F2CB-E144-AD98-A8626D514D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348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B1331-8D2C-0D40-B13A-89C97C317796}" type="datetimeFigureOut">
              <a:rPr lang="en-US" smtClean="0"/>
              <a:t>4/24/13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854E8-F2CB-E144-AD98-A8626D514D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5612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B1331-8D2C-0D40-B13A-89C97C317796}" type="datetimeFigureOut">
              <a:rPr lang="en-US" smtClean="0"/>
              <a:t>4/24/13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854E8-F2CB-E144-AD98-A8626D514D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048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B1331-8D2C-0D40-B13A-89C97C317796}" type="datetimeFigureOut">
              <a:rPr lang="en-US" smtClean="0"/>
              <a:t>4/24/13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854E8-F2CB-E144-AD98-A8626D514D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531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B1331-8D2C-0D40-B13A-89C97C317796}" type="datetimeFigureOut">
              <a:rPr lang="en-US" smtClean="0"/>
              <a:t>4/24/13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854E8-F2CB-E144-AD98-A8626D514D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0056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B1331-8D2C-0D40-B13A-89C97C317796}" type="datetimeFigureOut">
              <a:rPr lang="en-US" smtClean="0"/>
              <a:t>4/24/13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854E8-F2CB-E144-AD98-A8626D514D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386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B1331-8D2C-0D40-B13A-89C97C317796}" type="datetimeFigureOut">
              <a:rPr lang="en-US" smtClean="0"/>
              <a:t>4/24/13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854E8-F2CB-E144-AD98-A8626D514D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198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B1331-8D2C-0D40-B13A-89C97C317796}" type="datetimeFigureOut">
              <a:rPr lang="en-US" smtClean="0"/>
              <a:t>4/24/13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854E8-F2CB-E144-AD98-A8626D514D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511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B1331-8D2C-0D40-B13A-89C97C317796}" type="datetimeFigureOut">
              <a:rPr lang="en-US" smtClean="0"/>
              <a:t>4/24/13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854E8-F2CB-E144-AD98-A8626D514D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164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B1331-8D2C-0D40-B13A-89C97C317796}" type="datetimeFigureOut">
              <a:rPr lang="en-US" smtClean="0"/>
              <a:t>4/24/13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854E8-F2CB-E144-AD98-A8626D514D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273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B1331-8D2C-0D40-B13A-89C97C317796}" type="datetimeFigureOut">
              <a:rPr lang="en-US" smtClean="0"/>
              <a:t>4/24/13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854E8-F2CB-E144-AD98-A8626D514D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662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BB1331-8D2C-0D40-B13A-89C97C317796}" type="datetimeFigureOut">
              <a:rPr lang="en-US" smtClean="0"/>
              <a:t>4/24/13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D854E8-F2CB-E144-AD98-A8626D514D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552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Box 55"/>
          <p:cNvSpPr txBox="1"/>
          <p:nvPr/>
        </p:nvSpPr>
        <p:spPr>
          <a:xfrm>
            <a:off x="2699683" y="443047"/>
            <a:ext cx="374079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/>
              <a:t>1-bit Adder</a:t>
            </a:r>
            <a:endParaRPr lang="en-US" sz="4000" b="1" dirty="0"/>
          </a:p>
        </p:txBody>
      </p:sp>
      <p:grpSp>
        <p:nvGrpSpPr>
          <p:cNvPr id="3" name="Group 1"/>
          <p:cNvGrpSpPr>
            <a:grpSpLocks/>
          </p:cNvGrpSpPr>
          <p:nvPr/>
        </p:nvGrpSpPr>
        <p:grpSpPr bwMode="auto">
          <a:xfrm>
            <a:off x="1694169" y="2017156"/>
            <a:ext cx="1130061" cy="554940"/>
            <a:chOff x="8767" y="12510"/>
            <a:chExt cx="1120" cy="550"/>
          </a:xfrm>
        </p:grpSpPr>
        <p:grpSp>
          <p:nvGrpSpPr>
            <p:cNvPr id="4" name="Group 2"/>
            <p:cNvGrpSpPr>
              <a:grpSpLocks/>
            </p:cNvGrpSpPr>
            <p:nvPr/>
          </p:nvGrpSpPr>
          <p:grpSpPr bwMode="auto">
            <a:xfrm>
              <a:off x="8895" y="12510"/>
              <a:ext cx="992" cy="550"/>
              <a:chOff x="4163" y="12448"/>
              <a:chExt cx="2237" cy="1675"/>
            </a:xfrm>
          </p:grpSpPr>
          <p:grpSp>
            <p:nvGrpSpPr>
              <p:cNvPr id="8" name="Group 3"/>
              <p:cNvGrpSpPr>
                <a:grpSpLocks/>
              </p:cNvGrpSpPr>
              <p:nvPr/>
            </p:nvGrpSpPr>
            <p:grpSpPr bwMode="auto">
              <a:xfrm>
                <a:off x="5091" y="12450"/>
                <a:ext cx="1309" cy="1672"/>
                <a:chOff x="4590" y="12443"/>
                <a:chExt cx="1811" cy="1672"/>
              </a:xfrm>
            </p:grpSpPr>
            <p:sp>
              <p:nvSpPr>
                <p:cNvPr id="14" name="Arc 4"/>
                <p:cNvSpPr>
                  <a:spLocks/>
                </p:cNvSpPr>
                <p:nvPr/>
              </p:nvSpPr>
              <p:spPr bwMode="auto">
                <a:xfrm>
                  <a:off x="4590" y="12443"/>
                  <a:ext cx="1802" cy="1665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18670"/>
                    <a:gd name="T1" fmla="*/ 0 h 21600"/>
                    <a:gd name="T2" fmla="*/ 18670 w 18670"/>
                    <a:gd name="T3" fmla="*/ 10738 h 21600"/>
                    <a:gd name="T4" fmla="*/ 0 w 18670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8670" h="21600" fill="none" extrusionOk="0">
                      <a:moveTo>
                        <a:pt x="0" y="-1"/>
                      </a:moveTo>
                      <a:cubicBezTo>
                        <a:pt x="7691" y="-1"/>
                        <a:pt x="14802" y="4089"/>
                        <a:pt x="18670" y="10737"/>
                      </a:cubicBezTo>
                    </a:path>
                    <a:path w="18670" h="21600" stroke="0" extrusionOk="0">
                      <a:moveTo>
                        <a:pt x="0" y="-1"/>
                      </a:moveTo>
                      <a:cubicBezTo>
                        <a:pt x="7691" y="-1"/>
                        <a:pt x="14802" y="4089"/>
                        <a:pt x="18670" y="10737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" name="Arc 5"/>
                <p:cNvSpPr>
                  <a:spLocks/>
                </p:cNvSpPr>
                <p:nvPr/>
              </p:nvSpPr>
              <p:spPr bwMode="auto">
                <a:xfrm flipV="1">
                  <a:off x="4590" y="12450"/>
                  <a:ext cx="1811" cy="1665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18764"/>
                    <a:gd name="T1" fmla="*/ 0 h 21600"/>
                    <a:gd name="T2" fmla="*/ 18764 w 18764"/>
                    <a:gd name="T3" fmla="*/ 10900 h 21600"/>
                    <a:gd name="T4" fmla="*/ 0 w 18764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8764" h="21600" fill="none" extrusionOk="0">
                      <a:moveTo>
                        <a:pt x="0" y="-1"/>
                      </a:moveTo>
                      <a:cubicBezTo>
                        <a:pt x="7758" y="-1"/>
                        <a:pt x="14920" y="4160"/>
                        <a:pt x="18763" y="10900"/>
                      </a:cubicBezTo>
                    </a:path>
                    <a:path w="18764" h="21600" stroke="0" extrusionOk="0">
                      <a:moveTo>
                        <a:pt x="0" y="-1"/>
                      </a:moveTo>
                      <a:cubicBezTo>
                        <a:pt x="7758" y="-1"/>
                        <a:pt x="14920" y="4160"/>
                        <a:pt x="18763" y="109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9" name="Group 6"/>
              <p:cNvGrpSpPr>
                <a:grpSpLocks/>
              </p:cNvGrpSpPr>
              <p:nvPr/>
            </p:nvGrpSpPr>
            <p:grpSpPr bwMode="auto">
              <a:xfrm>
                <a:off x="4163" y="12448"/>
                <a:ext cx="712" cy="1662"/>
                <a:chOff x="4305" y="13077"/>
                <a:chExt cx="840" cy="1325"/>
              </a:xfrm>
            </p:grpSpPr>
            <p:sp>
              <p:nvSpPr>
                <p:cNvPr id="12" name="Arc 7"/>
                <p:cNvSpPr>
                  <a:spLocks/>
                </p:cNvSpPr>
                <p:nvPr/>
              </p:nvSpPr>
              <p:spPr bwMode="auto">
                <a:xfrm>
                  <a:off x="4305" y="13077"/>
                  <a:ext cx="840" cy="672"/>
                </a:xfrm>
                <a:custGeom>
                  <a:avLst/>
                  <a:gdLst>
                    <a:gd name="G0" fmla="+- 0 0 0"/>
                    <a:gd name="G1" fmla="+- 17287 0 0"/>
                    <a:gd name="G2" fmla="+- 21600 0 0"/>
                    <a:gd name="T0" fmla="*/ 12951 w 21600"/>
                    <a:gd name="T1" fmla="*/ 0 h 17287"/>
                    <a:gd name="T2" fmla="*/ 21600 w 21600"/>
                    <a:gd name="T3" fmla="*/ 17287 h 17287"/>
                    <a:gd name="T4" fmla="*/ 0 w 21600"/>
                    <a:gd name="T5" fmla="*/ 17287 h 1728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17287" fill="none" extrusionOk="0">
                      <a:moveTo>
                        <a:pt x="12950" y="0"/>
                      </a:moveTo>
                      <a:cubicBezTo>
                        <a:pt x="18395" y="4078"/>
                        <a:pt x="21600" y="10484"/>
                        <a:pt x="21600" y="17287"/>
                      </a:cubicBezTo>
                    </a:path>
                    <a:path w="21600" h="17287" stroke="0" extrusionOk="0">
                      <a:moveTo>
                        <a:pt x="12950" y="0"/>
                      </a:moveTo>
                      <a:cubicBezTo>
                        <a:pt x="18395" y="4078"/>
                        <a:pt x="21600" y="10484"/>
                        <a:pt x="21600" y="17287"/>
                      </a:cubicBezTo>
                      <a:lnTo>
                        <a:pt x="0" y="17287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" name="Arc 8"/>
                <p:cNvSpPr>
                  <a:spLocks/>
                </p:cNvSpPr>
                <p:nvPr/>
              </p:nvSpPr>
              <p:spPr bwMode="auto">
                <a:xfrm flipV="1">
                  <a:off x="4305" y="13730"/>
                  <a:ext cx="840" cy="672"/>
                </a:xfrm>
                <a:custGeom>
                  <a:avLst/>
                  <a:gdLst>
                    <a:gd name="G0" fmla="+- 0 0 0"/>
                    <a:gd name="G1" fmla="+- 17287 0 0"/>
                    <a:gd name="G2" fmla="+- 21600 0 0"/>
                    <a:gd name="T0" fmla="*/ 12951 w 21600"/>
                    <a:gd name="T1" fmla="*/ 0 h 17287"/>
                    <a:gd name="T2" fmla="*/ 21600 w 21600"/>
                    <a:gd name="T3" fmla="*/ 17287 h 17287"/>
                    <a:gd name="T4" fmla="*/ 0 w 21600"/>
                    <a:gd name="T5" fmla="*/ 17287 h 1728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17287" fill="none" extrusionOk="0">
                      <a:moveTo>
                        <a:pt x="12950" y="0"/>
                      </a:moveTo>
                      <a:cubicBezTo>
                        <a:pt x="18395" y="4078"/>
                        <a:pt x="21600" y="10484"/>
                        <a:pt x="21600" y="17287"/>
                      </a:cubicBezTo>
                    </a:path>
                    <a:path w="21600" h="17287" stroke="0" extrusionOk="0">
                      <a:moveTo>
                        <a:pt x="12950" y="0"/>
                      </a:moveTo>
                      <a:cubicBezTo>
                        <a:pt x="18395" y="4078"/>
                        <a:pt x="21600" y="10484"/>
                        <a:pt x="21600" y="17287"/>
                      </a:cubicBezTo>
                      <a:lnTo>
                        <a:pt x="0" y="17287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10" name="Line 9"/>
              <p:cNvSpPr>
                <a:spLocks noChangeShapeType="1"/>
              </p:cNvSpPr>
              <p:nvPr/>
            </p:nvSpPr>
            <p:spPr bwMode="auto">
              <a:xfrm>
                <a:off x="4606" y="12450"/>
                <a:ext cx="495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" name="Line 10"/>
              <p:cNvSpPr>
                <a:spLocks noChangeShapeType="1"/>
              </p:cNvSpPr>
              <p:nvPr/>
            </p:nvSpPr>
            <p:spPr bwMode="auto">
              <a:xfrm>
                <a:off x="4591" y="14123"/>
                <a:ext cx="495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" name="Group 11"/>
            <p:cNvGrpSpPr>
              <a:grpSpLocks/>
            </p:cNvGrpSpPr>
            <p:nvPr/>
          </p:nvGrpSpPr>
          <p:grpSpPr bwMode="auto">
            <a:xfrm>
              <a:off x="8767" y="12512"/>
              <a:ext cx="316" cy="546"/>
              <a:chOff x="4305" y="13077"/>
              <a:chExt cx="840" cy="1325"/>
            </a:xfrm>
          </p:grpSpPr>
          <p:sp>
            <p:nvSpPr>
              <p:cNvPr id="6" name="Arc 12"/>
              <p:cNvSpPr>
                <a:spLocks/>
              </p:cNvSpPr>
              <p:nvPr/>
            </p:nvSpPr>
            <p:spPr bwMode="auto">
              <a:xfrm>
                <a:off x="4305" y="13077"/>
                <a:ext cx="840" cy="672"/>
              </a:xfrm>
              <a:custGeom>
                <a:avLst/>
                <a:gdLst>
                  <a:gd name="G0" fmla="+- 0 0 0"/>
                  <a:gd name="G1" fmla="+- 17287 0 0"/>
                  <a:gd name="G2" fmla="+- 21600 0 0"/>
                  <a:gd name="T0" fmla="*/ 12951 w 21600"/>
                  <a:gd name="T1" fmla="*/ 0 h 17287"/>
                  <a:gd name="T2" fmla="*/ 21600 w 21600"/>
                  <a:gd name="T3" fmla="*/ 17287 h 17287"/>
                  <a:gd name="T4" fmla="*/ 0 w 21600"/>
                  <a:gd name="T5" fmla="*/ 17287 h 172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17287" fill="none" extrusionOk="0">
                    <a:moveTo>
                      <a:pt x="12950" y="0"/>
                    </a:moveTo>
                    <a:cubicBezTo>
                      <a:pt x="18395" y="4078"/>
                      <a:pt x="21600" y="10484"/>
                      <a:pt x="21600" y="17287"/>
                    </a:cubicBezTo>
                  </a:path>
                  <a:path w="21600" h="17287" stroke="0" extrusionOk="0">
                    <a:moveTo>
                      <a:pt x="12950" y="0"/>
                    </a:moveTo>
                    <a:cubicBezTo>
                      <a:pt x="18395" y="4078"/>
                      <a:pt x="21600" y="10484"/>
                      <a:pt x="21600" y="17287"/>
                    </a:cubicBezTo>
                    <a:lnTo>
                      <a:pt x="0" y="17287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" name="Arc 13"/>
              <p:cNvSpPr>
                <a:spLocks/>
              </p:cNvSpPr>
              <p:nvPr/>
            </p:nvSpPr>
            <p:spPr bwMode="auto">
              <a:xfrm flipV="1">
                <a:off x="4305" y="13730"/>
                <a:ext cx="840" cy="672"/>
              </a:xfrm>
              <a:custGeom>
                <a:avLst/>
                <a:gdLst>
                  <a:gd name="G0" fmla="+- 0 0 0"/>
                  <a:gd name="G1" fmla="+- 17287 0 0"/>
                  <a:gd name="G2" fmla="+- 21600 0 0"/>
                  <a:gd name="T0" fmla="*/ 12951 w 21600"/>
                  <a:gd name="T1" fmla="*/ 0 h 17287"/>
                  <a:gd name="T2" fmla="*/ 21600 w 21600"/>
                  <a:gd name="T3" fmla="*/ 17287 h 17287"/>
                  <a:gd name="T4" fmla="*/ 0 w 21600"/>
                  <a:gd name="T5" fmla="*/ 17287 h 172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17287" fill="none" extrusionOk="0">
                    <a:moveTo>
                      <a:pt x="12950" y="0"/>
                    </a:moveTo>
                    <a:cubicBezTo>
                      <a:pt x="18395" y="4078"/>
                      <a:pt x="21600" y="10484"/>
                      <a:pt x="21600" y="17287"/>
                    </a:cubicBezTo>
                  </a:path>
                  <a:path w="21600" h="17287" stroke="0" extrusionOk="0">
                    <a:moveTo>
                      <a:pt x="12950" y="0"/>
                    </a:moveTo>
                    <a:cubicBezTo>
                      <a:pt x="18395" y="4078"/>
                      <a:pt x="21600" y="10484"/>
                      <a:pt x="21600" y="17287"/>
                    </a:cubicBezTo>
                    <a:lnTo>
                      <a:pt x="0" y="17287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16" name="Line 14"/>
          <p:cNvSpPr>
            <a:spLocks noChangeShapeType="1"/>
          </p:cNvSpPr>
          <p:nvPr/>
        </p:nvSpPr>
        <p:spPr bwMode="auto">
          <a:xfrm flipH="1">
            <a:off x="1489850" y="2102920"/>
            <a:ext cx="438907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Line 15"/>
          <p:cNvSpPr>
            <a:spLocks noChangeShapeType="1"/>
          </p:cNvSpPr>
          <p:nvPr/>
        </p:nvSpPr>
        <p:spPr bwMode="auto">
          <a:xfrm flipH="1">
            <a:off x="1504984" y="2466153"/>
            <a:ext cx="454042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>
            <a:off x="2821707" y="2299671"/>
            <a:ext cx="469177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Text Box 17"/>
          <p:cNvSpPr txBox="1">
            <a:spLocks noChangeArrowheads="1"/>
          </p:cNvSpPr>
          <p:nvPr/>
        </p:nvSpPr>
        <p:spPr bwMode="auto">
          <a:xfrm>
            <a:off x="1182036" y="1903097"/>
            <a:ext cx="393503" cy="711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A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B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0" name="Text Box 18"/>
          <p:cNvSpPr txBox="1">
            <a:spLocks noChangeArrowheads="1"/>
          </p:cNvSpPr>
          <p:nvPr/>
        </p:nvSpPr>
        <p:spPr bwMode="auto">
          <a:xfrm>
            <a:off x="3286823" y="2040953"/>
            <a:ext cx="429277" cy="4118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2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ea typeface="ＭＳ Ｐゴシック" charset="0"/>
              </a:rPr>
              <a:t>Q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ＭＳ Ｐゴシック" charset="0"/>
            </a:endParaRPr>
          </a:p>
        </p:txBody>
      </p:sp>
      <p:grpSp>
        <p:nvGrpSpPr>
          <p:cNvPr id="45" name="Group 44"/>
          <p:cNvGrpSpPr/>
          <p:nvPr/>
        </p:nvGrpSpPr>
        <p:grpSpPr>
          <a:xfrm>
            <a:off x="1408500" y="3271991"/>
            <a:ext cx="6196023" cy="2469092"/>
            <a:chOff x="1771650" y="2695575"/>
            <a:chExt cx="5067300" cy="2019300"/>
          </a:xfrm>
        </p:grpSpPr>
        <p:grpSp>
          <p:nvGrpSpPr>
            <p:cNvPr id="22" name="Group 19"/>
            <p:cNvGrpSpPr>
              <a:grpSpLocks/>
            </p:cNvGrpSpPr>
            <p:nvPr/>
          </p:nvGrpSpPr>
          <p:grpSpPr bwMode="auto">
            <a:xfrm>
              <a:off x="2517775" y="3421063"/>
              <a:ext cx="612775" cy="427037"/>
              <a:chOff x="8962" y="10895"/>
              <a:chExt cx="840" cy="555"/>
            </a:xfrm>
          </p:grpSpPr>
          <p:sp>
            <p:nvSpPr>
              <p:cNvPr id="23" name="AutoShape 20"/>
              <p:cNvSpPr>
                <a:spLocks noChangeArrowheads="1"/>
              </p:cNvSpPr>
              <p:nvPr/>
            </p:nvSpPr>
            <p:spPr bwMode="auto">
              <a:xfrm>
                <a:off x="8962" y="10895"/>
                <a:ext cx="690" cy="555"/>
              </a:xfrm>
              <a:prstGeom prst="flowChartDelay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  <p:sp>
            <p:nvSpPr>
              <p:cNvPr id="24" name="Oval 21"/>
              <p:cNvSpPr>
                <a:spLocks noChangeArrowheads="1"/>
              </p:cNvSpPr>
              <p:nvPr/>
            </p:nvSpPr>
            <p:spPr bwMode="auto">
              <a:xfrm>
                <a:off x="9659" y="11101"/>
                <a:ext cx="143" cy="143"/>
              </a:xfrm>
              <a:prstGeom prst="ellipse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</p:grpSp>
        <p:grpSp>
          <p:nvGrpSpPr>
            <p:cNvPr id="25" name="Group 22"/>
            <p:cNvGrpSpPr>
              <a:grpSpLocks/>
            </p:cNvGrpSpPr>
            <p:nvPr/>
          </p:nvGrpSpPr>
          <p:grpSpPr bwMode="auto">
            <a:xfrm>
              <a:off x="3700463" y="2752725"/>
              <a:ext cx="614362" cy="427038"/>
              <a:chOff x="8962" y="10895"/>
              <a:chExt cx="840" cy="555"/>
            </a:xfrm>
          </p:grpSpPr>
          <p:sp>
            <p:nvSpPr>
              <p:cNvPr id="26" name="AutoShape 23"/>
              <p:cNvSpPr>
                <a:spLocks noChangeArrowheads="1"/>
              </p:cNvSpPr>
              <p:nvPr/>
            </p:nvSpPr>
            <p:spPr bwMode="auto">
              <a:xfrm>
                <a:off x="8962" y="10895"/>
                <a:ext cx="690" cy="555"/>
              </a:xfrm>
              <a:prstGeom prst="flowChartDelay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  <p:sp>
            <p:nvSpPr>
              <p:cNvPr id="27" name="Oval 24"/>
              <p:cNvSpPr>
                <a:spLocks noChangeArrowheads="1"/>
              </p:cNvSpPr>
              <p:nvPr/>
            </p:nvSpPr>
            <p:spPr bwMode="auto">
              <a:xfrm>
                <a:off x="9659" y="11101"/>
                <a:ext cx="143" cy="143"/>
              </a:xfrm>
              <a:prstGeom prst="ellipse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</p:grpSp>
        <p:grpSp>
          <p:nvGrpSpPr>
            <p:cNvPr id="28" name="Group 25"/>
            <p:cNvGrpSpPr>
              <a:grpSpLocks/>
            </p:cNvGrpSpPr>
            <p:nvPr/>
          </p:nvGrpSpPr>
          <p:grpSpPr bwMode="auto">
            <a:xfrm>
              <a:off x="4960938" y="3455988"/>
              <a:ext cx="614362" cy="427037"/>
              <a:chOff x="8962" y="10895"/>
              <a:chExt cx="840" cy="555"/>
            </a:xfrm>
          </p:grpSpPr>
          <p:sp>
            <p:nvSpPr>
              <p:cNvPr id="29" name="AutoShape 26"/>
              <p:cNvSpPr>
                <a:spLocks noChangeArrowheads="1"/>
              </p:cNvSpPr>
              <p:nvPr/>
            </p:nvSpPr>
            <p:spPr bwMode="auto">
              <a:xfrm>
                <a:off x="8962" y="10895"/>
                <a:ext cx="690" cy="555"/>
              </a:xfrm>
              <a:prstGeom prst="flowChartDelay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  <p:sp>
            <p:nvSpPr>
              <p:cNvPr id="30" name="Oval 27"/>
              <p:cNvSpPr>
                <a:spLocks noChangeArrowheads="1"/>
              </p:cNvSpPr>
              <p:nvPr/>
            </p:nvSpPr>
            <p:spPr bwMode="auto">
              <a:xfrm>
                <a:off x="9659" y="11101"/>
                <a:ext cx="143" cy="143"/>
              </a:xfrm>
              <a:prstGeom prst="ellipse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</p:grpSp>
        <p:grpSp>
          <p:nvGrpSpPr>
            <p:cNvPr id="31" name="Group 28"/>
            <p:cNvGrpSpPr>
              <a:grpSpLocks/>
            </p:cNvGrpSpPr>
            <p:nvPr/>
          </p:nvGrpSpPr>
          <p:grpSpPr bwMode="auto">
            <a:xfrm>
              <a:off x="3700463" y="4148138"/>
              <a:ext cx="614362" cy="427037"/>
              <a:chOff x="8962" y="10895"/>
              <a:chExt cx="840" cy="555"/>
            </a:xfrm>
          </p:grpSpPr>
          <p:sp>
            <p:nvSpPr>
              <p:cNvPr id="32" name="AutoShape 29"/>
              <p:cNvSpPr>
                <a:spLocks noChangeArrowheads="1"/>
              </p:cNvSpPr>
              <p:nvPr/>
            </p:nvSpPr>
            <p:spPr bwMode="auto">
              <a:xfrm>
                <a:off x="8962" y="10895"/>
                <a:ext cx="690" cy="555"/>
              </a:xfrm>
              <a:prstGeom prst="flowChartDelay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  <p:sp>
            <p:nvSpPr>
              <p:cNvPr id="33" name="Oval 30"/>
              <p:cNvSpPr>
                <a:spLocks noChangeArrowheads="1"/>
              </p:cNvSpPr>
              <p:nvPr/>
            </p:nvSpPr>
            <p:spPr bwMode="auto">
              <a:xfrm>
                <a:off x="9659" y="11101"/>
                <a:ext cx="143" cy="143"/>
              </a:xfrm>
              <a:prstGeom prst="ellipse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</p:grpSp>
        <p:sp>
          <p:nvSpPr>
            <p:cNvPr id="34" name="Line 31"/>
            <p:cNvSpPr>
              <a:spLocks noChangeShapeType="1"/>
            </p:cNvSpPr>
            <p:nvPr/>
          </p:nvSpPr>
          <p:spPr bwMode="auto">
            <a:xfrm>
              <a:off x="5568950" y="3671888"/>
              <a:ext cx="52705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  <p:sp>
          <p:nvSpPr>
            <p:cNvPr id="35" name="Freeform 32"/>
            <p:cNvSpPr>
              <a:spLocks/>
            </p:cNvSpPr>
            <p:nvPr/>
          </p:nvSpPr>
          <p:spPr bwMode="auto">
            <a:xfrm>
              <a:off x="4308475" y="3787775"/>
              <a:ext cx="647700" cy="577850"/>
            </a:xfrm>
            <a:custGeom>
              <a:avLst/>
              <a:gdLst>
                <a:gd name="T0" fmla="*/ 885 w 885"/>
                <a:gd name="T1" fmla="*/ 0 h 750"/>
                <a:gd name="T2" fmla="*/ 600 w 885"/>
                <a:gd name="T3" fmla="*/ 0 h 750"/>
                <a:gd name="T4" fmla="*/ 600 w 885"/>
                <a:gd name="T5" fmla="*/ 750 h 750"/>
                <a:gd name="T6" fmla="*/ 0 w 885"/>
                <a:gd name="T7" fmla="*/ 750 h 7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85" h="750">
                  <a:moveTo>
                    <a:pt x="885" y="0"/>
                  </a:moveTo>
                  <a:lnTo>
                    <a:pt x="600" y="0"/>
                  </a:lnTo>
                  <a:lnTo>
                    <a:pt x="600" y="750"/>
                  </a:lnTo>
                  <a:lnTo>
                    <a:pt x="0" y="750"/>
                  </a:lnTo>
                </a:path>
              </a:pathLst>
            </a:custGeom>
            <a:noFill/>
            <a:ln w="19050" cmpd="sng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  <p:sp>
          <p:nvSpPr>
            <p:cNvPr id="36" name="Freeform 33"/>
            <p:cNvSpPr>
              <a:spLocks/>
            </p:cNvSpPr>
            <p:nvPr/>
          </p:nvSpPr>
          <p:spPr bwMode="auto">
            <a:xfrm flipV="1">
              <a:off x="4308475" y="2968625"/>
              <a:ext cx="647700" cy="576263"/>
            </a:xfrm>
            <a:custGeom>
              <a:avLst/>
              <a:gdLst>
                <a:gd name="T0" fmla="*/ 885 w 885"/>
                <a:gd name="T1" fmla="*/ 0 h 750"/>
                <a:gd name="T2" fmla="*/ 600 w 885"/>
                <a:gd name="T3" fmla="*/ 0 h 750"/>
                <a:gd name="T4" fmla="*/ 600 w 885"/>
                <a:gd name="T5" fmla="*/ 750 h 750"/>
                <a:gd name="T6" fmla="*/ 0 w 885"/>
                <a:gd name="T7" fmla="*/ 750 h 7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85" h="750">
                  <a:moveTo>
                    <a:pt x="885" y="0"/>
                  </a:moveTo>
                  <a:lnTo>
                    <a:pt x="600" y="0"/>
                  </a:lnTo>
                  <a:lnTo>
                    <a:pt x="600" y="750"/>
                  </a:lnTo>
                  <a:lnTo>
                    <a:pt x="0" y="750"/>
                  </a:lnTo>
                </a:path>
              </a:pathLst>
            </a:custGeom>
            <a:noFill/>
            <a:ln w="19050" cmpd="sng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  <p:sp>
          <p:nvSpPr>
            <p:cNvPr id="37" name="Freeform 34"/>
            <p:cNvSpPr>
              <a:spLocks/>
            </p:cNvSpPr>
            <p:nvPr/>
          </p:nvSpPr>
          <p:spPr bwMode="auto">
            <a:xfrm>
              <a:off x="3530600" y="3071813"/>
              <a:ext cx="165100" cy="1166812"/>
            </a:xfrm>
            <a:custGeom>
              <a:avLst/>
              <a:gdLst>
                <a:gd name="T0" fmla="*/ 225 w 225"/>
                <a:gd name="T1" fmla="*/ 0 h 1515"/>
                <a:gd name="T2" fmla="*/ 0 w 225"/>
                <a:gd name="T3" fmla="*/ 0 h 1515"/>
                <a:gd name="T4" fmla="*/ 0 w 225"/>
                <a:gd name="T5" fmla="*/ 1515 h 1515"/>
                <a:gd name="T6" fmla="*/ 225 w 225"/>
                <a:gd name="T7" fmla="*/ 1515 h 15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5" h="1515">
                  <a:moveTo>
                    <a:pt x="225" y="0"/>
                  </a:moveTo>
                  <a:lnTo>
                    <a:pt x="0" y="0"/>
                  </a:lnTo>
                  <a:lnTo>
                    <a:pt x="0" y="1515"/>
                  </a:lnTo>
                  <a:lnTo>
                    <a:pt x="225" y="1515"/>
                  </a:lnTo>
                </a:path>
              </a:pathLst>
            </a:custGeom>
            <a:noFill/>
            <a:ln w="19050" cmpd="sng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  <p:sp>
          <p:nvSpPr>
            <p:cNvPr id="38" name="Line 35"/>
            <p:cNvSpPr>
              <a:spLocks noChangeShapeType="1"/>
            </p:cNvSpPr>
            <p:nvPr/>
          </p:nvSpPr>
          <p:spPr bwMode="auto">
            <a:xfrm flipH="1">
              <a:off x="2028825" y="4479925"/>
              <a:ext cx="1666875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  <p:sp>
          <p:nvSpPr>
            <p:cNvPr id="39" name="Line 36"/>
            <p:cNvSpPr>
              <a:spLocks noChangeShapeType="1"/>
            </p:cNvSpPr>
            <p:nvPr/>
          </p:nvSpPr>
          <p:spPr bwMode="auto">
            <a:xfrm flipH="1">
              <a:off x="2028825" y="2830513"/>
              <a:ext cx="1666875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  <p:sp>
          <p:nvSpPr>
            <p:cNvPr id="40" name="Line 37"/>
            <p:cNvSpPr>
              <a:spLocks noChangeShapeType="1"/>
            </p:cNvSpPr>
            <p:nvPr/>
          </p:nvSpPr>
          <p:spPr bwMode="auto">
            <a:xfrm>
              <a:off x="3125788" y="3638550"/>
              <a:ext cx="404812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  <p:sp>
          <p:nvSpPr>
            <p:cNvPr id="41" name="Freeform 38"/>
            <p:cNvSpPr>
              <a:spLocks/>
            </p:cNvSpPr>
            <p:nvPr/>
          </p:nvSpPr>
          <p:spPr bwMode="auto">
            <a:xfrm>
              <a:off x="2303463" y="3752850"/>
              <a:ext cx="207962" cy="727075"/>
            </a:xfrm>
            <a:custGeom>
              <a:avLst/>
              <a:gdLst>
                <a:gd name="T0" fmla="*/ 285 w 285"/>
                <a:gd name="T1" fmla="*/ 0 h 945"/>
                <a:gd name="T2" fmla="*/ 0 w 285"/>
                <a:gd name="T3" fmla="*/ 0 h 945"/>
                <a:gd name="T4" fmla="*/ 0 w 285"/>
                <a:gd name="T5" fmla="*/ 945 h 9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5" h="945">
                  <a:moveTo>
                    <a:pt x="285" y="0"/>
                  </a:moveTo>
                  <a:lnTo>
                    <a:pt x="0" y="0"/>
                  </a:lnTo>
                  <a:lnTo>
                    <a:pt x="0" y="945"/>
                  </a:lnTo>
                </a:path>
              </a:pathLst>
            </a:custGeom>
            <a:noFill/>
            <a:ln w="19050" cmpd="sng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  <p:sp>
          <p:nvSpPr>
            <p:cNvPr id="42" name="Freeform 39"/>
            <p:cNvSpPr>
              <a:spLocks/>
            </p:cNvSpPr>
            <p:nvPr/>
          </p:nvSpPr>
          <p:spPr bwMode="auto">
            <a:xfrm flipV="1">
              <a:off x="2303463" y="2819400"/>
              <a:ext cx="207962" cy="725488"/>
            </a:xfrm>
            <a:custGeom>
              <a:avLst/>
              <a:gdLst>
                <a:gd name="T0" fmla="*/ 285 w 285"/>
                <a:gd name="T1" fmla="*/ 0 h 945"/>
                <a:gd name="T2" fmla="*/ 0 w 285"/>
                <a:gd name="T3" fmla="*/ 0 h 945"/>
                <a:gd name="T4" fmla="*/ 0 w 285"/>
                <a:gd name="T5" fmla="*/ 945 h 9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5" h="945">
                  <a:moveTo>
                    <a:pt x="285" y="0"/>
                  </a:moveTo>
                  <a:lnTo>
                    <a:pt x="0" y="0"/>
                  </a:lnTo>
                  <a:lnTo>
                    <a:pt x="0" y="945"/>
                  </a:lnTo>
                </a:path>
              </a:pathLst>
            </a:custGeom>
            <a:noFill/>
            <a:ln w="19050" cmpd="sng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  <p:sp>
          <p:nvSpPr>
            <p:cNvPr id="43" name="Text Box 40"/>
            <p:cNvSpPr txBox="1">
              <a:spLocks noChangeArrowheads="1"/>
            </p:cNvSpPr>
            <p:nvPr/>
          </p:nvSpPr>
          <p:spPr bwMode="auto">
            <a:xfrm>
              <a:off x="1771650" y="2695575"/>
              <a:ext cx="384175" cy="2019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ÇlÇr ñæí©" charset="0"/>
                </a:rPr>
                <a:t>A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ÇlÇr ñæí©" charset="0"/>
                </a:rPr>
                <a:t>B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44" name="Text Box 41"/>
            <p:cNvSpPr txBox="1">
              <a:spLocks noChangeArrowheads="1"/>
            </p:cNvSpPr>
            <p:nvPr/>
          </p:nvSpPr>
          <p:spPr bwMode="auto">
            <a:xfrm>
              <a:off x="5680075" y="3384550"/>
              <a:ext cx="1158875" cy="398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ÇlÇr ñæí©" charset="0"/>
                </a:rPr>
                <a:t>Q = A </a:t>
              </a:r>
              <a:r>
                <a:rPr kumimoji="0" lang="en-US" sz="2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charset="0"/>
                  <a:ea typeface="ÇlÇr ñæí©" charset="0"/>
                  <a:sym typeface="Symbol" charset="0"/>
                </a:rPr>
                <a:t></a:t>
              </a:r>
              <a:r>
                <a:rPr kumimoji="0" lang="en-US" sz="2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ÇlÇr ñæí©" charset="0"/>
                </a:rPr>
                <a:t> B</a:t>
              </a: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</p:grpSp>
      <p:graphicFrame>
        <p:nvGraphicFramePr>
          <p:cNvPr id="46" name="Table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7902018"/>
              </p:ext>
            </p:extLst>
          </p:nvPr>
        </p:nvGraphicFramePr>
        <p:xfrm>
          <a:off x="6696084" y="1487671"/>
          <a:ext cx="1481667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3889"/>
                <a:gridCol w="493889"/>
                <a:gridCol w="49388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Q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04249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Box 55"/>
          <p:cNvSpPr txBox="1"/>
          <p:nvPr/>
        </p:nvSpPr>
        <p:spPr>
          <a:xfrm>
            <a:off x="1959027" y="443047"/>
            <a:ext cx="44814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/>
              <a:t>Binary Half-Adder</a:t>
            </a:r>
            <a:endParaRPr lang="en-US" sz="4000" b="1" dirty="0"/>
          </a:p>
        </p:txBody>
      </p:sp>
      <p:graphicFrame>
        <p:nvGraphicFramePr>
          <p:cNvPr id="46" name="Table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8078449"/>
              </p:ext>
            </p:extLst>
          </p:nvPr>
        </p:nvGraphicFramePr>
        <p:xfrm>
          <a:off x="6696084" y="1487671"/>
          <a:ext cx="171414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535"/>
                <a:gridCol w="428535"/>
                <a:gridCol w="428535"/>
                <a:gridCol w="42853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Q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76" name="Group 75"/>
          <p:cNvGrpSpPr/>
          <p:nvPr/>
        </p:nvGrpSpPr>
        <p:grpSpPr>
          <a:xfrm>
            <a:off x="576587" y="2531254"/>
            <a:ext cx="6667377" cy="3516129"/>
            <a:chOff x="1466850" y="4165600"/>
            <a:chExt cx="5105400" cy="2692400"/>
          </a:xfrm>
        </p:grpSpPr>
        <p:grpSp>
          <p:nvGrpSpPr>
            <p:cNvPr id="2" name="Group 1"/>
            <p:cNvGrpSpPr>
              <a:grpSpLocks/>
            </p:cNvGrpSpPr>
            <p:nvPr/>
          </p:nvGrpSpPr>
          <p:grpSpPr bwMode="auto">
            <a:xfrm>
              <a:off x="2212975" y="4891088"/>
              <a:ext cx="612775" cy="427037"/>
              <a:chOff x="8962" y="10895"/>
              <a:chExt cx="840" cy="555"/>
            </a:xfrm>
          </p:grpSpPr>
          <p:sp>
            <p:nvSpPr>
              <p:cNvPr id="21" name="AutoShape 2"/>
              <p:cNvSpPr>
                <a:spLocks noChangeArrowheads="1"/>
              </p:cNvSpPr>
              <p:nvPr/>
            </p:nvSpPr>
            <p:spPr bwMode="auto">
              <a:xfrm>
                <a:off x="8962" y="10895"/>
                <a:ext cx="690" cy="555"/>
              </a:xfrm>
              <a:prstGeom prst="flowChartDelay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  <p:sp>
            <p:nvSpPr>
              <p:cNvPr id="47" name="Oval 3"/>
              <p:cNvSpPr>
                <a:spLocks noChangeArrowheads="1"/>
              </p:cNvSpPr>
              <p:nvPr/>
            </p:nvSpPr>
            <p:spPr bwMode="auto">
              <a:xfrm>
                <a:off x="9659" y="11101"/>
                <a:ext cx="143" cy="143"/>
              </a:xfrm>
              <a:prstGeom prst="ellipse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</p:grpSp>
        <p:grpSp>
          <p:nvGrpSpPr>
            <p:cNvPr id="48" name="Group 4"/>
            <p:cNvGrpSpPr>
              <a:grpSpLocks/>
            </p:cNvGrpSpPr>
            <p:nvPr/>
          </p:nvGrpSpPr>
          <p:grpSpPr bwMode="auto">
            <a:xfrm>
              <a:off x="3395663" y="4222750"/>
              <a:ext cx="614362" cy="427038"/>
              <a:chOff x="8962" y="10895"/>
              <a:chExt cx="840" cy="555"/>
            </a:xfrm>
          </p:grpSpPr>
          <p:sp>
            <p:nvSpPr>
              <p:cNvPr id="49" name="AutoShape 5"/>
              <p:cNvSpPr>
                <a:spLocks noChangeArrowheads="1"/>
              </p:cNvSpPr>
              <p:nvPr/>
            </p:nvSpPr>
            <p:spPr bwMode="auto">
              <a:xfrm>
                <a:off x="8962" y="10895"/>
                <a:ext cx="690" cy="555"/>
              </a:xfrm>
              <a:prstGeom prst="flowChartDelay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  <p:sp>
            <p:nvSpPr>
              <p:cNvPr id="50" name="Oval 6"/>
              <p:cNvSpPr>
                <a:spLocks noChangeArrowheads="1"/>
              </p:cNvSpPr>
              <p:nvPr/>
            </p:nvSpPr>
            <p:spPr bwMode="auto">
              <a:xfrm>
                <a:off x="9659" y="11101"/>
                <a:ext cx="143" cy="143"/>
              </a:xfrm>
              <a:prstGeom prst="ellipse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</p:grpSp>
        <p:grpSp>
          <p:nvGrpSpPr>
            <p:cNvPr id="51" name="Group 7"/>
            <p:cNvGrpSpPr>
              <a:grpSpLocks/>
            </p:cNvGrpSpPr>
            <p:nvPr/>
          </p:nvGrpSpPr>
          <p:grpSpPr bwMode="auto">
            <a:xfrm>
              <a:off x="4656138" y="4926013"/>
              <a:ext cx="614362" cy="427037"/>
              <a:chOff x="8962" y="10895"/>
              <a:chExt cx="840" cy="555"/>
            </a:xfrm>
          </p:grpSpPr>
          <p:sp>
            <p:nvSpPr>
              <p:cNvPr id="52" name="AutoShape 8"/>
              <p:cNvSpPr>
                <a:spLocks noChangeArrowheads="1"/>
              </p:cNvSpPr>
              <p:nvPr/>
            </p:nvSpPr>
            <p:spPr bwMode="auto">
              <a:xfrm>
                <a:off x="8962" y="10895"/>
                <a:ext cx="690" cy="555"/>
              </a:xfrm>
              <a:prstGeom prst="flowChartDelay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  <p:sp>
            <p:nvSpPr>
              <p:cNvPr id="53" name="Oval 9"/>
              <p:cNvSpPr>
                <a:spLocks noChangeArrowheads="1"/>
              </p:cNvSpPr>
              <p:nvPr/>
            </p:nvSpPr>
            <p:spPr bwMode="auto">
              <a:xfrm>
                <a:off x="9659" y="11101"/>
                <a:ext cx="143" cy="143"/>
              </a:xfrm>
              <a:prstGeom prst="ellipse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</p:grpSp>
        <p:grpSp>
          <p:nvGrpSpPr>
            <p:cNvPr id="54" name="Group 10"/>
            <p:cNvGrpSpPr>
              <a:grpSpLocks/>
            </p:cNvGrpSpPr>
            <p:nvPr/>
          </p:nvGrpSpPr>
          <p:grpSpPr bwMode="auto">
            <a:xfrm>
              <a:off x="3395663" y="5618163"/>
              <a:ext cx="614362" cy="427037"/>
              <a:chOff x="8962" y="10895"/>
              <a:chExt cx="840" cy="555"/>
            </a:xfrm>
          </p:grpSpPr>
          <p:sp>
            <p:nvSpPr>
              <p:cNvPr id="55" name="AutoShape 11"/>
              <p:cNvSpPr>
                <a:spLocks noChangeArrowheads="1"/>
              </p:cNvSpPr>
              <p:nvPr/>
            </p:nvSpPr>
            <p:spPr bwMode="auto">
              <a:xfrm>
                <a:off x="8962" y="10895"/>
                <a:ext cx="690" cy="555"/>
              </a:xfrm>
              <a:prstGeom prst="flowChartDelay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  <p:sp>
            <p:nvSpPr>
              <p:cNvPr id="57" name="Oval 12"/>
              <p:cNvSpPr>
                <a:spLocks noChangeArrowheads="1"/>
              </p:cNvSpPr>
              <p:nvPr/>
            </p:nvSpPr>
            <p:spPr bwMode="auto">
              <a:xfrm>
                <a:off x="9659" y="11101"/>
                <a:ext cx="143" cy="143"/>
              </a:xfrm>
              <a:prstGeom prst="ellipse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</p:grpSp>
        <p:sp>
          <p:nvSpPr>
            <p:cNvPr id="58" name="Line 13"/>
            <p:cNvSpPr>
              <a:spLocks noChangeShapeType="1"/>
            </p:cNvSpPr>
            <p:nvPr/>
          </p:nvSpPr>
          <p:spPr bwMode="auto">
            <a:xfrm>
              <a:off x="5264150" y="5141913"/>
              <a:ext cx="52705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  <p:sp>
          <p:nvSpPr>
            <p:cNvPr id="59" name="Freeform 14"/>
            <p:cNvSpPr>
              <a:spLocks/>
            </p:cNvSpPr>
            <p:nvPr/>
          </p:nvSpPr>
          <p:spPr bwMode="auto">
            <a:xfrm>
              <a:off x="4003675" y="5257800"/>
              <a:ext cx="647700" cy="577850"/>
            </a:xfrm>
            <a:custGeom>
              <a:avLst/>
              <a:gdLst>
                <a:gd name="T0" fmla="*/ 885 w 885"/>
                <a:gd name="T1" fmla="*/ 0 h 750"/>
                <a:gd name="T2" fmla="*/ 600 w 885"/>
                <a:gd name="T3" fmla="*/ 0 h 750"/>
                <a:gd name="T4" fmla="*/ 600 w 885"/>
                <a:gd name="T5" fmla="*/ 750 h 750"/>
                <a:gd name="T6" fmla="*/ 0 w 885"/>
                <a:gd name="T7" fmla="*/ 750 h 7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85" h="750">
                  <a:moveTo>
                    <a:pt x="885" y="0"/>
                  </a:moveTo>
                  <a:lnTo>
                    <a:pt x="600" y="0"/>
                  </a:lnTo>
                  <a:lnTo>
                    <a:pt x="600" y="750"/>
                  </a:lnTo>
                  <a:lnTo>
                    <a:pt x="0" y="750"/>
                  </a:lnTo>
                </a:path>
              </a:pathLst>
            </a:custGeom>
            <a:noFill/>
            <a:ln w="19050" cmpd="sng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  <p:sp>
          <p:nvSpPr>
            <p:cNvPr id="60" name="Freeform 15"/>
            <p:cNvSpPr>
              <a:spLocks/>
            </p:cNvSpPr>
            <p:nvPr/>
          </p:nvSpPr>
          <p:spPr bwMode="auto">
            <a:xfrm flipV="1">
              <a:off x="4003675" y="4438650"/>
              <a:ext cx="647700" cy="576263"/>
            </a:xfrm>
            <a:custGeom>
              <a:avLst/>
              <a:gdLst>
                <a:gd name="T0" fmla="*/ 885 w 885"/>
                <a:gd name="T1" fmla="*/ 0 h 750"/>
                <a:gd name="T2" fmla="*/ 600 w 885"/>
                <a:gd name="T3" fmla="*/ 0 h 750"/>
                <a:gd name="T4" fmla="*/ 600 w 885"/>
                <a:gd name="T5" fmla="*/ 750 h 750"/>
                <a:gd name="T6" fmla="*/ 0 w 885"/>
                <a:gd name="T7" fmla="*/ 750 h 7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85" h="750">
                  <a:moveTo>
                    <a:pt x="885" y="0"/>
                  </a:moveTo>
                  <a:lnTo>
                    <a:pt x="600" y="0"/>
                  </a:lnTo>
                  <a:lnTo>
                    <a:pt x="600" y="750"/>
                  </a:lnTo>
                  <a:lnTo>
                    <a:pt x="0" y="750"/>
                  </a:lnTo>
                </a:path>
              </a:pathLst>
            </a:custGeom>
            <a:noFill/>
            <a:ln w="19050" cmpd="sng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  <p:sp>
          <p:nvSpPr>
            <p:cNvPr id="61" name="Freeform 16"/>
            <p:cNvSpPr>
              <a:spLocks/>
            </p:cNvSpPr>
            <p:nvPr/>
          </p:nvSpPr>
          <p:spPr bwMode="auto">
            <a:xfrm>
              <a:off x="3225800" y="4541838"/>
              <a:ext cx="165100" cy="1166812"/>
            </a:xfrm>
            <a:custGeom>
              <a:avLst/>
              <a:gdLst>
                <a:gd name="T0" fmla="*/ 225 w 225"/>
                <a:gd name="T1" fmla="*/ 0 h 1515"/>
                <a:gd name="T2" fmla="*/ 0 w 225"/>
                <a:gd name="T3" fmla="*/ 0 h 1515"/>
                <a:gd name="T4" fmla="*/ 0 w 225"/>
                <a:gd name="T5" fmla="*/ 1515 h 1515"/>
                <a:gd name="T6" fmla="*/ 225 w 225"/>
                <a:gd name="T7" fmla="*/ 1515 h 15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5" h="1515">
                  <a:moveTo>
                    <a:pt x="225" y="0"/>
                  </a:moveTo>
                  <a:lnTo>
                    <a:pt x="0" y="0"/>
                  </a:lnTo>
                  <a:lnTo>
                    <a:pt x="0" y="1515"/>
                  </a:lnTo>
                  <a:lnTo>
                    <a:pt x="225" y="1515"/>
                  </a:lnTo>
                </a:path>
              </a:pathLst>
            </a:custGeom>
            <a:noFill/>
            <a:ln w="19050" cmpd="sng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  <p:sp>
          <p:nvSpPr>
            <p:cNvPr id="62" name="Line 17"/>
            <p:cNvSpPr>
              <a:spLocks noChangeShapeType="1"/>
            </p:cNvSpPr>
            <p:nvPr/>
          </p:nvSpPr>
          <p:spPr bwMode="auto">
            <a:xfrm flipH="1">
              <a:off x="1724025" y="5949950"/>
              <a:ext cx="1666875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  <p:sp>
          <p:nvSpPr>
            <p:cNvPr id="63" name="Line 18"/>
            <p:cNvSpPr>
              <a:spLocks noChangeShapeType="1"/>
            </p:cNvSpPr>
            <p:nvPr/>
          </p:nvSpPr>
          <p:spPr bwMode="auto">
            <a:xfrm flipH="1">
              <a:off x="1724025" y="4300538"/>
              <a:ext cx="1666875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  <p:sp>
          <p:nvSpPr>
            <p:cNvPr id="64" name="Line 19"/>
            <p:cNvSpPr>
              <a:spLocks noChangeShapeType="1"/>
            </p:cNvSpPr>
            <p:nvPr/>
          </p:nvSpPr>
          <p:spPr bwMode="auto">
            <a:xfrm>
              <a:off x="2820988" y="5108575"/>
              <a:ext cx="404812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  <p:sp>
          <p:nvSpPr>
            <p:cNvPr id="65" name="Freeform 20"/>
            <p:cNvSpPr>
              <a:spLocks/>
            </p:cNvSpPr>
            <p:nvPr/>
          </p:nvSpPr>
          <p:spPr bwMode="auto">
            <a:xfrm>
              <a:off x="1998663" y="5222875"/>
              <a:ext cx="207962" cy="727075"/>
            </a:xfrm>
            <a:custGeom>
              <a:avLst/>
              <a:gdLst>
                <a:gd name="T0" fmla="*/ 285 w 285"/>
                <a:gd name="T1" fmla="*/ 0 h 945"/>
                <a:gd name="T2" fmla="*/ 0 w 285"/>
                <a:gd name="T3" fmla="*/ 0 h 945"/>
                <a:gd name="T4" fmla="*/ 0 w 285"/>
                <a:gd name="T5" fmla="*/ 945 h 9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5" h="945">
                  <a:moveTo>
                    <a:pt x="285" y="0"/>
                  </a:moveTo>
                  <a:lnTo>
                    <a:pt x="0" y="0"/>
                  </a:lnTo>
                  <a:lnTo>
                    <a:pt x="0" y="945"/>
                  </a:lnTo>
                </a:path>
              </a:pathLst>
            </a:custGeom>
            <a:noFill/>
            <a:ln w="19050" cmpd="sng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  <p:sp>
          <p:nvSpPr>
            <p:cNvPr id="66" name="Freeform 21"/>
            <p:cNvSpPr>
              <a:spLocks/>
            </p:cNvSpPr>
            <p:nvPr/>
          </p:nvSpPr>
          <p:spPr bwMode="auto">
            <a:xfrm flipV="1">
              <a:off x="1998663" y="4289425"/>
              <a:ext cx="207962" cy="725488"/>
            </a:xfrm>
            <a:custGeom>
              <a:avLst/>
              <a:gdLst>
                <a:gd name="T0" fmla="*/ 285 w 285"/>
                <a:gd name="T1" fmla="*/ 0 h 945"/>
                <a:gd name="T2" fmla="*/ 0 w 285"/>
                <a:gd name="T3" fmla="*/ 0 h 945"/>
                <a:gd name="T4" fmla="*/ 0 w 285"/>
                <a:gd name="T5" fmla="*/ 945 h 9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5" h="945">
                  <a:moveTo>
                    <a:pt x="285" y="0"/>
                  </a:moveTo>
                  <a:lnTo>
                    <a:pt x="0" y="0"/>
                  </a:lnTo>
                  <a:lnTo>
                    <a:pt x="0" y="945"/>
                  </a:lnTo>
                </a:path>
              </a:pathLst>
            </a:custGeom>
            <a:noFill/>
            <a:ln w="19050" cmpd="sng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  <p:sp>
          <p:nvSpPr>
            <p:cNvPr id="67" name="Text Box 22"/>
            <p:cNvSpPr txBox="1">
              <a:spLocks noChangeArrowheads="1"/>
            </p:cNvSpPr>
            <p:nvPr/>
          </p:nvSpPr>
          <p:spPr bwMode="auto">
            <a:xfrm>
              <a:off x="1466850" y="4165600"/>
              <a:ext cx="384175" cy="2019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ÇlÇr ñæí©" charset="0"/>
                </a:rPr>
                <a:t>A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ÇlÇr ñæí©" charset="0"/>
                </a:rPr>
                <a:t>B</a:t>
              </a: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68" name="Text Box 23"/>
            <p:cNvSpPr txBox="1">
              <a:spLocks noChangeArrowheads="1"/>
            </p:cNvSpPr>
            <p:nvPr/>
          </p:nvSpPr>
          <p:spPr bwMode="auto">
            <a:xfrm>
              <a:off x="5375275" y="4854575"/>
              <a:ext cx="1196975" cy="398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ÇlÇr ñæí©" charset="0"/>
                </a:rPr>
                <a:t>Q = A </a:t>
              </a:r>
              <a:r>
                <a:rPr kumimoji="0" lang="en-US" sz="2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charset="0"/>
                  <a:ea typeface="ÇlÇr ñæí©" charset="0"/>
                  <a:sym typeface="Symbol" charset="0"/>
                </a:rPr>
                <a:t></a:t>
              </a:r>
              <a:r>
                <a:rPr kumimoji="0" lang="en-US" sz="2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ÇlÇr ñæí©" charset="0"/>
                </a:rPr>
                <a:t> B</a:t>
              </a: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69" name="Rectangle 24"/>
            <p:cNvSpPr>
              <a:spLocks noChangeArrowheads="1"/>
            </p:cNvSpPr>
            <p:nvPr/>
          </p:nvSpPr>
          <p:spPr bwMode="auto">
            <a:xfrm>
              <a:off x="4406900" y="6537325"/>
              <a:ext cx="228600" cy="228600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  <p:grpSp>
          <p:nvGrpSpPr>
            <p:cNvPr id="70" name="Group 25"/>
            <p:cNvGrpSpPr>
              <a:grpSpLocks/>
            </p:cNvGrpSpPr>
            <p:nvPr/>
          </p:nvGrpSpPr>
          <p:grpSpPr bwMode="auto">
            <a:xfrm>
              <a:off x="4627563" y="6430963"/>
              <a:ext cx="614362" cy="427037"/>
              <a:chOff x="8962" y="10895"/>
              <a:chExt cx="840" cy="555"/>
            </a:xfrm>
          </p:grpSpPr>
          <p:sp>
            <p:nvSpPr>
              <p:cNvPr id="71" name="AutoShape 26"/>
              <p:cNvSpPr>
                <a:spLocks noChangeArrowheads="1"/>
              </p:cNvSpPr>
              <p:nvPr/>
            </p:nvSpPr>
            <p:spPr bwMode="auto">
              <a:xfrm>
                <a:off x="8962" y="10895"/>
                <a:ext cx="690" cy="555"/>
              </a:xfrm>
              <a:prstGeom prst="flowChartDelay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  <p:sp>
            <p:nvSpPr>
              <p:cNvPr id="72" name="Oval 27"/>
              <p:cNvSpPr>
                <a:spLocks noChangeArrowheads="1"/>
              </p:cNvSpPr>
              <p:nvPr/>
            </p:nvSpPr>
            <p:spPr bwMode="auto">
              <a:xfrm>
                <a:off x="9659" y="11101"/>
                <a:ext cx="143" cy="143"/>
              </a:xfrm>
              <a:prstGeom prst="ellipse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</p:grpSp>
        <p:sp>
          <p:nvSpPr>
            <p:cNvPr id="73" name="Freeform 28"/>
            <p:cNvSpPr>
              <a:spLocks/>
            </p:cNvSpPr>
            <p:nvPr/>
          </p:nvSpPr>
          <p:spPr bwMode="auto">
            <a:xfrm>
              <a:off x="3022600" y="5102225"/>
              <a:ext cx="1384300" cy="1549400"/>
            </a:xfrm>
            <a:custGeom>
              <a:avLst/>
              <a:gdLst>
                <a:gd name="T0" fmla="*/ 0 w 2180"/>
                <a:gd name="T1" fmla="*/ 0 h 2440"/>
                <a:gd name="T2" fmla="*/ 0 w 2180"/>
                <a:gd name="T3" fmla="*/ 2440 h 2440"/>
                <a:gd name="T4" fmla="*/ 2180 w 2180"/>
                <a:gd name="T5" fmla="*/ 2440 h 2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80" h="2440">
                  <a:moveTo>
                    <a:pt x="0" y="0"/>
                  </a:moveTo>
                  <a:lnTo>
                    <a:pt x="0" y="2440"/>
                  </a:lnTo>
                  <a:lnTo>
                    <a:pt x="2180" y="2440"/>
                  </a:lnTo>
                </a:path>
              </a:pathLst>
            </a:custGeom>
            <a:noFill/>
            <a:ln w="19050" cmpd="sng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  <p:sp>
          <p:nvSpPr>
            <p:cNvPr id="74" name="Line 29"/>
            <p:cNvSpPr>
              <a:spLocks noChangeShapeType="1"/>
            </p:cNvSpPr>
            <p:nvPr/>
          </p:nvSpPr>
          <p:spPr bwMode="auto">
            <a:xfrm>
              <a:off x="5257800" y="6638925"/>
              <a:ext cx="57150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  <p:sp>
          <p:nvSpPr>
            <p:cNvPr id="75" name="Text Box 30"/>
            <p:cNvSpPr txBox="1">
              <a:spLocks noChangeArrowheads="1"/>
            </p:cNvSpPr>
            <p:nvPr/>
          </p:nvSpPr>
          <p:spPr bwMode="auto">
            <a:xfrm>
              <a:off x="5413375" y="6251575"/>
              <a:ext cx="930275" cy="3730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ÇlÇr ñæí©" charset="0"/>
                </a:rPr>
                <a:t>C = AB</a:t>
              </a: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296603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Box 55"/>
          <p:cNvSpPr txBox="1"/>
          <p:nvPr/>
        </p:nvSpPr>
        <p:spPr>
          <a:xfrm>
            <a:off x="1959027" y="443047"/>
            <a:ext cx="44814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/>
              <a:t>Binary Full-Adder</a:t>
            </a:r>
            <a:endParaRPr lang="en-US" sz="4000" b="1" dirty="0"/>
          </a:p>
        </p:txBody>
      </p:sp>
      <p:graphicFrame>
        <p:nvGraphicFramePr>
          <p:cNvPr id="46" name="Table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4595027"/>
              </p:ext>
            </p:extLst>
          </p:nvPr>
        </p:nvGraphicFramePr>
        <p:xfrm>
          <a:off x="6440475" y="841742"/>
          <a:ext cx="2238565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7713"/>
                <a:gridCol w="447713"/>
                <a:gridCol w="447713"/>
                <a:gridCol w="447713"/>
                <a:gridCol w="44771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Ci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Q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2626242" y="1494021"/>
            <a:ext cx="1168400" cy="9779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Full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Adder</a:t>
            </a: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 flipH="1">
            <a:off x="1915042" y="2332221"/>
            <a:ext cx="7112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000"/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 flipH="1">
            <a:off x="1902342" y="1976621"/>
            <a:ext cx="7112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000"/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 flipH="1">
            <a:off x="1902342" y="1595621"/>
            <a:ext cx="7112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000"/>
          </a:p>
        </p:txBody>
      </p:sp>
      <p:sp>
        <p:nvSpPr>
          <p:cNvPr id="8" name="Line 6"/>
          <p:cNvSpPr>
            <a:spLocks noChangeShapeType="1"/>
          </p:cNvSpPr>
          <p:nvPr/>
        </p:nvSpPr>
        <p:spPr bwMode="auto">
          <a:xfrm flipH="1">
            <a:off x="3781942" y="1684521"/>
            <a:ext cx="7112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000"/>
          </a:p>
        </p:txBody>
      </p:sp>
      <p:sp>
        <p:nvSpPr>
          <p:cNvPr id="9" name="Line 7"/>
          <p:cNvSpPr>
            <a:spLocks noChangeShapeType="1"/>
          </p:cNvSpPr>
          <p:nvPr/>
        </p:nvSpPr>
        <p:spPr bwMode="auto">
          <a:xfrm flipH="1">
            <a:off x="3769242" y="2256021"/>
            <a:ext cx="7112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000"/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819479" y="1328921"/>
            <a:ext cx="109556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Carry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in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charset="0"/>
              <a:ea typeface="ÇlÇr ñæí©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A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charset="0"/>
              <a:ea typeface="ÇlÇr ñæí©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B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4442341" y="1474971"/>
            <a:ext cx="1346201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Q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Carry out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>
            <a:off x="5326724" y="5294529"/>
            <a:ext cx="4409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000"/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3577326" y="4034102"/>
            <a:ext cx="867470" cy="94768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Half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Adder</a:t>
            </a: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2117084" y="4659577"/>
            <a:ext cx="867470" cy="94768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Half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Adder</a:t>
            </a: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>
            <a:off x="2984555" y="4811207"/>
            <a:ext cx="592771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000"/>
          </a:p>
        </p:txBody>
      </p:sp>
      <p:sp>
        <p:nvSpPr>
          <p:cNvPr id="16" name="Line 14"/>
          <p:cNvSpPr>
            <a:spLocks noChangeShapeType="1"/>
          </p:cNvSpPr>
          <p:nvPr/>
        </p:nvSpPr>
        <p:spPr bwMode="auto">
          <a:xfrm>
            <a:off x="2984555" y="5455636"/>
            <a:ext cx="180723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000"/>
          </a:p>
        </p:txBody>
      </p:sp>
      <p:sp>
        <p:nvSpPr>
          <p:cNvPr id="17" name="Freeform 15"/>
          <p:cNvSpPr>
            <a:spLocks/>
          </p:cNvSpPr>
          <p:nvPr/>
        </p:nvSpPr>
        <p:spPr bwMode="auto">
          <a:xfrm>
            <a:off x="4444796" y="4659577"/>
            <a:ext cx="346988" cy="473845"/>
          </a:xfrm>
          <a:custGeom>
            <a:avLst/>
            <a:gdLst>
              <a:gd name="T0" fmla="*/ 0 w 480"/>
              <a:gd name="T1" fmla="*/ 0 h 500"/>
              <a:gd name="T2" fmla="*/ 240 w 480"/>
              <a:gd name="T3" fmla="*/ 0 h 500"/>
              <a:gd name="T4" fmla="*/ 240 w 480"/>
              <a:gd name="T5" fmla="*/ 500 h 500"/>
              <a:gd name="T6" fmla="*/ 480 w 480"/>
              <a:gd name="T7" fmla="*/ 500 h 5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80" h="500">
                <a:moveTo>
                  <a:pt x="0" y="0"/>
                </a:moveTo>
                <a:lnTo>
                  <a:pt x="240" y="0"/>
                </a:lnTo>
                <a:lnTo>
                  <a:pt x="240" y="500"/>
                </a:lnTo>
                <a:lnTo>
                  <a:pt x="480" y="500"/>
                </a:ln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000"/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>
            <a:off x="4444796" y="4223640"/>
            <a:ext cx="131566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000"/>
          </a:p>
        </p:txBody>
      </p:sp>
      <p:sp>
        <p:nvSpPr>
          <p:cNvPr id="19" name="Line 17"/>
          <p:cNvSpPr>
            <a:spLocks noChangeShapeType="1"/>
          </p:cNvSpPr>
          <p:nvPr/>
        </p:nvSpPr>
        <p:spPr bwMode="auto">
          <a:xfrm flipH="1">
            <a:off x="1567687" y="4811207"/>
            <a:ext cx="54939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000"/>
          </a:p>
        </p:txBody>
      </p:sp>
      <p:sp>
        <p:nvSpPr>
          <p:cNvPr id="20" name="Line 18"/>
          <p:cNvSpPr>
            <a:spLocks noChangeShapeType="1"/>
          </p:cNvSpPr>
          <p:nvPr/>
        </p:nvSpPr>
        <p:spPr bwMode="auto">
          <a:xfrm flipH="1">
            <a:off x="1567687" y="5417728"/>
            <a:ext cx="54939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000"/>
          </a:p>
        </p:txBody>
      </p:sp>
      <p:sp>
        <p:nvSpPr>
          <p:cNvPr id="22" name="Text Box 19"/>
          <p:cNvSpPr txBox="1">
            <a:spLocks noChangeArrowheads="1"/>
          </p:cNvSpPr>
          <p:nvPr/>
        </p:nvSpPr>
        <p:spPr bwMode="auto">
          <a:xfrm>
            <a:off x="1235156" y="4545854"/>
            <a:ext cx="390362" cy="12888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A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mbria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B</a:t>
            </a: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3" name="Line 20"/>
          <p:cNvSpPr>
            <a:spLocks noChangeShapeType="1"/>
          </p:cNvSpPr>
          <p:nvPr/>
        </p:nvSpPr>
        <p:spPr bwMode="auto">
          <a:xfrm flipH="1">
            <a:off x="1553229" y="4185732"/>
            <a:ext cx="202409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000"/>
          </a:p>
        </p:txBody>
      </p:sp>
      <p:sp>
        <p:nvSpPr>
          <p:cNvPr id="24" name="Text Box 21"/>
          <p:cNvSpPr txBox="1">
            <a:spLocks noChangeArrowheads="1"/>
          </p:cNvSpPr>
          <p:nvPr/>
        </p:nvSpPr>
        <p:spPr bwMode="auto">
          <a:xfrm>
            <a:off x="452562" y="3948809"/>
            <a:ext cx="1100667" cy="4738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Carry in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5" name="Text Box 22"/>
          <p:cNvSpPr txBox="1">
            <a:spLocks noChangeArrowheads="1"/>
          </p:cNvSpPr>
          <p:nvPr/>
        </p:nvSpPr>
        <p:spPr bwMode="auto">
          <a:xfrm>
            <a:off x="5519791" y="5287903"/>
            <a:ext cx="1315795" cy="4738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Carry out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6" name="Text Box 23"/>
          <p:cNvSpPr txBox="1">
            <a:spLocks noChangeArrowheads="1"/>
          </p:cNvSpPr>
          <p:nvPr/>
        </p:nvSpPr>
        <p:spPr bwMode="auto">
          <a:xfrm>
            <a:off x="5659255" y="4166778"/>
            <a:ext cx="448193" cy="5875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Q</a:t>
            </a: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7" name="Rectangle 24"/>
          <p:cNvSpPr>
            <a:spLocks noChangeArrowheads="1"/>
          </p:cNvSpPr>
          <p:nvPr/>
        </p:nvSpPr>
        <p:spPr bwMode="auto">
          <a:xfrm>
            <a:off x="1856843" y="3673980"/>
            <a:ext cx="3657833" cy="2501900"/>
          </a:xfrm>
          <a:prstGeom prst="rect">
            <a:avLst/>
          </a:prstGeom>
          <a:noFill/>
          <a:ln w="9525">
            <a:solidFill>
              <a:srgbClr val="000000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000"/>
          </a:p>
        </p:txBody>
      </p:sp>
      <p:sp>
        <p:nvSpPr>
          <p:cNvPr id="28" name="Text Box 25"/>
          <p:cNvSpPr txBox="1">
            <a:spLocks noChangeArrowheads="1"/>
          </p:cNvSpPr>
          <p:nvPr/>
        </p:nvSpPr>
        <p:spPr bwMode="auto">
          <a:xfrm>
            <a:off x="2912266" y="4498470"/>
            <a:ext cx="571085" cy="74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Q</a:t>
            </a: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9" name="Text Box 26"/>
          <p:cNvSpPr txBox="1">
            <a:spLocks noChangeArrowheads="1"/>
          </p:cNvSpPr>
          <p:nvPr/>
        </p:nvSpPr>
        <p:spPr bwMode="auto">
          <a:xfrm>
            <a:off x="4386965" y="3910902"/>
            <a:ext cx="571085" cy="74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Q</a:t>
            </a: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0" name="Text Box 27"/>
          <p:cNvSpPr txBox="1">
            <a:spLocks noChangeArrowheads="1"/>
          </p:cNvSpPr>
          <p:nvPr/>
        </p:nvSpPr>
        <p:spPr bwMode="auto">
          <a:xfrm>
            <a:off x="2912266" y="5417728"/>
            <a:ext cx="563856" cy="55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Co</a:t>
            </a: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1" name="Text Box 28"/>
          <p:cNvSpPr txBox="1">
            <a:spLocks noChangeArrowheads="1"/>
          </p:cNvSpPr>
          <p:nvPr/>
        </p:nvSpPr>
        <p:spPr bwMode="auto">
          <a:xfrm>
            <a:off x="4379736" y="4346839"/>
            <a:ext cx="563856" cy="55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Co</a:t>
            </a: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grpSp>
        <p:nvGrpSpPr>
          <p:cNvPr id="32" name="Group 29"/>
          <p:cNvGrpSpPr>
            <a:grpSpLocks/>
          </p:cNvGrpSpPr>
          <p:nvPr/>
        </p:nvGrpSpPr>
        <p:grpSpPr bwMode="auto">
          <a:xfrm>
            <a:off x="4605640" y="5033914"/>
            <a:ext cx="717470" cy="521229"/>
            <a:chOff x="7542" y="3326"/>
            <a:chExt cx="992" cy="550"/>
          </a:xfrm>
        </p:grpSpPr>
        <p:sp>
          <p:nvSpPr>
            <p:cNvPr id="33" name="Arc 30"/>
            <p:cNvSpPr>
              <a:spLocks/>
            </p:cNvSpPr>
            <p:nvPr/>
          </p:nvSpPr>
          <p:spPr bwMode="auto">
            <a:xfrm>
              <a:off x="7542" y="3326"/>
              <a:ext cx="316" cy="277"/>
            </a:xfrm>
            <a:custGeom>
              <a:avLst/>
              <a:gdLst>
                <a:gd name="G0" fmla="+- 0 0 0"/>
                <a:gd name="G1" fmla="+- 17287 0 0"/>
                <a:gd name="G2" fmla="+- 21600 0 0"/>
                <a:gd name="T0" fmla="*/ 12951 w 21600"/>
                <a:gd name="T1" fmla="*/ 0 h 17287"/>
                <a:gd name="T2" fmla="*/ 21600 w 21600"/>
                <a:gd name="T3" fmla="*/ 17287 h 17287"/>
                <a:gd name="T4" fmla="*/ 0 w 21600"/>
                <a:gd name="T5" fmla="*/ 17287 h 17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17287" fill="none" extrusionOk="0">
                  <a:moveTo>
                    <a:pt x="12950" y="0"/>
                  </a:moveTo>
                  <a:cubicBezTo>
                    <a:pt x="18395" y="4078"/>
                    <a:pt x="21600" y="10484"/>
                    <a:pt x="21600" y="17287"/>
                  </a:cubicBezTo>
                </a:path>
                <a:path w="21600" h="17287" stroke="0" extrusionOk="0">
                  <a:moveTo>
                    <a:pt x="12950" y="0"/>
                  </a:moveTo>
                  <a:cubicBezTo>
                    <a:pt x="18395" y="4078"/>
                    <a:pt x="21600" y="10484"/>
                    <a:pt x="21600" y="17287"/>
                  </a:cubicBezTo>
                  <a:lnTo>
                    <a:pt x="0" y="17287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  <p:sp>
          <p:nvSpPr>
            <p:cNvPr id="34" name="Arc 31"/>
            <p:cNvSpPr>
              <a:spLocks/>
            </p:cNvSpPr>
            <p:nvPr/>
          </p:nvSpPr>
          <p:spPr bwMode="auto">
            <a:xfrm flipV="1">
              <a:off x="7542" y="3595"/>
              <a:ext cx="316" cy="277"/>
            </a:xfrm>
            <a:custGeom>
              <a:avLst/>
              <a:gdLst>
                <a:gd name="G0" fmla="+- 0 0 0"/>
                <a:gd name="G1" fmla="+- 17287 0 0"/>
                <a:gd name="G2" fmla="+- 21600 0 0"/>
                <a:gd name="T0" fmla="*/ 12951 w 21600"/>
                <a:gd name="T1" fmla="*/ 0 h 17287"/>
                <a:gd name="T2" fmla="*/ 21600 w 21600"/>
                <a:gd name="T3" fmla="*/ 17287 h 17287"/>
                <a:gd name="T4" fmla="*/ 0 w 21600"/>
                <a:gd name="T5" fmla="*/ 17287 h 17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17287" fill="none" extrusionOk="0">
                  <a:moveTo>
                    <a:pt x="12950" y="0"/>
                  </a:moveTo>
                  <a:cubicBezTo>
                    <a:pt x="18395" y="4078"/>
                    <a:pt x="21600" y="10484"/>
                    <a:pt x="21600" y="17287"/>
                  </a:cubicBezTo>
                </a:path>
                <a:path w="21600" h="17287" stroke="0" extrusionOk="0">
                  <a:moveTo>
                    <a:pt x="12950" y="0"/>
                  </a:moveTo>
                  <a:cubicBezTo>
                    <a:pt x="18395" y="4078"/>
                    <a:pt x="21600" y="10484"/>
                    <a:pt x="21600" y="17287"/>
                  </a:cubicBezTo>
                  <a:lnTo>
                    <a:pt x="0" y="17287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  <p:sp>
          <p:nvSpPr>
            <p:cNvPr id="35" name="Arc 32"/>
            <p:cNvSpPr>
              <a:spLocks/>
            </p:cNvSpPr>
            <p:nvPr/>
          </p:nvSpPr>
          <p:spPr bwMode="auto">
            <a:xfrm>
              <a:off x="7954" y="3327"/>
              <a:ext cx="577" cy="547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18670"/>
                <a:gd name="T1" fmla="*/ 0 h 21600"/>
                <a:gd name="T2" fmla="*/ 18670 w 18670"/>
                <a:gd name="T3" fmla="*/ 10738 h 21600"/>
                <a:gd name="T4" fmla="*/ 0 w 1867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670" h="21600" fill="none" extrusionOk="0">
                  <a:moveTo>
                    <a:pt x="0" y="-1"/>
                  </a:moveTo>
                  <a:cubicBezTo>
                    <a:pt x="7691" y="-1"/>
                    <a:pt x="14802" y="4089"/>
                    <a:pt x="18670" y="10737"/>
                  </a:cubicBezTo>
                </a:path>
                <a:path w="18670" h="21600" stroke="0" extrusionOk="0">
                  <a:moveTo>
                    <a:pt x="0" y="-1"/>
                  </a:moveTo>
                  <a:cubicBezTo>
                    <a:pt x="7691" y="-1"/>
                    <a:pt x="14802" y="4089"/>
                    <a:pt x="18670" y="10737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  <p:sp>
          <p:nvSpPr>
            <p:cNvPr id="36" name="Arc 33"/>
            <p:cNvSpPr>
              <a:spLocks/>
            </p:cNvSpPr>
            <p:nvPr/>
          </p:nvSpPr>
          <p:spPr bwMode="auto">
            <a:xfrm flipV="1">
              <a:off x="7954" y="3329"/>
              <a:ext cx="580" cy="547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18764"/>
                <a:gd name="T1" fmla="*/ 0 h 21600"/>
                <a:gd name="T2" fmla="*/ 18764 w 18764"/>
                <a:gd name="T3" fmla="*/ 10900 h 21600"/>
                <a:gd name="T4" fmla="*/ 0 w 18764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64" h="21600" fill="none" extrusionOk="0">
                  <a:moveTo>
                    <a:pt x="0" y="-1"/>
                  </a:moveTo>
                  <a:cubicBezTo>
                    <a:pt x="7758" y="-1"/>
                    <a:pt x="14920" y="4160"/>
                    <a:pt x="18763" y="10900"/>
                  </a:cubicBezTo>
                </a:path>
                <a:path w="18764" h="21600" stroke="0" extrusionOk="0">
                  <a:moveTo>
                    <a:pt x="0" y="-1"/>
                  </a:moveTo>
                  <a:cubicBezTo>
                    <a:pt x="7758" y="-1"/>
                    <a:pt x="14920" y="4160"/>
                    <a:pt x="18763" y="109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  <p:sp>
          <p:nvSpPr>
            <p:cNvPr id="37" name="Line 34"/>
            <p:cNvSpPr>
              <a:spLocks noChangeShapeType="1"/>
            </p:cNvSpPr>
            <p:nvPr/>
          </p:nvSpPr>
          <p:spPr bwMode="auto">
            <a:xfrm>
              <a:off x="7738" y="3327"/>
              <a:ext cx="2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  <p:sp>
          <p:nvSpPr>
            <p:cNvPr id="38" name="Line 35"/>
            <p:cNvSpPr>
              <a:spLocks noChangeShapeType="1"/>
            </p:cNvSpPr>
            <p:nvPr/>
          </p:nvSpPr>
          <p:spPr bwMode="auto">
            <a:xfrm>
              <a:off x="7732" y="3876"/>
              <a:ext cx="21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</p:grpSp>
      <p:cxnSp>
        <p:nvCxnSpPr>
          <p:cNvPr id="41" name="Straight Connector 40"/>
          <p:cNvCxnSpPr/>
          <p:nvPr/>
        </p:nvCxnSpPr>
        <p:spPr>
          <a:xfrm flipH="1">
            <a:off x="1856843" y="2471921"/>
            <a:ext cx="769399" cy="1202059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miter lim="800000"/>
            <a:headEnd/>
            <a:tailEnd/>
          </a:ln>
        </p:spPr>
      </p:cxnSp>
      <p:cxnSp>
        <p:nvCxnSpPr>
          <p:cNvPr id="77" name="Straight Connector 76"/>
          <p:cNvCxnSpPr/>
          <p:nvPr/>
        </p:nvCxnSpPr>
        <p:spPr>
          <a:xfrm>
            <a:off x="3781942" y="2471921"/>
            <a:ext cx="1737849" cy="1202059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miter lim="800000"/>
            <a:headEnd/>
            <a:tailEnd/>
          </a:ln>
        </p:spPr>
      </p:cxnSp>
      <p:sp>
        <p:nvSpPr>
          <p:cNvPr id="78" name="Text Box 17"/>
          <p:cNvSpPr txBox="1">
            <a:spLocks noChangeArrowheads="1"/>
          </p:cNvSpPr>
          <p:nvPr/>
        </p:nvSpPr>
        <p:spPr bwMode="auto">
          <a:xfrm>
            <a:off x="7134596" y="4745253"/>
            <a:ext cx="1835062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Q = A 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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 B 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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C</a:t>
            </a:r>
            <a:r>
              <a:rPr kumimoji="0" lang="en-US" sz="2000" b="0" i="0" u="none" strike="noStrike" cap="none" normalizeH="0" baseline="-25000" dirty="0" err="1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in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cxnSp>
        <p:nvCxnSpPr>
          <p:cNvPr id="45" name="Straight Arrow Connector 44"/>
          <p:cNvCxnSpPr>
            <a:stCxn id="78" idx="0"/>
          </p:cNvCxnSpPr>
          <p:nvPr/>
        </p:nvCxnSpPr>
        <p:spPr>
          <a:xfrm flipV="1">
            <a:off x="8052127" y="4223640"/>
            <a:ext cx="343984" cy="521613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144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Box 55"/>
          <p:cNvSpPr txBox="1"/>
          <p:nvPr/>
        </p:nvSpPr>
        <p:spPr>
          <a:xfrm>
            <a:off x="1959027" y="443047"/>
            <a:ext cx="44814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/>
              <a:t>Binary Full-Adder</a:t>
            </a:r>
            <a:endParaRPr lang="en-US" sz="4000" b="1" dirty="0"/>
          </a:p>
        </p:txBody>
      </p: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1218406" y="3653546"/>
            <a:ext cx="698500" cy="485775"/>
            <a:chOff x="8962" y="10895"/>
            <a:chExt cx="840" cy="555"/>
          </a:xfrm>
        </p:grpSpPr>
        <p:sp>
          <p:nvSpPr>
            <p:cNvPr id="3" name="AutoShape 2"/>
            <p:cNvSpPr>
              <a:spLocks noChangeArrowheads="1"/>
            </p:cNvSpPr>
            <p:nvPr/>
          </p:nvSpPr>
          <p:spPr bwMode="auto">
            <a:xfrm>
              <a:off x="8962" y="10895"/>
              <a:ext cx="690" cy="555"/>
            </a:xfrm>
            <a:prstGeom prst="flowChartDelay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  <p:sp>
          <p:nvSpPr>
            <p:cNvPr id="21" name="Oval 3"/>
            <p:cNvSpPr>
              <a:spLocks noChangeArrowheads="1"/>
            </p:cNvSpPr>
            <p:nvPr/>
          </p:nvSpPr>
          <p:spPr bwMode="auto">
            <a:xfrm>
              <a:off x="9659" y="11101"/>
              <a:ext cx="143" cy="143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</p:grpSp>
      <p:grpSp>
        <p:nvGrpSpPr>
          <p:cNvPr id="39" name="Group 4"/>
          <p:cNvGrpSpPr>
            <a:grpSpLocks/>
          </p:cNvGrpSpPr>
          <p:nvPr/>
        </p:nvGrpSpPr>
        <p:grpSpPr bwMode="auto">
          <a:xfrm>
            <a:off x="3356769" y="3678946"/>
            <a:ext cx="698500" cy="485775"/>
            <a:chOff x="8962" y="10895"/>
            <a:chExt cx="840" cy="555"/>
          </a:xfrm>
        </p:grpSpPr>
        <p:sp>
          <p:nvSpPr>
            <p:cNvPr id="40" name="AutoShape 5"/>
            <p:cNvSpPr>
              <a:spLocks noChangeArrowheads="1"/>
            </p:cNvSpPr>
            <p:nvPr/>
          </p:nvSpPr>
          <p:spPr bwMode="auto">
            <a:xfrm>
              <a:off x="8962" y="10895"/>
              <a:ext cx="690" cy="555"/>
            </a:xfrm>
            <a:prstGeom prst="flowChartDelay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  <p:sp>
          <p:nvSpPr>
            <p:cNvPr id="42" name="Oval 6"/>
            <p:cNvSpPr>
              <a:spLocks noChangeArrowheads="1"/>
            </p:cNvSpPr>
            <p:nvPr/>
          </p:nvSpPr>
          <p:spPr bwMode="auto">
            <a:xfrm>
              <a:off x="9659" y="11101"/>
              <a:ext cx="143" cy="143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</p:grpSp>
      <p:sp>
        <p:nvSpPr>
          <p:cNvPr id="43" name="Line 7"/>
          <p:cNvSpPr>
            <a:spLocks noChangeShapeType="1"/>
          </p:cNvSpPr>
          <p:nvPr/>
        </p:nvSpPr>
        <p:spPr bwMode="auto">
          <a:xfrm>
            <a:off x="7520781" y="3001083"/>
            <a:ext cx="214313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000"/>
          </a:p>
        </p:txBody>
      </p:sp>
      <p:sp>
        <p:nvSpPr>
          <p:cNvPr id="44" name="Freeform 8"/>
          <p:cNvSpPr>
            <a:spLocks/>
          </p:cNvSpPr>
          <p:nvPr/>
        </p:nvSpPr>
        <p:spPr bwMode="auto">
          <a:xfrm>
            <a:off x="2974181" y="4069471"/>
            <a:ext cx="377825" cy="657225"/>
          </a:xfrm>
          <a:custGeom>
            <a:avLst/>
            <a:gdLst>
              <a:gd name="T0" fmla="*/ 885 w 885"/>
              <a:gd name="T1" fmla="*/ 0 h 750"/>
              <a:gd name="T2" fmla="*/ 600 w 885"/>
              <a:gd name="T3" fmla="*/ 0 h 750"/>
              <a:gd name="T4" fmla="*/ 600 w 885"/>
              <a:gd name="T5" fmla="*/ 750 h 750"/>
              <a:gd name="T6" fmla="*/ 0 w 885"/>
              <a:gd name="T7" fmla="*/ 750 h 7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85" h="750">
                <a:moveTo>
                  <a:pt x="885" y="0"/>
                </a:moveTo>
                <a:lnTo>
                  <a:pt x="600" y="0"/>
                </a:lnTo>
                <a:lnTo>
                  <a:pt x="600" y="750"/>
                </a:lnTo>
                <a:lnTo>
                  <a:pt x="0" y="750"/>
                </a:lnTo>
              </a:path>
            </a:pathLst>
          </a:custGeom>
          <a:noFill/>
          <a:ln w="19050" cmpd="sng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000"/>
          </a:p>
        </p:txBody>
      </p:sp>
      <p:sp>
        <p:nvSpPr>
          <p:cNvPr id="45" name="Freeform 9"/>
          <p:cNvSpPr>
            <a:spLocks/>
          </p:cNvSpPr>
          <p:nvPr/>
        </p:nvSpPr>
        <p:spPr bwMode="auto">
          <a:xfrm flipV="1">
            <a:off x="2986881" y="3099508"/>
            <a:ext cx="365125" cy="693738"/>
          </a:xfrm>
          <a:custGeom>
            <a:avLst/>
            <a:gdLst>
              <a:gd name="T0" fmla="*/ 885 w 885"/>
              <a:gd name="T1" fmla="*/ 0 h 750"/>
              <a:gd name="T2" fmla="*/ 600 w 885"/>
              <a:gd name="T3" fmla="*/ 0 h 750"/>
              <a:gd name="T4" fmla="*/ 600 w 885"/>
              <a:gd name="T5" fmla="*/ 750 h 750"/>
              <a:gd name="T6" fmla="*/ 0 w 885"/>
              <a:gd name="T7" fmla="*/ 750 h 7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85" h="750">
                <a:moveTo>
                  <a:pt x="885" y="0"/>
                </a:moveTo>
                <a:lnTo>
                  <a:pt x="600" y="0"/>
                </a:lnTo>
                <a:lnTo>
                  <a:pt x="600" y="750"/>
                </a:lnTo>
                <a:lnTo>
                  <a:pt x="0" y="750"/>
                </a:lnTo>
              </a:path>
            </a:pathLst>
          </a:custGeom>
          <a:noFill/>
          <a:ln w="19050" cmpd="sng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000"/>
          </a:p>
        </p:txBody>
      </p:sp>
      <p:sp>
        <p:nvSpPr>
          <p:cNvPr id="47" name="Freeform 10"/>
          <p:cNvSpPr>
            <a:spLocks/>
          </p:cNvSpPr>
          <p:nvPr/>
        </p:nvSpPr>
        <p:spPr bwMode="auto">
          <a:xfrm>
            <a:off x="2140744" y="3256671"/>
            <a:ext cx="161925" cy="1325562"/>
          </a:xfrm>
          <a:custGeom>
            <a:avLst/>
            <a:gdLst>
              <a:gd name="T0" fmla="*/ 225 w 225"/>
              <a:gd name="T1" fmla="*/ 0 h 1515"/>
              <a:gd name="T2" fmla="*/ 0 w 225"/>
              <a:gd name="T3" fmla="*/ 0 h 1515"/>
              <a:gd name="T4" fmla="*/ 0 w 225"/>
              <a:gd name="T5" fmla="*/ 1515 h 1515"/>
              <a:gd name="T6" fmla="*/ 225 w 225"/>
              <a:gd name="T7" fmla="*/ 1515 h 15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25" h="1515">
                <a:moveTo>
                  <a:pt x="225" y="0"/>
                </a:moveTo>
                <a:lnTo>
                  <a:pt x="0" y="0"/>
                </a:lnTo>
                <a:lnTo>
                  <a:pt x="0" y="1515"/>
                </a:lnTo>
                <a:lnTo>
                  <a:pt x="225" y="1515"/>
                </a:lnTo>
              </a:path>
            </a:pathLst>
          </a:custGeom>
          <a:noFill/>
          <a:ln w="19050" cmpd="sng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000"/>
          </a:p>
        </p:txBody>
      </p:sp>
      <p:sp>
        <p:nvSpPr>
          <p:cNvPr id="48" name="Line 11"/>
          <p:cNvSpPr>
            <a:spLocks noChangeShapeType="1"/>
          </p:cNvSpPr>
          <p:nvPr/>
        </p:nvSpPr>
        <p:spPr bwMode="auto">
          <a:xfrm flipH="1">
            <a:off x="664369" y="4856871"/>
            <a:ext cx="1706562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000"/>
          </a:p>
        </p:txBody>
      </p:sp>
      <p:sp>
        <p:nvSpPr>
          <p:cNvPr id="49" name="Line 12"/>
          <p:cNvSpPr>
            <a:spLocks noChangeShapeType="1"/>
          </p:cNvSpPr>
          <p:nvPr/>
        </p:nvSpPr>
        <p:spPr bwMode="auto">
          <a:xfrm flipH="1">
            <a:off x="664369" y="2980446"/>
            <a:ext cx="1611312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000"/>
          </a:p>
        </p:txBody>
      </p:sp>
      <p:sp>
        <p:nvSpPr>
          <p:cNvPr id="50" name="Line 13"/>
          <p:cNvSpPr>
            <a:spLocks noChangeShapeType="1"/>
          </p:cNvSpPr>
          <p:nvPr/>
        </p:nvSpPr>
        <p:spPr bwMode="auto">
          <a:xfrm>
            <a:off x="1910556" y="3899608"/>
            <a:ext cx="242888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000"/>
          </a:p>
        </p:txBody>
      </p:sp>
      <p:sp>
        <p:nvSpPr>
          <p:cNvPr id="51" name="Freeform 14"/>
          <p:cNvSpPr>
            <a:spLocks/>
          </p:cNvSpPr>
          <p:nvPr/>
        </p:nvSpPr>
        <p:spPr bwMode="auto">
          <a:xfrm>
            <a:off x="975519" y="4029783"/>
            <a:ext cx="236537" cy="827088"/>
          </a:xfrm>
          <a:custGeom>
            <a:avLst/>
            <a:gdLst>
              <a:gd name="T0" fmla="*/ 285 w 285"/>
              <a:gd name="T1" fmla="*/ 0 h 945"/>
              <a:gd name="T2" fmla="*/ 0 w 285"/>
              <a:gd name="T3" fmla="*/ 0 h 945"/>
              <a:gd name="T4" fmla="*/ 0 w 285"/>
              <a:gd name="T5" fmla="*/ 945 h 9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85" h="945">
                <a:moveTo>
                  <a:pt x="285" y="0"/>
                </a:moveTo>
                <a:lnTo>
                  <a:pt x="0" y="0"/>
                </a:lnTo>
                <a:lnTo>
                  <a:pt x="0" y="945"/>
                </a:lnTo>
              </a:path>
            </a:pathLst>
          </a:custGeom>
          <a:noFill/>
          <a:ln w="19050" cmpd="sng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000"/>
          </a:p>
        </p:txBody>
      </p:sp>
      <p:sp>
        <p:nvSpPr>
          <p:cNvPr id="52" name="Freeform 15"/>
          <p:cNvSpPr>
            <a:spLocks/>
          </p:cNvSpPr>
          <p:nvPr/>
        </p:nvSpPr>
        <p:spPr bwMode="auto">
          <a:xfrm flipV="1">
            <a:off x="975519" y="2986796"/>
            <a:ext cx="236537" cy="806450"/>
          </a:xfrm>
          <a:custGeom>
            <a:avLst/>
            <a:gdLst>
              <a:gd name="T0" fmla="*/ 285 w 285"/>
              <a:gd name="T1" fmla="*/ 0 h 945"/>
              <a:gd name="T2" fmla="*/ 0 w 285"/>
              <a:gd name="T3" fmla="*/ 0 h 945"/>
              <a:gd name="T4" fmla="*/ 0 w 285"/>
              <a:gd name="T5" fmla="*/ 945 h 9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85" h="945">
                <a:moveTo>
                  <a:pt x="285" y="0"/>
                </a:moveTo>
                <a:lnTo>
                  <a:pt x="0" y="0"/>
                </a:lnTo>
                <a:lnTo>
                  <a:pt x="0" y="945"/>
                </a:lnTo>
              </a:path>
            </a:pathLst>
          </a:custGeom>
          <a:noFill/>
          <a:ln w="19050" cmpd="sng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000"/>
          </a:p>
        </p:txBody>
      </p:sp>
      <p:sp>
        <p:nvSpPr>
          <p:cNvPr id="53" name="Text Box 16"/>
          <p:cNvSpPr txBox="1">
            <a:spLocks noChangeArrowheads="1"/>
          </p:cNvSpPr>
          <p:nvPr/>
        </p:nvSpPr>
        <p:spPr bwMode="auto">
          <a:xfrm>
            <a:off x="370681" y="1851733"/>
            <a:ext cx="744538" cy="327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C</a:t>
            </a:r>
            <a:r>
              <a:rPr kumimoji="0" lang="en-US" sz="2000" b="0" i="0" u="none" strike="noStrike" cap="none" normalizeH="0" baseline="-25000" dirty="0" err="1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in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A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mbria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B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4" name="Text Box 17"/>
          <p:cNvSpPr txBox="1">
            <a:spLocks noChangeArrowheads="1"/>
          </p:cNvSpPr>
          <p:nvPr/>
        </p:nvSpPr>
        <p:spPr bwMode="auto">
          <a:xfrm>
            <a:off x="7134596" y="2264646"/>
            <a:ext cx="1835062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Q = A 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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 B 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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C</a:t>
            </a:r>
            <a:r>
              <a:rPr kumimoji="0" lang="en-US" sz="2000" b="0" i="0" u="none" strike="noStrike" cap="none" normalizeH="0" baseline="-25000" dirty="0" err="1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in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5" name="Freeform 18"/>
          <p:cNvSpPr>
            <a:spLocks/>
          </p:cNvSpPr>
          <p:nvPr/>
        </p:nvSpPr>
        <p:spPr bwMode="auto">
          <a:xfrm>
            <a:off x="1986756" y="3893258"/>
            <a:ext cx="4127500" cy="1231900"/>
          </a:xfrm>
          <a:custGeom>
            <a:avLst/>
            <a:gdLst>
              <a:gd name="T0" fmla="*/ 0 w 2180"/>
              <a:gd name="T1" fmla="*/ 0 h 2440"/>
              <a:gd name="T2" fmla="*/ 0 w 2180"/>
              <a:gd name="T3" fmla="*/ 2440 h 2440"/>
              <a:gd name="T4" fmla="*/ 2180 w 2180"/>
              <a:gd name="T5" fmla="*/ 2440 h 24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80" h="2440">
                <a:moveTo>
                  <a:pt x="0" y="0"/>
                </a:moveTo>
                <a:lnTo>
                  <a:pt x="0" y="2440"/>
                </a:lnTo>
                <a:lnTo>
                  <a:pt x="2180" y="2440"/>
                </a:lnTo>
              </a:path>
            </a:pathLst>
          </a:custGeom>
          <a:noFill/>
          <a:ln w="19050" cmpd="sng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000"/>
          </a:p>
        </p:txBody>
      </p:sp>
      <p:sp>
        <p:nvSpPr>
          <p:cNvPr id="57" name="Line 19"/>
          <p:cNvSpPr>
            <a:spLocks noChangeShapeType="1"/>
          </p:cNvSpPr>
          <p:nvPr/>
        </p:nvSpPr>
        <p:spPr bwMode="auto">
          <a:xfrm>
            <a:off x="6795294" y="4999746"/>
            <a:ext cx="65087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000"/>
          </a:p>
        </p:txBody>
      </p:sp>
      <p:sp>
        <p:nvSpPr>
          <p:cNvPr id="58" name="Text Box 20"/>
          <p:cNvSpPr txBox="1">
            <a:spLocks noChangeArrowheads="1"/>
          </p:cNvSpPr>
          <p:nvPr/>
        </p:nvSpPr>
        <p:spPr bwMode="auto">
          <a:xfrm>
            <a:off x="7402840" y="4910179"/>
            <a:ext cx="64928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C</a:t>
            </a:r>
            <a:r>
              <a:rPr kumimoji="0" lang="en-US" sz="2000" b="0" i="0" u="none" strike="noStrike" cap="none" normalizeH="0" baseline="-25000" dirty="0" err="1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out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grpSp>
        <p:nvGrpSpPr>
          <p:cNvPr id="59" name="Group 21"/>
          <p:cNvGrpSpPr>
            <a:grpSpLocks/>
          </p:cNvGrpSpPr>
          <p:nvPr/>
        </p:nvGrpSpPr>
        <p:grpSpPr bwMode="auto">
          <a:xfrm>
            <a:off x="4710906" y="2729621"/>
            <a:ext cx="696913" cy="485775"/>
            <a:chOff x="8962" y="10895"/>
            <a:chExt cx="840" cy="555"/>
          </a:xfrm>
        </p:grpSpPr>
        <p:sp>
          <p:nvSpPr>
            <p:cNvPr id="60" name="AutoShape 22"/>
            <p:cNvSpPr>
              <a:spLocks noChangeArrowheads="1"/>
            </p:cNvSpPr>
            <p:nvPr/>
          </p:nvSpPr>
          <p:spPr bwMode="auto">
            <a:xfrm>
              <a:off x="8962" y="10895"/>
              <a:ext cx="690" cy="555"/>
            </a:xfrm>
            <a:prstGeom prst="flowChartDelay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  <p:sp>
          <p:nvSpPr>
            <p:cNvPr id="61" name="Oval 23"/>
            <p:cNvSpPr>
              <a:spLocks noChangeArrowheads="1"/>
            </p:cNvSpPr>
            <p:nvPr/>
          </p:nvSpPr>
          <p:spPr bwMode="auto">
            <a:xfrm>
              <a:off x="9659" y="11101"/>
              <a:ext cx="143" cy="143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</p:grpSp>
      <p:grpSp>
        <p:nvGrpSpPr>
          <p:cNvPr id="62" name="Group 24"/>
          <p:cNvGrpSpPr>
            <a:grpSpLocks/>
          </p:cNvGrpSpPr>
          <p:nvPr/>
        </p:nvGrpSpPr>
        <p:grpSpPr bwMode="auto">
          <a:xfrm>
            <a:off x="6847681" y="2755021"/>
            <a:ext cx="698500" cy="485775"/>
            <a:chOff x="8962" y="10895"/>
            <a:chExt cx="840" cy="555"/>
          </a:xfrm>
        </p:grpSpPr>
        <p:sp>
          <p:nvSpPr>
            <p:cNvPr id="63" name="AutoShape 25"/>
            <p:cNvSpPr>
              <a:spLocks noChangeArrowheads="1"/>
            </p:cNvSpPr>
            <p:nvPr/>
          </p:nvSpPr>
          <p:spPr bwMode="auto">
            <a:xfrm>
              <a:off x="8962" y="10895"/>
              <a:ext cx="690" cy="555"/>
            </a:xfrm>
            <a:prstGeom prst="flowChartDelay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  <p:sp>
          <p:nvSpPr>
            <p:cNvPr id="64" name="Oval 26"/>
            <p:cNvSpPr>
              <a:spLocks noChangeArrowheads="1"/>
            </p:cNvSpPr>
            <p:nvPr/>
          </p:nvSpPr>
          <p:spPr bwMode="auto">
            <a:xfrm>
              <a:off x="9659" y="11101"/>
              <a:ext cx="143" cy="143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</p:grpSp>
      <p:sp>
        <p:nvSpPr>
          <p:cNvPr id="65" name="Freeform 27"/>
          <p:cNvSpPr>
            <a:spLocks/>
          </p:cNvSpPr>
          <p:nvPr/>
        </p:nvSpPr>
        <p:spPr bwMode="auto">
          <a:xfrm>
            <a:off x="6465094" y="3145546"/>
            <a:ext cx="377825" cy="655637"/>
          </a:xfrm>
          <a:custGeom>
            <a:avLst/>
            <a:gdLst>
              <a:gd name="T0" fmla="*/ 885 w 885"/>
              <a:gd name="T1" fmla="*/ 0 h 750"/>
              <a:gd name="T2" fmla="*/ 600 w 885"/>
              <a:gd name="T3" fmla="*/ 0 h 750"/>
              <a:gd name="T4" fmla="*/ 600 w 885"/>
              <a:gd name="T5" fmla="*/ 750 h 750"/>
              <a:gd name="T6" fmla="*/ 0 w 885"/>
              <a:gd name="T7" fmla="*/ 750 h 7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85" h="750">
                <a:moveTo>
                  <a:pt x="885" y="0"/>
                </a:moveTo>
                <a:lnTo>
                  <a:pt x="600" y="0"/>
                </a:lnTo>
                <a:lnTo>
                  <a:pt x="600" y="750"/>
                </a:lnTo>
                <a:lnTo>
                  <a:pt x="0" y="750"/>
                </a:lnTo>
              </a:path>
            </a:pathLst>
          </a:custGeom>
          <a:noFill/>
          <a:ln w="19050" cmpd="sng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000"/>
          </a:p>
        </p:txBody>
      </p:sp>
      <p:sp>
        <p:nvSpPr>
          <p:cNvPr id="66" name="Freeform 28"/>
          <p:cNvSpPr>
            <a:spLocks/>
          </p:cNvSpPr>
          <p:nvPr/>
        </p:nvSpPr>
        <p:spPr bwMode="auto">
          <a:xfrm flipV="1">
            <a:off x="6477794" y="2175583"/>
            <a:ext cx="365125" cy="693738"/>
          </a:xfrm>
          <a:custGeom>
            <a:avLst/>
            <a:gdLst>
              <a:gd name="T0" fmla="*/ 885 w 885"/>
              <a:gd name="T1" fmla="*/ 0 h 750"/>
              <a:gd name="T2" fmla="*/ 600 w 885"/>
              <a:gd name="T3" fmla="*/ 0 h 750"/>
              <a:gd name="T4" fmla="*/ 600 w 885"/>
              <a:gd name="T5" fmla="*/ 750 h 750"/>
              <a:gd name="T6" fmla="*/ 0 w 885"/>
              <a:gd name="T7" fmla="*/ 750 h 7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85" h="750">
                <a:moveTo>
                  <a:pt x="885" y="0"/>
                </a:moveTo>
                <a:lnTo>
                  <a:pt x="600" y="0"/>
                </a:lnTo>
                <a:lnTo>
                  <a:pt x="600" y="750"/>
                </a:lnTo>
                <a:lnTo>
                  <a:pt x="0" y="750"/>
                </a:lnTo>
              </a:path>
            </a:pathLst>
          </a:custGeom>
          <a:noFill/>
          <a:ln w="19050" cmpd="sng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000"/>
          </a:p>
        </p:txBody>
      </p:sp>
      <p:sp>
        <p:nvSpPr>
          <p:cNvPr id="67" name="Freeform 29"/>
          <p:cNvSpPr>
            <a:spLocks/>
          </p:cNvSpPr>
          <p:nvPr/>
        </p:nvSpPr>
        <p:spPr bwMode="auto">
          <a:xfrm>
            <a:off x="5631656" y="2331158"/>
            <a:ext cx="161925" cy="1325563"/>
          </a:xfrm>
          <a:custGeom>
            <a:avLst/>
            <a:gdLst>
              <a:gd name="T0" fmla="*/ 225 w 225"/>
              <a:gd name="T1" fmla="*/ 0 h 1515"/>
              <a:gd name="T2" fmla="*/ 0 w 225"/>
              <a:gd name="T3" fmla="*/ 0 h 1515"/>
              <a:gd name="T4" fmla="*/ 0 w 225"/>
              <a:gd name="T5" fmla="*/ 1515 h 1515"/>
              <a:gd name="T6" fmla="*/ 225 w 225"/>
              <a:gd name="T7" fmla="*/ 1515 h 15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25" h="1515">
                <a:moveTo>
                  <a:pt x="225" y="0"/>
                </a:moveTo>
                <a:lnTo>
                  <a:pt x="0" y="0"/>
                </a:lnTo>
                <a:lnTo>
                  <a:pt x="0" y="1515"/>
                </a:lnTo>
                <a:lnTo>
                  <a:pt x="225" y="1515"/>
                </a:lnTo>
              </a:path>
            </a:pathLst>
          </a:custGeom>
          <a:noFill/>
          <a:ln w="19050" cmpd="sng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000"/>
          </a:p>
        </p:txBody>
      </p:sp>
      <p:sp>
        <p:nvSpPr>
          <p:cNvPr id="68" name="Line 30"/>
          <p:cNvSpPr>
            <a:spLocks noChangeShapeType="1"/>
          </p:cNvSpPr>
          <p:nvPr/>
        </p:nvSpPr>
        <p:spPr bwMode="auto">
          <a:xfrm flipH="1">
            <a:off x="4039394" y="3932946"/>
            <a:ext cx="1944687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000"/>
          </a:p>
        </p:txBody>
      </p:sp>
      <p:sp>
        <p:nvSpPr>
          <p:cNvPr id="69" name="Line 31"/>
          <p:cNvSpPr>
            <a:spLocks noChangeShapeType="1"/>
          </p:cNvSpPr>
          <p:nvPr/>
        </p:nvSpPr>
        <p:spPr bwMode="auto">
          <a:xfrm flipH="1">
            <a:off x="753269" y="2056521"/>
            <a:ext cx="5014912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000"/>
          </a:p>
        </p:txBody>
      </p:sp>
      <p:sp>
        <p:nvSpPr>
          <p:cNvPr id="70" name="Line 32"/>
          <p:cNvSpPr>
            <a:spLocks noChangeShapeType="1"/>
          </p:cNvSpPr>
          <p:nvPr/>
        </p:nvSpPr>
        <p:spPr bwMode="auto">
          <a:xfrm>
            <a:off x="5403056" y="2975683"/>
            <a:ext cx="24130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000"/>
          </a:p>
        </p:txBody>
      </p:sp>
      <p:sp>
        <p:nvSpPr>
          <p:cNvPr id="71" name="Freeform 33"/>
          <p:cNvSpPr>
            <a:spLocks/>
          </p:cNvSpPr>
          <p:nvPr/>
        </p:nvSpPr>
        <p:spPr bwMode="auto">
          <a:xfrm>
            <a:off x="4466431" y="3105858"/>
            <a:ext cx="238125" cy="827088"/>
          </a:xfrm>
          <a:custGeom>
            <a:avLst/>
            <a:gdLst>
              <a:gd name="T0" fmla="*/ 285 w 285"/>
              <a:gd name="T1" fmla="*/ 0 h 945"/>
              <a:gd name="T2" fmla="*/ 0 w 285"/>
              <a:gd name="T3" fmla="*/ 0 h 945"/>
              <a:gd name="T4" fmla="*/ 0 w 285"/>
              <a:gd name="T5" fmla="*/ 945 h 9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85" h="945">
                <a:moveTo>
                  <a:pt x="285" y="0"/>
                </a:moveTo>
                <a:lnTo>
                  <a:pt x="0" y="0"/>
                </a:lnTo>
                <a:lnTo>
                  <a:pt x="0" y="945"/>
                </a:lnTo>
              </a:path>
            </a:pathLst>
          </a:custGeom>
          <a:noFill/>
          <a:ln w="19050" cmpd="sng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000"/>
          </a:p>
        </p:txBody>
      </p:sp>
      <p:sp>
        <p:nvSpPr>
          <p:cNvPr id="72" name="Freeform 34"/>
          <p:cNvSpPr>
            <a:spLocks/>
          </p:cNvSpPr>
          <p:nvPr/>
        </p:nvSpPr>
        <p:spPr bwMode="auto">
          <a:xfrm flipV="1">
            <a:off x="4466431" y="2043821"/>
            <a:ext cx="238125" cy="825500"/>
          </a:xfrm>
          <a:custGeom>
            <a:avLst/>
            <a:gdLst>
              <a:gd name="T0" fmla="*/ 285 w 285"/>
              <a:gd name="T1" fmla="*/ 0 h 945"/>
              <a:gd name="T2" fmla="*/ 0 w 285"/>
              <a:gd name="T3" fmla="*/ 0 h 945"/>
              <a:gd name="T4" fmla="*/ 0 w 285"/>
              <a:gd name="T5" fmla="*/ 945 h 9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85" h="945">
                <a:moveTo>
                  <a:pt x="285" y="0"/>
                </a:moveTo>
                <a:lnTo>
                  <a:pt x="0" y="0"/>
                </a:lnTo>
                <a:lnTo>
                  <a:pt x="0" y="945"/>
                </a:lnTo>
              </a:path>
            </a:pathLst>
          </a:custGeom>
          <a:noFill/>
          <a:ln w="19050" cmpd="sng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000"/>
          </a:p>
        </p:txBody>
      </p:sp>
      <p:sp>
        <p:nvSpPr>
          <p:cNvPr id="73" name="Freeform 35"/>
          <p:cNvSpPr>
            <a:spLocks/>
          </p:cNvSpPr>
          <p:nvPr/>
        </p:nvSpPr>
        <p:spPr bwMode="auto">
          <a:xfrm>
            <a:off x="5490369" y="2975683"/>
            <a:ext cx="693737" cy="1930400"/>
          </a:xfrm>
          <a:custGeom>
            <a:avLst/>
            <a:gdLst>
              <a:gd name="T0" fmla="*/ 0 w 2180"/>
              <a:gd name="T1" fmla="*/ 0 h 2440"/>
              <a:gd name="T2" fmla="*/ 0 w 2180"/>
              <a:gd name="T3" fmla="*/ 2440 h 2440"/>
              <a:gd name="T4" fmla="*/ 2180 w 2180"/>
              <a:gd name="T5" fmla="*/ 2440 h 24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80" h="2440">
                <a:moveTo>
                  <a:pt x="0" y="0"/>
                </a:moveTo>
                <a:lnTo>
                  <a:pt x="0" y="2440"/>
                </a:lnTo>
                <a:lnTo>
                  <a:pt x="2180" y="2440"/>
                </a:lnTo>
              </a:path>
            </a:pathLst>
          </a:custGeom>
          <a:noFill/>
          <a:ln w="19050" cmpd="sng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000"/>
          </a:p>
        </p:txBody>
      </p:sp>
      <p:grpSp>
        <p:nvGrpSpPr>
          <p:cNvPr id="74" name="Group 36"/>
          <p:cNvGrpSpPr>
            <a:grpSpLocks/>
          </p:cNvGrpSpPr>
          <p:nvPr/>
        </p:nvGrpSpPr>
        <p:grpSpPr bwMode="auto">
          <a:xfrm>
            <a:off x="5772944" y="1940633"/>
            <a:ext cx="698500" cy="487363"/>
            <a:chOff x="8962" y="10895"/>
            <a:chExt cx="840" cy="555"/>
          </a:xfrm>
        </p:grpSpPr>
        <p:sp>
          <p:nvSpPr>
            <p:cNvPr id="75" name="AutoShape 37"/>
            <p:cNvSpPr>
              <a:spLocks noChangeArrowheads="1"/>
            </p:cNvSpPr>
            <p:nvPr/>
          </p:nvSpPr>
          <p:spPr bwMode="auto">
            <a:xfrm>
              <a:off x="8962" y="10895"/>
              <a:ext cx="690" cy="555"/>
            </a:xfrm>
            <a:prstGeom prst="flowChartDelay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  <p:sp>
          <p:nvSpPr>
            <p:cNvPr id="76" name="Oval 38"/>
            <p:cNvSpPr>
              <a:spLocks noChangeArrowheads="1"/>
            </p:cNvSpPr>
            <p:nvPr/>
          </p:nvSpPr>
          <p:spPr bwMode="auto">
            <a:xfrm>
              <a:off x="9659" y="11101"/>
              <a:ext cx="143" cy="143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</p:grpSp>
      <p:grpSp>
        <p:nvGrpSpPr>
          <p:cNvPr id="78" name="Group 39"/>
          <p:cNvGrpSpPr>
            <a:grpSpLocks/>
          </p:cNvGrpSpPr>
          <p:nvPr/>
        </p:nvGrpSpPr>
        <p:grpSpPr bwMode="auto">
          <a:xfrm>
            <a:off x="2282031" y="2866146"/>
            <a:ext cx="698500" cy="485775"/>
            <a:chOff x="8962" y="10895"/>
            <a:chExt cx="840" cy="555"/>
          </a:xfrm>
        </p:grpSpPr>
        <p:sp>
          <p:nvSpPr>
            <p:cNvPr id="79" name="AutoShape 40"/>
            <p:cNvSpPr>
              <a:spLocks noChangeArrowheads="1"/>
            </p:cNvSpPr>
            <p:nvPr/>
          </p:nvSpPr>
          <p:spPr bwMode="auto">
            <a:xfrm>
              <a:off x="8962" y="10895"/>
              <a:ext cx="690" cy="555"/>
            </a:xfrm>
            <a:prstGeom prst="flowChartDelay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  <p:sp>
          <p:nvSpPr>
            <p:cNvPr id="80" name="Oval 41"/>
            <p:cNvSpPr>
              <a:spLocks noChangeArrowheads="1"/>
            </p:cNvSpPr>
            <p:nvPr/>
          </p:nvSpPr>
          <p:spPr bwMode="auto">
            <a:xfrm>
              <a:off x="9659" y="11101"/>
              <a:ext cx="143" cy="143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</p:grpSp>
      <p:grpSp>
        <p:nvGrpSpPr>
          <p:cNvPr id="81" name="Group 42"/>
          <p:cNvGrpSpPr>
            <a:grpSpLocks/>
          </p:cNvGrpSpPr>
          <p:nvPr/>
        </p:nvGrpSpPr>
        <p:grpSpPr bwMode="auto">
          <a:xfrm>
            <a:off x="2282031" y="4466346"/>
            <a:ext cx="698500" cy="485775"/>
            <a:chOff x="8962" y="10895"/>
            <a:chExt cx="840" cy="555"/>
          </a:xfrm>
        </p:grpSpPr>
        <p:sp>
          <p:nvSpPr>
            <p:cNvPr id="82" name="AutoShape 43"/>
            <p:cNvSpPr>
              <a:spLocks noChangeArrowheads="1"/>
            </p:cNvSpPr>
            <p:nvPr/>
          </p:nvSpPr>
          <p:spPr bwMode="auto">
            <a:xfrm>
              <a:off x="8962" y="10895"/>
              <a:ext cx="690" cy="555"/>
            </a:xfrm>
            <a:prstGeom prst="flowChartDelay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  <p:sp>
          <p:nvSpPr>
            <p:cNvPr id="83" name="Oval 44"/>
            <p:cNvSpPr>
              <a:spLocks noChangeArrowheads="1"/>
            </p:cNvSpPr>
            <p:nvPr/>
          </p:nvSpPr>
          <p:spPr bwMode="auto">
            <a:xfrm>
              <a:off x="9659" y="11101"/>
              <a:ext cx="143" cy="143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</p:grpSp>
      <p:grpSp>
        <p:nvGrpSpPr>
          <p:cNvPr id="84" name="Group 45"/>
          <p:cNvGrpSpPr>
            <a:grpSpLocks/>
          </p:cNvGrpSpPr>
          <p:nvPr/>
        </p:nvGrpSpPr>
        <p:grpSpPr bwMode="auto">
          <a:xfrm>
            <a:off x="5772944" y="3542421"/>
            <a:ext cx="698500" cy="484187"/>
            <a:chOff x="8962" y="10895"/>
            <a:chExt cx="840" cy="555"/>
          </a:xfrm>
        </p:grpSpPr>
        <p:sp>
          <p:nvSpPr>
            <p:cNvPr id="85" name="AutoShape 46"/>
            <p:cNvSpPr>
              <a:spLocks noChangeArrowheads="1"/>
            </p:cNvSpPr>
            <p:nvPr/>
          </p:nvSpPr>
          <p:spPr bwMode="auto">
            <a:xfrm>
              <a:off x="8962" y="10895"/>
              <a:ext cx="690" cy="555"/>
            </a:xfrm>
            <a:prstGeom prst="flowChartDelay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  <p:sp>
          <p:nvSpPr>
            <p:cNvPr id="86" name="Oval 47"/>
            <p:cNvSpPr>
              <a:spLocks noChangeArrowheads="1"/>
            </p:cNvSpPr>
            <p:nvPr/>
          </p:nvSpPr>
          <p:spPr bwMode="auto">
            <a:xfrm>
              <a:off x="9659" y="11101"/>
              <a:ext cx="143" cy="143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</p:grpSp>
      <p:sp>
        <p:nvSpPr>
          <p:cNvPr id="87" name="Oval 48"/>
          <p:cNvSpPr>
            <a:spLocks noChangeArrowheads="1"/>
          </p:cNvSpPr>
          <p:nvPr/>
        </p:nvSpPr>
        <p:spPr bwMode="auto">
          <a:xfrm>
            <a:off x="6114256" y="4833058"/>
            <a:ext cx="119063" cy="123825"/>
          </a:xfrm>
          <a:prstGeom prst="ellipse">
            <a:avLst/>
          </a:prstGeom>
          <a:solidFill>
            <a:srgbClr val="FFFFFF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000"/>
          </a:p>
        </p:txBody>
      </p:sp>
      <p:sp>
        <p:nvSpPr>
          <p:cNvPr id="88" name="Text Box 49"/>
          <p:cNvSpPr txBox="1">
            <a:spLocks noChangeArrowheads="1"/>
          </p:cNvSpPr>
          <p:nvPr/>
        </p:nvSpPr>
        <p:spPr bwMode="auto">
          <a:xfrm>
            <a:off x="3471333" y="5131508"/>
            <a:ext cx="1988873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C</a:t>
            </a:r>
            <a:r>
              <a:rPr kumimoji="0" lang="en-US" sz="2000" b="0" i="0" u="none" strike="noStrike" cap="none" normalizeH="0" baseline="-25000" dirty="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1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 (Active Low)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89" name="Text Box 50"/>
          <p:cNvSpPr txBox="1">
            <a:spLocks noChangeArrowheads="1"/>
          </p:cNvSpPr>
          <p:nvPr/>
        </p:nvSpPr>
        <p:spPr bwMode="auto">
          <a:xfrm>
            <a:off x="5490369" y="4242508"/>
            <a:ext cx="2252662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R="0" lvl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C</a:t>
            </a:r>
            <a:r>
              <a:rPr kumimoji="0" lang="en-US" sz="2000" b="0" i="0" u="none" strike="noStrike" cap="none" normalizeH="0" baseline="-25000" dirty="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2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 (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Active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rPr>
              <a:t>Low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rPr>
              <a:t>)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grpSp>
        <p:nvGrpSpPr>
          <p:cNvPr id="90" name="Group 51"/>
          <p:cNvGrpSpPr>
            <a:grpSpLocks/>
          </p:cNvGrpSpPr>
          <p:nvPr/>
        </p:nvGrpSpPr>
        <p:grpSpPr bwMode="auto">
          <a:xfrm>
            <a:off x="6015831" y="4775908"/>
            <a:ext cx="779463" cy="450850"/>
            <a:chOff x="7542" y="3326"/>
            <a:chExt cx="992" cy="550"/>
          </a:xfrm>
        </p:grpSpPr>
        <p:sp>
          <p:nvSpPr>
            <p:cNvPr id="91" name="Arc 52"/>
            <p:cNvSpPr>
              <a:spLocks/>
            </p:cNvSpPr>
            <p:nvPr/>
          </p:nvSpPr>
          <p:spPr bwMode="auto">
            <a:xfrm>
              <a:off x="7542" y="3326"/>
              <a:ext cx="316" cy="277"/>
            </a:xfrm>
            <a:custGeom>
              <a:avLst/>
              <a:gdLst>
                <a:gd name="G0" fmla="+- 0 0 0"/>
                <a:gd name="G1" fmla="+- 17287 0 0"/>
                <a:gd name="G2" fmla="+- 21600 0 0"/>
                <a:gd name="T0" fmla="*/ 12951 w 21600"/>
                <a:gd name="T1" fmla="*/ 0 h 17287"/>
                <a:gd name="T2" fmla="*/ 21600 w 21600"/>
                <a:gd name="T3" fmla="*/ 17287 h 17287"/>
                <a:gd name="T4" fmla="*/ 0 w 21600"/>
                <a:gd name="T5" fmla="*/ 17287 h 17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17287" fill="none" extrusionOk="0">
                  <a:moveTo>
                    <a:pt x="12950" y="0"/>
                  </a:moveTo>
                  <a:cubicBezTo>
                    <a:pt x="18395" y="4078"/>
                    <a:pt x="21600" y="10484"/>
                    <a:pt x="21600" y="17287"/>
                  </a:cubicBezTo>
                </a:path>
                <a:path w="21600" h="17287" stroke="0" extrusionOk="0">
                  <a:moveTo>
                    <a:pt x="12950" y="0"/>
                  </a:moveTo>
                  <a:cubicBezTo>
                    <a:pt x="18395" y="4078"/>
                    <a:pt x="21600" y="10484"/>
                    <a:pt x="21600" y="17287"/>
                  </a:cubicBezTo>
                  <a:lnTo>
                    <a:pt x="0" y="17287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  <p:sp>
          <p:nvSpPr>
            <p:cNvPr id="92" name="Arc 53"/>
            <p:cNvSpPr>
              <a:spLocks/>
            </p:cNvSpPr>
            <p:nvPr/>
          </p:nvSpPr>
          <p:spPr bwMode="auto">
            <a:xfrm flipV="1">
              <a:off x="7542" y="3595"/>
              <a:ext cx="316" cy="277"/>
            </a:xfrm>
            <a:custGeom>
              <a:avLst/>
              <a:gdLst>
                <a:gd name="G0" fmla="+- 0 0 0"/>
                <a:gd name="G1" fmla="+- 17287 0 0"/>
                <a:gd name="G2" fmla="+- 21600 0 0"/>
                <a:gd name="T0" fmla="*/ 12951 w 21600"/>
                <a:gd name="T1" fmla="*/ 0 h 17287"/>
                <a:gd name="T2" fmla="*/ 21600 w 21600"/>
                <a:gd name="T3" fmla="*/ 17287 h 17287"/>
                <a:gd name="T4" fmla="*/ 0 w 21600"/>
                <a:gd name="T5" fmla="*/ 17287 h 17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17287" fill="none" extrusionOk="0">
                  <a:moveTo>
                    <a:pt x="12950" y="0"/>
                  </a:moveTo>
                  <a:cubicBezTo>
                    <a:pt x="18395" y="4078"/>
                    <a:pt x="21600" y="10484"/>
                    <a:pt x="21600" y="17287"/>
                  </a:cubicBezTo>
                </a:path>
                <a:path w="21600" h="17287" stroke="0" extrusionOk="0">
                  <a:moveTo>
                    <a:pt x="12950" y="0"/>
                  </a:moveTo>
                  <a:cubicBezTo>
                    <a:pt x="18395" y="4078"/>
                    <a:pt x="21600" y="10484"/>
                    <a:pt x="21600" y="17287"/>
                  </a:cubicBezTo>
                  <a:lnTo>
                    <a:pt x="0" y="17287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  <p:sp>
          <p:nvSpPr>
            <p:cNvPr id="93" name="Arc 54"/>
            <p:cNvSpPr>
              <a:spLocks/>
            </p:cNvSpPr>
            <p:nvPr/>
          </p:nvSpPr>
          <p:spPr bwMode="auto">
            <a:xfrm>
              <a:off x="7954" y="3327"/>
              <a:ext cx="577" cy="547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18670"/>
                <a:gd name="T1" fmla="*/ 0 h 21600"/>
                <a:gd name="T2" fmla="*/ 18670 w 18670"/>
                <a:gd name="T3" fmla="*/ 10738 h 21600"/>
                <a:gd name="T4" fmla="*/ 0 w 1867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670" h="21600" fill="none" extrusionOk="0">
                  <a:moveTo>
                    <a:pt x="0" y="-1"/>
                  </a:moveTo>
                  <a:cubicBezTo>
                    <a:pt x="7691" y="-1"/>
                    <a:pt x="14802" y="4089"/>
                    <a:pt x="18670" y="10737"/>
                  </a:cubicBezTo>
                </a:path>
                <a:path w="18670" h="21600" stroke="0" extrusionOk="0">
                  <a:moveTo>
                    <a:pt x="0" y="-1"/>
                  </a:moveTo>
                  <a:cubicBezTo>
                    <a:pt x="7691" y="-1"/>
                    <a:pt x="14802" y="4089"/>
                    <a:pt x="18670" y="10737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  <p:sp>
          <p:nvSpPr>
            <p:cNvPr id="94" name="Arc 55"/>
            <p:cNvSpPr>
              <a:spLocks/>
            </p:cNvSpPr>
            <p:nvPr/>
          </p:nvSpPr>
          <p:spPr bwMode="auto">
            <a:xfrm flipV="1">
              <a:off x="7954" y="3329"/>
              <a:ext cx="580" cy="547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18764"/>
                <a:gd name="T1" fmla="*/ 0 h 21600"/>
                <a:gd name="T2" fmla="*/ 18764 w 18764"/>
                <a:gd name="T3" fmla="*/ 10900 h 21600"/>
                <a:gd name="T4" fmla="*/ 0 w 18764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64" h="21600" fill="none" extrusionOk="0">
                  <a:moveTo>
                    <a:pt x="0" y="-1"/>
                  </a:moveTo>
                  <a:cubicBezTo>
                    <a:pt x="7758" y="-1"/>
                    <a:pt x="14920" y="4160"/>
                    <a:pt x="18763" y="10900"/>
                  </a:cubicBezTo>
                </a:path>
                <a:path w="18764" h="21600" stroke="0" extrusionOk="0">
                  <a:moveTo>
                    <a:pt x="0" y="-1"/>
                  </a:moveTo>
                  <a:cubicBezTo>
                    <a:pt x="7758" y="-1"/>
                    <a:pt x="14920" y="4160"/>
                    <a:pt x="18763" y="109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  <p:sp>
          <p:nvSpPr>
            <p:cNvPr id="95" name="Line 56"/>
            <p:cNvSpPr>
              <a:spLocks noChangeShapeType="1"/>
            </p:cNvSpPr>
            <p:nvPr/>
          </p:nvSpPr>
          <p:spPr bwMode="auto">
            <a:xfrm>
              <a:off x="7738" y="3327"/>
              <a:ext cx="22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  <p:sp>
          <p:nvSpPr>
            <p:cNvPr id="96" name="Line 57"/>
            <p:cNvSpPr>
              <a:spLocks noChangeShapeType="1"/>
            </p:cNvSpPr>
            <p:nvPr/>
          </p:nvSpPr>
          <p:spPr bwMode="auto">
            <a:xfrm>
              <a:off x="7732" y="3876"/>
              <a:ext cx="219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</p:grpSp>
      <p:sp>
        <p:nvSpPr>
          <p:cNvPr id="97" name="Oval 58"/>
          <p:cNvSpPr>
            <a:spLocks noChangeArrowheads="1"/>
          </p:cNvSpPr>
          <p:nvPr/>
        </p:nvSpPr>
        <p:spPr bwMode="auto">
          <a:xfrm>
            <a:off x="6114256" y="5052133"/>
            <a:ext cx="119063" cy="125413"/>
          </a:xfrm>
          <a:prstGeom prst="ellipse">
            <a:avLst/>
          </a:prstGeom>
          <a:solidFill>
            <a:srgbClr val="FFFFFF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25541381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Box 55"/>
          <p:cNvSpPr txBox="1"/>
          <p:nvPr/>
        </p:nvSpPr>
        <p:spPr>
          <a:xfrm>
            <a:off x="1493359" y="301936"/>
            <a:ext cx="60931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/>
              <a:t>Adding Multi-bit Numbers</a:t>
            </a:r>
            <a:endParaRPr lang="en-US" sz="4000" b="1" dirty="0"/>
          </a:p>
        </p:txBody>
      </p:sp>
      <p:grpSp>
        <p:nvGrpSpPr>
          <p:cNvPr id="102" name="Group 101"/>
          <p:cNvGrpSpPr/>
          <p:nvPr/>
        </p:nvGrpSpPr>
        <p:grpSpPr>
          <a:xfrm>
            <a:off x="2159000" y="1146119"/>
            <a:ext cx="5134856" cy="5638166"/>
            <a:chOff x="1465525" y="0"/>
            <a:chExt cx="5763950" cy="7303990"/>
          </a:xfrm>
        </p:grpSpPr>
        <p:sp>
          <p:nvSpPr>
            <p:cNvPr id="4" name="Line 1"/>
            <p:cNvSpPr>
              <a:spLocks noChangeShapeType="1"/>
            </p:cNvSpPr>
            <p:nvPr/>
          </p:nvSpPr>
          <p:spPr bwMode="auto">
            <a:xfrm flipH="1">
              <a:off x="2308225" y="1250950"/>
              <a:ext cx="71120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" name="Line 2"/>
            <p:cNvSpPr>
              <a:spLocks noChangeShapeType="1"/>
            </p:cNvSpPr>
            <p:nvPr/>
          </p:nvSpPr>
          <p:spPr bwMode="auto">
            <a:xfrm flipH="1">
              <a:off x="2314575" y="831850"/>
              <a:ext cx="71120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Line 3"/>
            <p:cNvSpPr>
              <a:spLocks noChangeShapeType="1"/>
            </p:cNvSpPr>
            <p:nvPr/>
          </p:nvSpPr>
          <p:spPr bwMode="auto">
            <a:xfrm flipH="1">
              <a:off x="2311400" y="158750"/>
              <a:ext cx="71120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Line 4"/>
            <p:cNvSpPr>
              <a:spLocks noChangeShapeType="1"/>
            </p:cNvSpPr>
            <p:nvPr/>
          </p:nvSpPr>
          <p:spPr bwMode="auto">
            <a:xfrm flipH="1">
              <a:off x="4546600" y="412750"/>
              <a:ext cx="71120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Line 5"/>
            <p:cNvSpPr>
              <a:spLocks noChangeShapeType="1"/>
            </p:cNvSpPr>
            <p:nvPr/>
          </p:nvSpPr>
          <p:spPr bwMode="auto">
            <a:xfrm flipH="1">
              <a:off x="4559300" y="1085850"/>
              <a:ext cx="71120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Text Box 6"/>
            <p:cNvSpPr txBox="1">
              <a:spLocks noChangeArrowheads="1"/>
            </p:cNvSpPr>
            <p:nvPr/>
          </p:nvSpPr>
          <p:spPr bwMode="auto">
            <a:xfrm>
              <a:off x="1465525" y="0"/>
              <a:ext cx="922075" cy="1400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20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ÇlÇr ñæí©" charset="0"/>
                </a:rPr>
                <a:t>ground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ea typeface="ÇlÇr ñæí©" charset="0"/>
              </a:endParaRPr>
            </a:p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ÇlÇr ñæí©" charset="0"/>
                </a:rPr>
                <a:t>A</a:t>
              </a:r>
              <a:r>
                <a:rPr kumimoji="0" lang="en-US" sz="1600" b="0" i="0" u="none" strike="noStrike" cap="none" normalizeH="0" baseline="-25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charset="0"/>
                  <a:ea typeface="ÇlÇr ñæí©" charset="0"/>
                </a:rPr>
                <a:t>0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ea typeface="ÇlÇr ñæí©" charset="0"/>
              </a:endParaRPr>
            </a:p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ÇlÇr ñæí©" charset="0"/>
                </a:rPr>
                <a:t>B</a:t>
              </a:r>
              <a:r>
                <a:rPr kumimoji="0" lang="en-US" sz="1600" b="0" i="0" u="none" strike="noStrike" cap="none" normalizeH="0" baseline="-2500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charset="0"/>
                  <a:ea typeface="ÇlÇr ñæí©" charset="0"/>
                </a:rPr>
                <a:t>0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10" name="Line 7"/>
            <p:cNvSpPr>
              <a:spLocks noChangeShapeType="1"/>
            </p:cNvSpPr>
            <p:nvPr/>
          </p:nvSpPr>
          <p:spPr bwMode="auto">
            <a:xfrm flipH="1">
              <a:off x="2314575" y="3168650"/>
              <a:ext cx="71120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Line 8"/>
            <p:cNvSpPr>
              <a:spLocks noChangeShapeType="1"/>
            </p:cNvSpPr>
            <p:nvPr/>
          </p:nvSpPr>
          <p:spPr bwMode="auto">
            <a:xfrm flipH="1">
              <a:off x="2314575" y="2749550"/>
              <a:ext cx="71120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Line 9"/>
            <p:cNvSpPr>
              <a:spLocks noChangeShapeType="1"/>
            </p:cNvSpPr>
            <p:nvPr/>
          </p:nvSpPr>
          <p:spPr bwMode="auto">
            <a:xfrm flipH="1">
              <a:off x="2311400" y="2076450"/>
              <a:ext cx="71120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Line 10"/>
            <p:cNvSpPr>
              <a:spLocks noChangeShapeType="1"/>
            </p:cNvSpPr>
            <p:nvPr/>
          </p:nvSpPr>
          <p:spPr bwMode="auto">
            <a:xfrm flipH="1">
              <a:off x="4546600" y="2330450"/>
              <a:ext cx="71120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Line 11"/>
            <p:cNvSpPr>
              <a:spLocks noChangeShapeType="1"/>
            </p:cNvSpPr>
            <p:nvPr/>
          </p:nvSpPr>
          <p:spPr bwMode="auto">
            <a:xfrm flipH="1">
              <a:off x="4559300" y="3003550"/>
              <a:ext cx="71120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Line 12"/>
            <p:cNvSpPr>
              <a:spLocks noChangeShapeType="1"/>
            </p:cNvSpPr>
            <p:nvPr/>
          </p:nvSpPr>
          <p:spPr bwMode="auto">
            <a:xfrm flipH="1">
              <a:off x="2308225" y="5149850"/>
              <a:ext cx="71120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Line 13"/>
            <p:cNvSpPr>
              <a:spLocks noChangeShapeType="1"/>
            </p:cNvSpPr>
            <p:nvPr/>
          </p:nvSpPr>
          <p:spPr bwMode="auto">
            <a:xfrm flipH="1">
              <a:off x="2308225" y="4730750"/>
              <a:ext cx="71120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Line 14"/>
            <p:cNvSpPr>
              <a:spLocks noChangeShapeType="1"/>
            </p:cNvSpPr>
            <p:nvPr/>
          </p:nvSpPr>
          <p:spPr bwMode="auto">
            <a:xfrm flipH="1">
              <a:off x="2311400" y="4057650"/>
              <a:ext cx="71120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Line 15"/>
            <p:cNvSpPr>
              <a:spLocks noChangeShapeType="1"/>
            </p:cNvSpPr>
            <p:nvPr/>
          </p:nvSpPr>
          <p:spPr bwMode="auto">
            <a:xfrm flipH="1">
              <a:off x="4546600" y="4311650"/>
              <a:ext cx="71120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16"/>
            <p:cNvSpPr>
              <a:spLocks noChangeShapeType="1"/>
            </p:cNvSpPr>
            <p:nvPr/>
          </p:nvSpPr>
          <p:spPr bwMode="auto">
            <a:xfrm flipH="1">
              <a:off x="4559300" y="4984750"/>
              <a:ext cx="71120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Line 17"/>
            <p:cNvSpPr>
              <a:spLocks noChangeShapeType="1"/>
            </p:cNvSpPr>
            <p:nvPr/>
          </p:nvSpPr>
          <p:spPr bwMode="auto">
            <a:xfrm flipH="1">
              <a:off x="2308225" y="7004050"/>
              <a:ext cx="71120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Line 18"/>
            <p:cNvSpPr>
              <a:spLocks noChangeShapeType="1"/>
            </p:cNvSpPr>
            <p:nvPr/>
          </p:nvSpPr>
          <p:spPr bwMode="auto">
            <a:xfrm flipH="1">
              <a:off x="2308225" y="6584950"/>
              <a:ext cx="71120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Line 19"/>
            <p:cNvSpPr>
              <a:spLocks noChangeShapeType="1"/>
            </p:cNvSpPr>
            <p:nvPr/>
          </p:nvSpPr>
          <p:spPr bwMode="auto">
            <a:xfrm flipH="1">
              <a:off x="2311400" y="5911850"/>
              <a:ext cx="71120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Line 20"/>
            <p:cNvSpPr>
              <a:spLocks noChangeShapeType="1"/>
            </p:cNvSpPr>
            <p:nvPr/>
          </p:nvSpPr>
          <p:spPr bwMode="auto">
            <a:xfrm flipH="1">
              <a:off x="4546600" y="6165850"/>
              <a:ext cx="71120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Line 21"/>
            <p:cNvSpPr>
              <a:spLocks noChangeShapeType="1"/>
            </p:cNvSpPr>
            <p:nvPr/>
          </p:nvSpPr>
          <p:spPr bwMode="auto">
            <a:xfrm flipH="1">
              <a:off x="4559300" y="6838950"/>
              <a:ext cx="71120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22"/>
            <p:cNvSpPr>
              <a:spLocks/>
            </p:cNvSpPr>
            <p:nvPr/>
          </p:nvSpPr>
          <p:spPr bwMode="auto">
            <a:xfrm>
              <a:off x="5191125" y="414338"/>
              <a:ext cx="1323975" cy="2271712"/>
            </a:xfrm>
            <a:custGeom>
              <a:avLst/>
              <a:gdLst>
                <a:gd name="T0" fmla="*/ 0 w 2085"/>
                <a:gd name="T1" fmla="*/ 0 h 3555"/>
                <a:gd name="T2" fmla="*/ 1785 w 2085"/>
                <a:gd name="T3" fmla="*/ 0 h 3555"/>
                <a:gd name="T4" fmla="*/ 1785 w 2085"/>
                <a:gd name="T5" fmla="*/ 3555 h 3555"/>
                <a:gd name="T6" fmla="*/ 2085 w 2085"/>
                <a:gd name="T7" fmla="*/ 3555 h 35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85" h="3555">
                  <a:moveTo>
                    <a:pt x="0" y="0"/>
                  </a:moveTo>
                  <a:lnTo>
                    <a:pt x="1785" y="0"/>
                  </a:lnTo>
                  <a:lnTo>
                    <a:pt x="1785" y="3555"/>
                  </a:lnTo>
                  <a:lnTo>
                    <a:pt x="2085" y="3555"/>
                  </a:lnTo>
                </a:path>
              </a:pathLst>
            </a:custGeom>
            <a:noFill/>
            <a:ln w="28575" cmpd="sng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3"/>
            <p:cNvSpPr>
              <a:spLocks/>
            </p:cNvSpPr>
            <p:nvPr/>
          </p:nvSpPr>
          <p:spPr bwMode="auto">
            <a:xfrm>
              <a:off x="5219700" y="2328863"/>
              <a:ext cx="1295400" cy="676275"/>
            </a:xfrm>
            <a:custGeom>
              <a:avLst/>
              <a:gdLst>
                <a:gd name="T0" fmla="*/ 0 w 2040"/>
                <a:gd name="T1" fmla="*/ 0 h 945"/>
                <a:gd name="T2" fmla="*/ 1425 w 2040"/>
                <a:gd name="T3" fmla="*/ 0 h 945"/>
                <a:gd name="T4" fmla="*/ 1425 w 2040"/>
                <a:gd name="T5" fmla="*/ 945 h 945"/>
                <a:gd name="T6" fmla="*/ 2040 w 2040"/>
                <a:gd name="T7" fmla="*/ 945 h 9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40" h="945">
                  <a:moveTo>
                    <a:pt x="0" y="0"/>
                  </a:moveTo>
                  <a:lnTo>
                    <a:pt x="1425" y="0"/>
                  </a:lnTo>
                  <a:lnTo>
                    <a:pt x="1425" y="945"/>
                  </a:lnTo>
                  <a:lnTo>
                    <a:pt x="2040" y="945"/>
                  </a:lnTo>
                </a:path>
              </a:pathLst>
            </a:custGeom>
            <a:noFill/>
            <a:ln w="28575" cmpd="sng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4"/>
            <p:cNvSpPr>
              <a:spLocks/>
            </p:cNvSpPr>
            <p:nvPr/>
          </p:nvSpPr>
          <p:spPr bwMode="auto">
            <a:xfrm>
              <a:off x="5181600" y="3319463"/>
              <a:ext cx="1333500" cy="990600"/>
            </a:xfrm>
            <a:custGeom>
              <a:avLst/>
              <a:gdLst>
                <a:gd name="T0" fmla="*/ 0 w 2100"/>
                <a:gd name="T1" fmla="*/ 1740 h 1740"/>
                <a:gd name="T2" fmla="*/ 1470 w 2100"/>
                <a:gd name="T3" fmla="*/ 1740 h 1740"/>
                <a:gd name="T4" fmla="*/ 1470 w 2100"/>
                <a:gd name="T5" fmla="*/ 0 h 1740"/>
                <a:gd name="T6" fmla="*/ 2100 w 2100"/>
                <a:gd name="T7" fmla="*/ 0 h 17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00" h="1740">
                  <a:moveTo>
                    <a:pt x="0" y="1740"/>
                  </a:moveTo>
                  <a:lnTo>
                    <a:pt x="1470" y="1740"/>
                  </a:lnTo>
                  <a:lnTo>
                    <a:pt x="1470" y="0"/>
                  </a:lnTo>
                  <a:lnTo>
                    <a:pt x="2100" y="0"/>
                  </a:lnTo>
                </a:path>
              </a:pathLst>
            </a:custGeom>
            <a:noFill/>
            <a:ln w="28575" cmpd="sng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25"/>
            <p:cNvSpPr>
              <a:spLocks/>
            </p:cNvSpPr>
            <p:nvPr/>
          </p:nvSpPr>
          <p:spPr bwMode="auto">
            <a:xfrm>
              <a:off x="5162550" y="3600450"/>
              <a:ext cx="1371600" cy="2566988"/>
            </a:xfrm>
            <a:custGeom>
              <a:avLst/>
              <a:gdLst>
                <a:gd name="T0" fmla="*/ 0 w 2160"/>
                <a:gd name="T1" fmla="*/ 4185 h 4185"/>
                <a:gd name="T2" fmla="*/ 1890 w 2160"/>
                <a:gd name="T3" fmla="*/ 4185 h 4185"/>
                <a:gd name="T4" fmla="*/ 1890 w 2160"/>
                <a:gd name="T5" fmla="*/ 0 h 4185"/>
                <a:gd name="T6" fmla="*/ 2160 w 2160"/>
                <a:gd name="T7" fmla="*/ 0 h 4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" h="4185">
                  <a:moveTo>
                    <a:pt x="0" y="4185"/>
                  </a:moveTo>
                  <a:lnTo>
                    <a:pt x="1890" y="4185"/>
                  </a:lnTo>
                  <a:lnTo>
                    <a:pt x="1890" y="0"/>
                  </a:lnTo>
                  <a:lnTo>
                    <a:pt x="2160" y="0"/>
                  </a:lnTo>
                </a:path>
              </a:pathLst>
            </a:custGeom>
            <a:noFill/>
            <a:ln w="28575" cmpd="sng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26"/>
            <p:cNvSpPr>
              <a:spLocks/>
            </p:cNvSpPr>
            <p:nvPr/>
          </p:nvSpPr>
          <p:spPr bwMode="auto">
            <a:xfrm>
              <a:off x="2133600" y="1085850"/>
              <a:ext cx="3390900" cy="990600"/>
            </a:xfrm>
            <a:custGeom>
              <a:avLst/>
              <a:gdLst>
                <a:gd name="T0" fmla="*/ 4860 w 5340"/>
                <a:gd name="T1" fmla="*/ 0 h 1560"/>
                <a:gd name="T2" fmla="*/ 5340 w 5340"/>
                <a:gd name="T3" fmla="*/ 0 h 1560"/>
                <a:gd name="T4" fmla="*/ 5340 w 5340"/>
                <a:gd name="T5" fmla="*/ 900 h 1560"/>
                <a:gd name="T6" fmla="*/ 0 w 5340"/>
                <a:gd name="T7" fmla="*/ 900 h 1560"/>
                <a:gd name="T8" fmla="*/ 0 w 5340"/>
                <a:gd name="T9" fmla="*/ 1560 h 1560"/>
                <a:gd name="T10" fmla="*/ 405 w 5340"/>
                <a:gd name="T11" fmla="*/ 1560 h 15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40" h="1560">
                  <a:moveTo>
                    <a:pt x="4860" y="0"/>
                  </a:moveTo>
                  <a:lnTo>
                    <a:pt x="5340" y="0"/>
                  </a:lnTo>
                  <a:lnTo>
                    <a:pt x="5340" y="900"/>
                  </a:lnTo>
                  <a:lnTo>
                    <a:pt x="0" y="900"/>
                  </a:lnTo>
                  <a:lnTo>
                    <a:pt x="0" y="1560"/>
                  </a:lnTo>
                  <a:lnTo>
                    <a:pt x="405" y="1560"/>
                  </a:lnTo>
                </a:path>
              </a:pathLst>
            </a:custGeom>
            <a:noFill/>
            <a:ln w="28575" cmpd="sng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27"/>
            <p:cNvSpPr>
              <a:spLocks/>
            </p:cNvSpPr>
            <p:nvPr/>
          </p:nvSpPr>
          <p:spPr bwMode="auto">
            <a:xfrm>
              <a:off x="2114550" y="3005138"/>
              <a:ext cx="3390900" cy="1052512"/>
            </a:xfrm>
            <a:custGeom>
              <a:avLst/>
              <a:gdLst>
                <a:gd name="T0" fmla="*/ 4860 w 5340"/>
                <a:gd name="T1" fmla="*/ 0 h 1560"/>
                <a:gd name="T2" fmla="*/ 5340 w 5340"/>
                <a:gd name="T3" fmla="*/ 0 h 1560"/>
                <a:gd name="T4" fmla="*/ 5340 w 5340"/>
                <a:gd name="T5" fmla="*/ 900 h 1560"/>
                <a:gd name="T6" fmla="*/ 0 w 5340"/>
                <a:gd name="T7" fmla="*/ 900 h 1560"/>
                <a:gd name="T8" fmla="*/ 0 w 5340"/>
                <a:gd name="T9" fmla="*/ 1560 h 1560"/>
                <a:gd name="T10" fmla="*/ 405 w 5340"/>
                <a:gd name="T11" fmla="*/ 1560 h 15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40" h="1560">
                  <a:moveTo>
                    <a:pt x="4860" y="0"/>
                  </a:moveTo>
                  <a:lnTo>
                    <a:pt x="5340" y="0"/>
                  </a:lnTo>
                  <a:lnTo>
                    <a:pt x="5340" y="900"/>
                  </a:lnTo>
                  <a:lnTo>
                    <a:pt x="0" y="900"/>
                  </a:lnTo>
                  <a:lnTo>
                    <a:pt x="0" y="1560"/>
                  </a:lnTo>
                  <a:lnTo>
                    <a:pt x="405" y="1560"/>
                  </a:lnTo>
                </a:path>
              </a:pathLst>
            </a:custGeom>
            <a:noFill/>
            <a:ln w="28575" cmpd="sng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28"/>
            <p:cNvSpPr>
              <a:spLocks/>
            </p:cNvSpPr>
            <p:nvPr/>
          </p:nvSpPr>
          <p:spPr bwMode="auto">
            <a:xfrm>
              <a:off x="2124075" y="4986338"/>
              <a:ext cx="3390900" cy="923925"/>
            </a:xfrm>
            <a:custGeom>
              <a:avLst/>
              <a:gdLst>
                <a:gd name="T0" fmla="*/ 4860 w 5340"/>
                <a:gd name="T1" fmla="*/ 0 h 1560"/>
                <a:gd name="T2" fmla="*/ 5340 w 5340"/>
                <a:gd name="T3" fmla="*/ 0 h 1560"/>
                <a:gd name="T4" fmla="*/ 5340 w 5340"/>
                <a:gd name="T5" fmla="*/ 900 h 1560"/>
                <a:gd name="T6" fmla="*/ 0 w 5340"/>
                <a:gd name="T7" fmla="*/ 900 h 1560"/>
                <a:gd name="T8" fmla="*/ 0 w 5340"/>
                <a:gd name="T9" fmla="*/ 1560 h 1560"/>
                <a:gd name="T10" fmla="*/ 405 w 5340"/>
                <a:gd name="T11" fmla="*/ 1560 h 15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40" h="1560">
                  <a:moveTo>
                    <a:pt x="4860" y="0"/>
                  </a:moveTo>
                  <a:lnTo>
                    <a:pt x="5340" y="0"/>
                  </a:lnTo>
                  <a:lnTo>
                    <a:pt x="5340" y="900"/>
                  </a:lnTo>
                  <a:lnTo>
                    <a:pt x="0" y="900"/>
                  </a:lnTo>
                  <a:lnTo>
                    <a:pt x="0" y="1560"/>
                  </a:lnTo>
                  <a:lnTo>
                    <a:pt x="405" y="1560"/>
                  </a:lnTo>
                </a:path>
              </a:pathLst>
            </a:custGeom>
            <a:noFill/>
            <a:ln w="28575" cmpd="sng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Text Box 29"/>
            <p:cNvSpPr txBox="1">
              <a:spLocks noChangeArrowheads="1"/>
            </p:cNvSpPr>
            <p:nvPr/>
          </p:nvSpPr>
          <p:spPr bwMode="auto">
            <a:xfrm>
              <a:off x="1860983" y="2422479"/>
              <a:ext cx="466725" cy="10159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ÇlÇr ñæí©" charset="0"/>
                </a:rPr>
                <a:t>A</a:t>
              </a:r>
              <a:r>
                <a:rPr kumimoji="0" lang="en-US" sz="1600" b="0" i="0" u="none" strike="noStrike" cap="none" normalizeH="0" baseline="-25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ÇlÇr ñæí©" charset="0"/>
                </a:rPr>
                <a:t>1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ea typeface="ÇlÇr ñæí©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ÇlÇr ñæí©" charset="0"/>
                </a:rPr>
                <a:t>B</a:t>
              </a:r>
              <a:r>
                <a:rPr kumimoji="0" lang="en-US" sz="1600" b="0" i="0" u="none" strike="noStrike" cap="none" normalizeH="0" baseline="-2500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ÇlÇr ñæí©" charset="0"/>
                </a:rPr>
                <a:t>1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34" name="Text Box 30"/>
            <p:cNvSpPr txBox="1">
              <a:spLocks noChangeArrowheads="1"/>
            </p:cNvSpPr>
            <p:nvPr/>
          </p:nvSpPr>
          <p:spPr bwMode="auto">
            <a:xfrm>
              <a:off x="1889558" y="4460059"/>
              <a:ext cx="466725" cy="10159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ÇlÇr ñæí©" charset="0"/>
                </a:rPr>
                <a:t>A</a:t>
              </a:r>
              <a:r>
                <a:rPr kumimoji="0" lang="en-US" sz="1600" b="0" i="0" u="none" strike="noStrike" cap="none" normalizeH="0" baseline="-25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ÇlÇr ñæí©" charset="0"/>
                </a:rPr>
                <a:t>2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ea typeface="ÇlÇr ñæí©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ÇlÇr ñæí©" charset="0"/>
                </a:rPr>
                <a:t>B</a:t>
              </a:r>
              <a:r>
                <a:rPr kumimoji="0" lang="en-US" sz="1600" b="0" i="0" u="none" strike="noStrike" cap="none" normalizeH="0" baseline="-2500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ÇlÇr ñæí©" charset="0"/>
                </a:rPr>
                <a:t>2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35" name="Text Box 31"/>
            <p:cNvSpPr txBox="1">
              <a:spLocks noChangeArrowheads="1"/>
            </p:cNvSpPr>
            <p:nvPr/>
          </p:nvSpPr>
          <p:spPr bwMode="auto">
            <a:xfrm>
              <a:off x="1899083" y="6288087"/>
              <a:ext cx="466725" cy="10159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ÇlÇr ñæí©" charset="0"/>
                </a:rPr>
                <a:t>A</a:t>
              </a:r>
              <a:r>
                <a:rPr kumimoji="0" lang="en-US" sz="1600" b="0" i="0" u="none" strike="noStrike" cap="none" normalizeH="0" baseline="-25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ÇlÇr ñæí©" charset="0"/>
                </a:rPr>
                <a:t>3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ea typeface="ÇlÇr ñæí©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ÇlÇr ñæí©" charset="0"/>
                </a:rPr>
                <a:t>B</a:t>
              </a:r>
              <a:r>
                <a:rPr kumimoji="0" lang="en-US" sz="1600" b="0" i="0" u="none" strike="noStrike" cap="none" normalizeH="0" baseline="-2500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ÇlÇr ñæí©" charset="0"/>
                </a:rPr>
                <a:t>3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36" name="Text Box 32"/>
            <p:cNvSpPr txBox="1">
              <a:spLocks noChangeArrowheads="1"/>
            </p:cNvSpPr>
            <p:nvPr/>
          </p:nvSpPr>
          <p:spPr bwMode="auto">
            <a:xfrm>
              <a:off x="6623050" y="2422479"/>
              <a:ext cx="606425" cy="1644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ÇlÇr ñæí©" charset="0"/>
                </a:rPr>
                <a:t>S</a:t>
              </a:r>
              <a:r>
                <a:rPr kumimoji="0" lang="en-US" sz="1600" b="0" i="0" u="none" strike="noStrike" cap="none" normalizeH="0" baseline="-2500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charset="0"/>
                  <a:ea typeface="ÇlÇr ñæí©" charset="0"/>
                </a:rPr>
                <a:t>0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ÇlÇr ñæí©" charset="0"/>
                </a:rPr>
                <a:t>S</a:t>
              </a:r>
              <a:r>
                <a:rPr kumimoji="0" lang="en-US" sz="1600" b="0" i="0" u="none" strike="noStrike" cap="none" normalizeH="0" baseline="-2500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ÇlÇr ñæí©" charset="0"/>
                </a:rPr>
                <a:t>1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ÇlÇr ñæí©" charset="0"/>
                </a:rPr>
                <a:t>S</a:t>
              </a:r>
              <a:r>
                <a:rPr kumimoji="0" lang="en-US" sz="1600" b="0" i="0" u="none" strike="noStrike" cap="none" normalizeH="0" baseline="-2500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ÇlÇr ñæí©" charset="0"/>
                </a:rPr>
                <a:t>2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ÇlÇr ñæí©" charset="0"/>
                </a:rPr>
                <a:t>S</a:t>
              </a:r>
              <a:r>
                <a:rPr kumimoji="0" lang="en-US" sz="1600" b="0" i="0" u="none" strike="noStrike" cap="none" normalizeH="0" baseline="-2500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ÇlÇr ñæí©" charset="0"/>
                </a:rPr>
                <a:t>3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ÇlÇr ñæí©" charset="0"/>
                </a:rPr>
                <a:t>C</a:t>
              </a:r>
              <a:r>
                <a:rPr kumimoji="0" lang="en-US" sz="1600" b="0" i="0" u="none" strike="noStrike" cap="none" normalizeH="0" baseline="-2500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ÇlÇr ñæí©" charset="0"/>
                </a:rPr>
                <a:t>out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37" name="Freeform 33"/>
            <p:cNvSpPr>
              <a:spLocks/>
            </p:cNvSpPr>
            <p:nvPr/>
          </p:nvSpPr>
          <p:spPr bwMode="auto">
            <a:xfrm>
              <a:off x="5264150" y="3921125"/>
              <a:ext cx="1371600" cy="2919413"/>
            </a:xfrm>
            <a:custGeom>
              <a:avLst/>
              <a:gdLst>
                <a:gd name="T0" fmla="*/ 0 w 2160"/>
                <a:gd name="T1" fmla="*/ 4185 h 4185"/>
                <a:gd name="T2" fmla="*/ 1890 w 2160"/>
                <a:gd name="T3" fmla="*/ 4185 h 4185"/>
                <a:gd name="T4" fmla="*/ 1890 w 2160"/>
                <a:gd name="T5" fmla="*/ 0 h 4185"/>
                <a:gd name="T6" fmla="*/ 2160 w 2160"/>
                <a:gd name="T7" fmla="*/ 0 h 4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" h="4185">
                  <a:moveTo>
                    <a:pt x="0" y="4185"/>
                  </a:moveTo>
                  <a:lnTo>
                    <a:pt x="1890" y="4185"/>
                  </a:lnTo>
                  <a:lnTo>
                    <a:pt x="1890" y="0"/>
                  </a:lnTo>
                  <a:lnTo>
                    <a:pt x="2160" y="0"/>
                  </a:lnTo>
                </a:path>
              </a:pathLst>
            </a:custGeom>
            <a:noFill/>
            <a:ln w="28575" cmpd="sng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Line 34"/>
            <p:cNvSpPr>
              <a:spLocks noChangeShapeType="1"/>
            </p:cNvSpPr>
            <p:nvPr/>
          </p:nvSpPr>
          <p:spPr bwMode="auto">
            <a:xfrm>
              <a:off x="6421438" y="2686050"/>
              <a:ext cx="20955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Line 35"/>
            <p:cNvSpPr>
              <a:spLocks noChangeShapeType="1"/>
            </p:cNvSpPr>
            <p:nvPr/>
          </p:nvSpPr>
          <p:spPr bwMode="auto">
            <a:xfrm>
              <a:off x="6418263" y="3006725"/>
              <a:ext cx="20955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Line 36"/>
            <p:cNvSpPr>
              <a:spLocks noChangeShapeType="1"/>
            </p:cNvSpPr>
            <p:nvPr/>
          </p:nvSpPr>
          <p:spPr bwMode="auto">
            <a:xfrm>
              <a:off x="6413500" y="3319463"/>
              <a:ext cx="20955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Line 37"/>
            <p:cNvSpPr>
              <a:spLocks noChangeShapeType="1"/>
            </p:cNvSpPr>
            <p:nvPr/>
          </p:nvSpPr>
          <p:spPr bwMode="auto">
            <a:xfrm>
              <a:off x="6413500" y="3600450"/>
              <a:ext cx="20955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8" name="Text Box 38"/>
            <p:cNvSpPr txBox="1">
              <a:spLocks noChangeArrowheads="1"/>
            </p:cNvSpPr>
            <p:nvPr/>
          </p:nvSpPr>
          <p:spPr bwMode="auto">
            <a:xfrm>
              <a:off x="3035300" y="3956050"/>
              <a:ext cx="1536700" cy="1295400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" tIns="9144" rIns="45720" bIns="9144" numCol="1" anchor="t" anchorCtr="0" compatLnSpc="1">
              <a:prstTxWarp prst="textNoShape">
                <a:avLst/>
              </a:prstTxWarp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ts val="12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ÇlÇr ñæí©" charset="0"/>
                </a:rPr>
                <a:t>C</a:t>
              </a:r>
              <a:r>
                <a:rPr kumimoji="0" lang="en-US" sz="1400" b="0" i="0" u="none" strike="noStrike" cap="none" normalizeH="0" baseline="-2500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ÇlÇr ñæí©" charset="0"/>
                </a:rPr>
                <a:t>in</a:t>
              </a:r>
              <a:endPara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ea typeface="ÇlÇr ñæí©" charset="0"/>
              </a:endParaRPr>
            </a:p>
            <a:p>
              <a:pPr marL="457200" marR="0" lvl="1" indent="0" algn="r" defTabSz="914400" rtl="0" eaLnBrk="1" fontAlgn="base" latinLnBrk="0" hangingPunct="1">
                <a:lnSpc>
                  <a:spcPts val="12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charset="0"/>
                  <a:ea typeface="ＭＳ Ｐゴシック" charset="0"/>
                </a:rPr>
                <a:t>Q</a:t>
              </a:r>
            </a:p>
            <a:p>
              <a:pPr marL="0" marR="0" lvl="0" indent="0" algn="ctr" defTabSz="914400" rtl="0" eaLnBrk="1" fontAlgn="base" latinLnBrk="0" hangingPunct="1">
                <a:lnSpc>
                  <a:spcPts val="12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ÇlÇr ñæí©" charset="0"/>
                </a:rPr>
                <a:t>Full Adder</a:t>
              </a:r>
            </a:p>
            <a:p>
              <a:pPr marL="0" marR="0" lvl="0" indent="0" algn="l" defTabSz="914400" rtl="0" eaLnBrk="1" fontAlgn="base" latinLnBrk="0" hangingPunct="1">
                <a:lnSpc>
                  <a:spcPts val="12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ÇlÇr ñæí©" charset="0"/>
                </a:rPr>
                <a:t>A</a:t>
              </a:r>
            </a:p>
            <a:p>
              <a:pPr marL="0" marR="0" lvl="0" indent="0" algn="r" defTabSz="914400" rtl="0" eaLnBrk="1" fontAlgn="base" latinLnBrk="0" hangingPunct="1">
                <a:lnSpc>
                  <a:spcPts val="12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ÇlÇr ñæí©" charset="0"/>
                </a:rPr>
                <a:t>C</a:t>
              </a:r>
              <a:r>
                <a:rPr kumimoji="0" lang="en-US" sz="1400" b="0" i="0" u="none" strike="noStrike" cap="none" normalizeH="0" baseline="-2500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ÇlÇr ñæí©" charset="0"/>
                </a:rPr>
                <a:t>out</a:t>
              </a:r>
              <a:endPara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ea typeface="ÇlÇr ñæí©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ts val="12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ÇlÇr ñæí©" charset="0"/>
                </a:rPr>
                <a:t>B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99" name="Text Box 39"/>
            <p:cNvSpPr txBox="1">
              <a:spLocks noChangeArrowheads="1"/>
            </p:cNvSpPr>
            <p:nvPr/>
          </p:nvSpPr>
          <p:spPr bwMode="auto">
            <a:xfrm>
              <a:off x="3035300" y="1974850"/>
              <a:ext cx="1536700" cy="1295400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" tIns="9144" rIns="45720" bIns="9144" numCol="1" anchor="t" anchorCtr="0" compatLnSpc="1">
              <a:prstTxWarp prst="textNoShape">
                <a:avLst/>
              </a:prstTxWarp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ts val="12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ÇlÇr ñæí©" charset="0"/>
                </a:rPr>
                <a:t>C</a:t>
              </a:r>
              <a:r>
                <a:rPr kumimoji="0" lang="en-US" sz="1400" b="0" i="0" u="none" strike="noStrike" cap="none" normalizeH="0" baseline="-2500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ÇlÇr ñæí©" charset="0"/>
                </a:rPr>
                <a:t>in</a:t>
              </a:r>
              <a:endPara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ea typeface="ÇlÇr ñæí©" charset="0"/>
              </a:endParaRPr>
            </a:p>
            <a:p>
              <a:pPr marL="457200" marR="0" lvl="1" indent="0" algn="r" defTabSz="914400" rtl="0" eaLnBrk="1" fontAlgn="base" latinLnBrk="0" hangingPunct="1">
                <a:lnSpc>
                  <a:spcPts val="12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charset="0"/>
                  <a:ea typeface="ＭＳ Ｐゴシック" charset="0"/>
                </a:rPr>
                <a:t>Q</a:t>
              </a:r>
            </a:p>
            <a:p>
              <a:pPr marL="0" marR="0" lvl="0" indent="0" algn="ctr" defTabSz="914400" rtl="0" eaLnBrk="1" fontAlgn="base" latinLnBrk="0" hangingPunct="1">
                <a:lnSpc>
                  <a:spcPts val="12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ÇlÇr ñæí©" charset="0"/>
                </a:rPr>
                <a:t>Full Adder</a:t>
              </a:r>
            </a:p>
            <a:p>
              <a:pPr marL="0" marR="0" lvl="0" indent="0" algn="l" defTabSz="914400" rtl="0" eaLnBrk="1" fontAlgn="base" latinLnBrk="0" hangingPunct="1">
                <a:lnSpc>
                  <a:spcPts val="12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ÇlÇr ñæí©" charset="0"/>
                </a:rPr>
                <a:t>A</a:t>
              </a:r>
            </a:p>
            <a:p>
              <a:pPr marL="0" marR="0" lvl="0" indent="0" algn="r" defTabSz="914400" rtl="0" eaLnBrk="1" fontAlgn="base" latinLnBrk="0" hangingPunct="1">
                <a:lnSpc>
                  <a:spcPts val="12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ÇlÇr ñæí©" charset="0"/>
                </a:rPr>
                <a:t>C</a:t>
              </a:r>
              <a:r>
                <a:rPr kumimoji="0" lang="en-US" sz="1400" b="0" i="0" u="none" strike="noStrike" cap="none" normalizeH="0" baseline="-2500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ÇlÇr ñæí©" charset="0"/>
                </a:rPr>
                <a:t>out</a:t>
              </a:r>
              <a:endPara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ea typeface="ÇlÇr ñæí©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ts val="12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ÇlÇr ñæí©" charset="0"/>
                </a:rPr>
                <a:t>B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00" name="Text Box 40"/>
            <p:cNvSpPr txBox="1">
              <a:spLocks noChangeArrowheads="1"/>
            </p:cNvSpPr>
            <p:nvPr/>
          </p:nvSpPr>
          <p:spPr bwMode="auto">
            <a:xfrm>
              <a:off x="3035300" y="57150"/>
              <a:ext cx="1536700" cy="1295400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" tIns="9144" rIns="45720" bIns="9144" numCol="1" anchor="t" anchorCtr="0" compatLnSpc="1">
              <a:prstTxWarp prst="textNoShape">
                <a:avLst/>
              </a:prstTxWarp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ts val="12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ÇlÇr ñæí©" charset="0"/>
                </a:rPr>
                <a:t>C</a:t>
              </a:r>
              <a:r>
                <a:rPr kumimoji="0" lang="en-US" sz="1400" b="0" i="0" u="none" strike="noStrike" cap="none" normalizeH="0" baseline="-2500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ÇlÇr ñæí©" charset="0"/>
                </a:rPr>
                <a:t>in</a:t>
              </a:r>
              <a:endPara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ea typeface="ÇlÇr ñæí©" charset="0"/>
              </a:endParaRPr>
            </a:p>
            <a:p>
              <a:pPr marL="457200" marR="0" lvl="1" indent="0" algn="r" defTabSz="914400" rtl="0" eaLnBrk="1" fontAlgn="base" latinLnBrk="0" hangingPunct="1">
                <a:lnSpc>
                  <a:spcPts val="12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charset="0"/>
                  <a:ea typeface="ＭＳ Ｐゴシック" charset="0"/>
                </a:rPr>
                <a:t>Q</a:t>
              </a:r>
            </a:p>
            <a:p>
              <a:pPr marL="0" marR="0" lvl="0" indent="0" algn="ctr" defTabSz="914400" rtl="0" eaLnBrk="1" fontAlgn="base" latinLnBrk="0" hangingPunct="1">
                <a:lnSpc>
                  <a:spcPts val="12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ÇlÇr ñæí©" charset="0"/>
                </a:rPr>
                <a:t>Full Adder</a:t>
              </a:r>
            </a:p>
            <a:p>
              <a:pPr marL="0" marR="0" lvl="0" indent="0" algn="l" defTabSz="914400" rtl="0" eaLnBrk="1" fontAlgn="base" latinLnBrk="0" hangingPunct="1">
                <a:lnSpc>
                  <a:spcPts val="12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ÇlÇr ñæí©" charset="0"/>
                </a:rPr>
                <a:t>A</a:t>
              </a:r>
            </a:p>
            <a:p>
              <a:pPr marL="0" marR="0" lvl="0" indent="0" algn="r" defTabSz="914400" rtl="0" eaLnBrk="1" fontAlgn="base" latinLnBrk="0" hangingPunct="1">
                <a:lnSpc>
                  <a:spcPts val="12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ÇlÇr ñæí©" charset="0"/>
                </a:rPr>
                <a:t>C</a:t>
              </a:r>
              <a:r>
                <a:rPr kumimoji="0" lang="en-US" sz="1400" b="0" i="0" u="none" strike="noStrike" cap="none" normalizeH="0" baseline="-2500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ÇlÇr ñæí©" charset="0"/>
                </a:rPr>
                <a:t>out</a:t>
              </a:r>
              <a:endPara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ea typeface="ÇlÇr ñæí©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ts val="12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ÇlÇr ñæí©" charset="0"/>
                </a:rPr>
                <a:t>B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01" name="Text Box 41"/>
            <p:cNvSpPr txBox="1">
              <a:spLocks noChangeArrowheads="1"/>
            </p:cNvSpPr>
            <p:nvPr/>
          </p:nvSpPr>
          <p:spPr bwMode="auto">
            <a:xfrm>
              <a:off x="3035300" y="5810250"/>
              <a:ext cx="1536700" cy="1295400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" tIns="9144" rIns="45720" bIns="9144" numCol="1" anchor="t" anchorCtr="0" compatLnSpc="1">
              <a:prstTxWarp prst="textNoShape">
                <a:avLst/>
              </a:prstTxWarp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ts val="12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ÇlÇr ñæí©" charset="0"/>
                </a:rPr>
                <a:t>C</a:t>
              </a:r>
              <a:r>
                <a:rPr kumimoji="0" lang="en-US" sz="1400" b="0" i="0" u="none" strike="noStrike" cap="none" normalizeH="0" baseline="-2500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ÇlÇr ñæí©" charset="0"/>
                </a:rPr>
                <a:t>in</a:t>
              </a:r>
              <a:endPara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ea typeface="ÇlÇr ñæí©" charset="0"/>
              </a:endParaRPr>
            </a:p>
            <a:p>
              <a:pPr marL="457200" marR="0" lvl="1" indent="0" algn="r" defTabSz="914400" rtl="0" eaLnBrk="1" fontAlgn="base" latinLnBrk="0" hangingPunct="1">
                <a:lnSpc>
                  <a:spcPts val="12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charset="0"/>
                  <a:ea typeface="ＭＳ Ｐゴシック" charset="0"/>
                </a:rPr>
                <a:t>Q</a:t>
              </a:r>
            </a:p>
            <a:p>
              <a:pPr marL="0" marR="0" lvl="0" indent="0" algn="ctr" defTabSz="914400" rtl="0" eaLnBrk="1" fontAlgn="base" latinLnBrk="0" hangingPunct="1">
                <a:lnSpc>
                  <a:spcPts val="12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ÇlÇr ñæí©" charset="0"/>
                </a:rPr>
                <a:t>Full Adder</a:t>
              </a:r>
            </a:p>
            <a:p>
              <a:pPr marL="0" marR="0" lvl="0" indent="0" algn="l" defTabSz="914400" rtl="0" eaLnBrk="1" fontAlgn="base" latinLnBrk="0" hangingPunct="1">
                <a:lnSpc>
                  <a:spcPts val="12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ÇlÇr ñæí©" charset="0"/>
                </a:rPr>
                <a:t>A</a:t>
              </a:r>
            </a:p>
            <a:p>
              <a:pPr marL="0" marR="0" lvl="0" indent="0" algn="r" defTabSz="914400" rtl="0" eaLnBrk="1" fontAlgn="base" latinLnBrk="0" hangingPunct="1">
                <a:lnSpc>
                  <a:spcPts val="12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ÇlÇr ñæí©" charset="0"/>
                </a:rPr>
                <a:t>C</a:t>
              </a:r>
              <a:r>
                <a:rPr kumimoji="0" lang="en-US" sz="1400" b="0" i="0" u="none" strike="noStrike" cap="none" normalizeH="0" baseline="-2500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ÇlÇr ñæí©" charset="0"/>
                </a:rPr>
                <a:t>out</a:t>
              </a:r>
              <a:endPara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ea typeface="ÇlÇr ñæí©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ts val="12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ÇlÇr ñæí©" charset="0"/>
                </a:rPr>
                <a:t>B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</p:grpSp>
      <p:sp>
        <p:nvSpPr>
          <p:cNvPr id="103" name="TextBox 102"/>
          <p:cNvSpPr txBox="1"/>
          <p:nvPr/>
        </p:nvSpPr>
        <p:spPr>
          <a:xfrm>
            <a:off x="618471" y="1728528"/>
            <a:ext cx="12564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A + B = 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899116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Box 55"/>
          <p:cNvSpPr txBox="1"/>
          <p:nvPr/>
        </p:nvSpPr>
        <p:spPr>
          <a:xfrm>
            <a:off x="1493359" y="301936"/>
            <a:ext cx="60931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/>
              <a:t>Negating</a:t>
            </a:r>
            <a:endParaRPr lang="en-US" sz="4000" b="1" dirty="0"/>
          </a:p>
        </p:txBody>
      </p: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1132632" y="1236565"/>
            <a:ext cx="4059720" cy="1967265"/>
            <a:chOff x="3560" y="12620"/>
            <a:chExt cx="4540" cy="2200"/>
          </a:xfrm>
        </p:grpSpPr>
        <p:grpSp>
          <p:nvGrpSpPr>
            <p:cNvPr id="3" name="Group 2"/>
            <p:cNvGrpSpPr>
              <a:grpSpLocks/>
            </p:cNvGrpSpPr>
            <p:nvPr/>
          </p:nvGrpSpPr>
          <p:grpSpPr bwMode="auto">
            <a:xfrm rot="5400000">
              <a:off x="3719" y="13143"/>
              <a:ext cx="824" cy="400"/>
              <a:chOff x="4999" y="13411"/>
              <a:chExt cx="1264" cy="613"/>
            </a:xfrm>
          </p:grpSpPr>
          <p:sp>
            <p:nvSpPr>
              <p:cNvPr id="61" name="Line 3"/>
              <p:cNvSpPr>
                <a:spLocks noChangeShapeType="1"/>
              </p:cNvSpPr>
              <p:nvPr/>
            </p:nvSpPr>
            <p:spPr bwMode="auto">
              <a:xfrm>
                <a:off x="4999" y="13717"/>
                <a:ext cx="357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  <p:sp>
            <p:nvSpPr>
              <p:cNvPr id="62" name="Line 4"/>
              <p:cNvSpPr>
                <a:spLocks noChangeShapeType="1"/>
              </p:cNvSpPr>
              <p:nvPr/>
            </p:nvSpPr>
            <p:spPr bwMode="auto">
              <a:xfrm>
                <a:off x="5906" y="13712"/>
                <a:ext cx="357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  <p:sp>
            <p:nvSpPr>
              <p:cNvPr id="63" name="AutoShape 5"/>
              <p:cNvSpPr>
                <a:spLocks noChangeArrowheads="1"/>
              </p:cNvSpPr>
              <p:nvPr/>
            </p:nvSpPr>
            <p:spPr bwMode="auto">
              <a:xfrm rot="5400000">
                <a:off x="5327" y="13453"/>
                <a:ext cx="613" cy="530"/>
              </a:xfrm>
              <a:prstGeom prst="triangle">
                <a:avLst>
                  <a:gd name="adj" fmla="val 50000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  <p:sp>
            <p:nvSpPr>
              <p:cNvPr id="64" name="Oval 6"/>
              <p:cNvSpPr>
                <a:spLocks noChangeArrowheads="1"/>
              </p:cNvSpPr>
              <p:nvPr/>
            </p:nvSpPr>
            <p:spPr bwMode="auto">
              <a:xfrm>
                <a:off x="5903" y="13640"/>
                <a:ext cx="143" cy="143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</p:grpSp>
        <p:sp>
          <p:nvSpPr>
            <p:cNvPr id="21" name="Text Box 7"/>
            <p:cNvSpPr txBox="1">
              <a:spLocks noChangeArrowheads="1"/>
            </p:cNvSpPr>
            <p:nvPr/>
          </p:nvSpPr>
          <p:spPr bwMode="auto">
            <a:xfrm>
              <a:off x="4060" y="12620"/>
              <a:ext cx="2500" cy="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635000" algn="l"/>
                  <a:tab pos="1255713" algn="l"/>
                  <a:tab pos="1947863" algn="l"/>
                </a:tabLst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ÇlÇr ñæí©" charset="0"/>
                </a:rPr>
                <a:t>D	C	B	A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grpSp>
          <p:nvGrpSpPr>
            <p:cNvPr id="39" name="Group 8"/>
            <p:cNvGrpSpPr>
              <a:grpSpLocks/>
            </p:cNvGrpSpPr>
            <p:nvPr/>
          </p:nvGrpSpPr>
          <p:grpSpPr bwMode="auto">
            <a:xfrm rot="5400000">
              <a:off x="4439" y="13143"/>
              <a:ext cx="824" cy="400"/>
              <a:chOff x="4999" y="13411"/>
              <a:chExt cx="1264" cy="613"/>
            </a:xfrm>
          </p:grpSpPr>
          <p:sp>
            <p:nvSpPr>
              <p:cNvPr id="57" name="Line 9"/>
              <p:cNvSpPr>
                <a:spLocks noChangeShapeType="1"/>
              </p:cNvSpPr>
              <p:nvPr/>
            </p:nvSpPr>
            <p:spPr bwMode="auto">
              <a:xfrm>
                <a:off x="4999" y="13717"/>
                <a:ext cx="357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  <p:sp>
            <p:nvSpPr>
              <p:cNvPr id="58" name="Line 10"/>
              <p:cNvSpPr>
                <a:spLocks noChangeShapeType="1"/>
              </p:cNvSpPr>
              <p:nvPr/>
            </p:nvSpPr>
            <p:spPr bwMode="auto">
              <a:xfrm>
                <a:off x="5906" y="13712"/>
                <a:ext cx="357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  <p:sp>
            <p:nvSpPr>
              <p:cNvPr id="59" name="AutoShape 11"/>
              <p:cNvSpPr>
                <a:spLocks noChangeArrowheads="1"/>
              </p:cNvSpPr>
              <p:nvPr/>
            </p:nvSpPr>
            <p:spPr bwMode="auto">
              <a:xfrm rot="5400000">
                <a:off x="5327" y="13453"/>
                <a:ext cx="613" cy="530"/>
              </a:xfrm>
              <a:prstGeom prst="triangle">
                <a:avLst>
                  <a:gd name="adj" fmla="val 50000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  <p:sp>
            <p:nvSpPr>
              <p:cNvPr id="60" name="Oval 12"/>
              <p:cNvSpPr>
                <a:spLocks noChangeArrowheads="1"/>
              </p:cNvSpPr>
              <p:nvPr/>
            </p:nvSpPr>
            <p:spPr bwMode="auto">
              <a:xfrm>
                <a:off x="5903" y="13640"/>
                <a:ext cx="143" cy="143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</p:grpSp>
        <p:grpSp>
          <p:nvGrpSpPr>
            <p:cNvPr id="40" name="Group 13"/>
            <p:cNvGrpSpPr>
              <a:grpSpLocks/>
            </p:cNvGrpSpPr>
            <p:nvPr/>
          </p:nvGrpSpPr>
          <p:grpSpPr bwMode="auto">
            <a:xfrm rot="5400000">
              <a:off x="5159" y="13143"/>
              <a:ext cx="824" cy="400"/>
              <a:chOff x="4999" y="13411"/>
              <a:chExt cx="1264" cy="613"/>
            </a:xfrm>
          </p:grpSpPr>
          <p:sp>
            <p:nvSpPr>
              <p:cNvPr id="52" name="Line 14"/>
              <p:cNvSpPr>
                <a:spLocks noChangeShapeType="1"/>
              </p:cNvSpPr>
              <p:nvPr/>
            </p:nvSpPr>
            <p:spPr bwMode="auto">
              <a:xfrm>
                <a:off x="4999" y="13717"/>
                <a:ext cx="357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  <p:sp>
            <p:nvSpPr>
              <p:cNvPr id="53" name="Line 15"/>
              <p:cNvSpPr>
                <a:spLocks noChangeShapeType="1"/>
              </p:cNvSpPr>
              <p:nvPr/>
            </p:nvSpPr>
            <p:spPr bwMode="auto">
              <a:xfrm>
                <a:off x="5906" y="13712"/>
                <a:ext cx="357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  <p:sp>
            <p:nvSpPr>
              <p:cNvPr id="54" name="AutoShape 16"/>
              <p:cNvSpPr>
                <a:spLocks noChangeArrowheads="1"/>
              </p:cNvSpPr>
              <p:nvPr/>
            </p:nvSpPr>
            <p:spPr bwMode="auto">
              <a:xfrm rot="5400000">
                <a:off x="5327" y="13453"/>
                <a:ext cx="613" cy="530"/>
              </a:xfrm>
              <a:prstGeom prst="triangle">
                <a:avLst>
                  <a:gd name="adj" fmla="val 50000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  <p:sp>
            <p:nvSpPr>
              <p:cNvPr id="55" name="Oval 17"/>
              <p:cNvSpPr>
                <a:spLocks noChangeArrowheads="1"/>
              </p:cNvSpPr>
              <p:nvPr/>
            </p:nvSpPr>
            <p:spPr bwMode="auto">
              <a:xfrm>
                <a:off x="5903" y="13640"/>
                <a:ext cx="143" cy="143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</p:grpSp>
        <p:grpSp>
          <p:nvGrpSpPr>
            <p:cNvPr id="42" name="Group 18"/>
            <p:cNvGrpSpPr>
              <a:grpSpLocks/>
            </p:cNvGrpSpPr>
            <p:nvPr/>
          </p:nvGrpSpPr>
          <p:grpSpPr bwMode="auto">
            <a:xfrm rot="5400000">
              <a:off x="5899" y="13143"/>
              <a:ext cx="824" cy="400"/>
              <a:chOff x="4999" y="13411"/>
              <a:chExt cx="1264" cy="613"/>
            </a:xfrm>
          </p:grpSpPr>
          <p:sp>
            <p:nvSpPr>
              <p:cNvPr id="48" name="Line 19"/>
              <p:cNvSpPr>
                <a:spLocks noChangeShapeType="1"/>
              </p:cNvSpPr>
              <p:nvPr/>
            </p:nvSpPr>
            <p:spPr bwMode="auto">
              <a:xfrm>
                <a:off x="4999" y="13717"/>
                <a:ext cx="357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  <p:sp>
            <p:nvSpPr>
              <p:cNvPr id="49" name="Line 20"/>
              <p:cNvSpPr>
                <a:spLocks noChangeShapeType="1"/>
              </p:cNvSpPr>
              <p:nvPr/>
            </p:nvSpPr>
            <p:spPr bwMode="auto">
              <a:xfrm>
                <a:off x="5906" y="13712"/>
                <a:ext cx="357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  <p:sp>
            <p:nvSpPr>
              <p:cNvPr id="50" name="AutoShape 21"/>
              <p:cNvSpPr>
                <a:spLocks noChangeArrowheads="1"/>
              </p:cNvSpPr>
              <p:nvPr/>
            </p:nvSpPr>
            <p:spPr bwMode="auto">
              <a:xfrm rot="5400000">
                <a:off x="5327" y="13453"/>
                <a:ext cx="613" cy="530"/>
              </a:xfrm>
              <a:prstGeom prst="triangle">
                <a:avLst>
                  <a:gd name="adj" fmla="val 50000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  <p:sp>
            <p:nvSpPr>
              <p:cNvPr id="51" name="Oval 22"/>
              <p:cNvSpPr>
                <a:spLocks noChangeArrowheads="1"/>
              </p:cNvSpPr>
              <p:nvPr/>
            </p:nvSpPr>
            <p:spPr bwMode="auto">
              <a:xfrm>
                <a:off x="5903" y="13640"/>
                <a:ext cx="143" cy="143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</p:grpSp>
        <p:sp>
          <p:nvSpPr>
            <p:cNvPr id="43" name="Text Box 23"/>
            <p:cNvSpPr txBox="1">
              <a:spLocks noChangeArrowheads="1"/>
            </p:cNvSpPr>
            <p:nvPr/>
          </p:nvSpPr>
          <p:spPr bwMode="auto">
            <a:xfrm>
              <a:off x="3560" y="13720"/>
              <a:ext cx="3060" cy="720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ts val="12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ÇlÇr ñæí©" charset="0"/>
                </a:rPr>
                <a:t>ADDER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44" name="Text Box 24"/>
            <p:cNvSpPr txBox="1">
              <a:spLocks noChangeArrowheads="1"/>
            </p:cNvSpPr>
            <p:nvPr/>
          </p:nvSpPr>
          <p:spPr bwMode="auto">
            <a:xfrm>
              <a:off x="7380" y="13880"/>
              <a:ext cx="720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ÇlÇr ñæí©" charset="0"/>
                </a:rPr>
                <a:t>0001</a:t>
              </a: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45" name="Line 25"/>
            <p:cNvSpPr>
              <a:spLocks noChangeShapeType="1"/>
            </p:cNvSpPr>
            <p:nvPr/>
          </p:nvSpPr>
          <p:spPr bwMode="auto">
            <a:xfrm flipH="1">
              <a:off x="6620" y="14040"/>
              <a:ext cx="6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  <p:sp>
          <p:nvSpPr>
            <p:cNvPr id="47" name="Text Box 26"/>
            <p:cNvSpPr txBox="1">
              <a:spLocks noChangeArrowheads="1"/>
            </p:cNvSpPr>
            <p:nvPr/>
          </p:nvSpPr>
          <p:spPr bwMode="auto">
            <a:xfrm>
              <a:off x="3940" y="14500"/>
              <a:ext cx="2500" cy="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747713" algn="l"/>
                  <a:tab pos="1368425" algn="l"/>
                  <a:tab pos="1947863" algn="l"/>
                </a:tabLst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ÇlÇr ñæí©" charset="0"/>
                </a:rPr>
                <a:t>D</a:t>
              </a:r>
              <a:r>
                <a:rPr kumimoji="0" lang="en-US" alt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ÇlÇr ñæí©" charset="0"/>
                </a:rPr>
                <a:t>’	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ÇlÇr ñæí©" charset="0"/>
                </a:rPr>
                <a:t>C</a:t>
              </a:r>
              <a:r>
                <a:rPr kumimoji="0" lang="en-US" alt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ÇlÇr ñæí©" charset="0"/>
                </a:rPr>
                <a:t>’	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ÇlÇr ñæí©" charset="0"/>
                </a:rPr>
                <a:t>B</a:t>
              </a:r>
              <a:r>
                <a:rPr kumimoji="0" lang="en-US" alt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ÇlÇr ñæí©" charset="0"/>
                </a:rPr>
                <a:t>’	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ÇlÇr ñæí©" charset="0"/>
                </a:rPr>
                <a:t>A</a:t>
              </a:r>
              <a:r>
                <a:rPr kumimoji="0" lang="en-US" altLang="en-US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ÇlÇr ñæí©" charset="0"/>
                </a:rPr>
                <a:t>’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</p:grpSp>
      <p:grpSp>
        <p:nvGrpSpPr>
          <p:cNvPr id="65" name="Group 27"/>
          <p:cNvGrpSpPr>
            <a:grpSpLocks/>
          </p:cNvGrpSpPr>
          <p:nvPr/>
        </p:nvGrpSpPr>
        <p:grpSpPr bwMode="auto">
          <a:xfrm>
            <a:off x="3544182" y="3499933"/>
            <a:ext cx="4557889" cy="3123831"/>
            <a:chOff x="7006" y="5362"/>
            <a:chExt cx="3297" cy="2260"/>
          </a:xfrm>
        </p:grpSpPr>
        <p:grpSp>
          <p:nvGrpSpPr>
            <p:cNvPr id="66" name="Group 28"/>
            <p:cNvGrpSpPr>
              <a:grpSpLocks/>
            </p:cNvGrpSpPr>
            <p:nvPr/>
          </p:nvGrpSpPr>
          <p:grpSpPr bwMode="auto">
            <a:xfrm rot="5400000">
              <a:off x="6875" y="5799"/>
              <a:ext cx="591" cy="329"/>
              <a:chOff x="4999" y="13411"/>
              <a:chExt cx="1264" cy="613"/>
            </a:xfrm>
          </p:grpSpPr>
          <p:sp>
            <p:nvSpPr>
              <p:cNvPr id="160" name="Line 29"/>
              <p:cNvSpPr>
                <a:spLocks noChangeShapeType="1"/>
              </p:cNvSpPr>
              <p:nvPr/>
            </p:nvSpPr>
            <p:spPr bwMode="auto">
              <a:xfrm>
                <a:off x="4999" y="13717"/>
                <a:ext cx="357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  <p:sp>
            <p:nvSpPr>
              <p:cNvPr id="161" name="Line 30"/>
              <p:cNvSpPr>
                <a:spLocks noChangeShapeType="1"/>
              </p:cNvSpPr>
              <p:nvPr/>
            </p:nvSpPr>
            <p:spPr bwMode="auto">
              <a:xfrm>
                <a:off x="5906" y="13712"/>
                <a:ext cx="357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  <p:sp>
            <p:nvSpPr>
              <p:cNvPr id="162" name="AutoShape 31"/>
              <p:cNvSpPr>
                <a:spLocks noChangeArrowheads="1"/>
              </p:cNvSpPr>
              <p:nvPr/>
            </p:nvSpPr>
            <p:spPr bwMode="auto">
              <a:xfrm rot="5400000">
                <a:off x="5327" y="13453"/>
                <a:ext cx="613" cy="530"/>
              </a:xfrm>
              <a:prstGeom prst="triangle">
                <a:avLst>
                  <a:gd name="adj" fmla="val 50000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  <p:sp>
            <p:nvSpPr>
              <p:cNvPr id="163" name="Oval 32"/>
              <p:cNvSpPr>
                <a:spLocks noChangeArrowheads="1"/>
              </p:cNvSpPr>
              <p:nvPr/>
            </p:nvSpPr>
            <p:spPr bwMode="auto">
              <a:xfrm>
                <a:off x="5903" y="13640"/>
                <a:ext cx="143" cy="143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</p:grpSp>
        <p:sp>
          <p:nvSpPr>
            <p:cNvPr id="67" name="Text Box 33"/>
            <p:cNvSpPr txBox="1">
              <a:spLocks noChangeArrowheads="1"/>
            </p:cNvSpPr>
            <p:nvPr/>
          </p:nvSpPr>
          <p:spPr bwMode="auto">
            <a:xfrm>
              <a:off x="7090" y="5362"/>
              <a:ext cx="2977" cy="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973138" algn="l"/>
                  <a:tab pos="2286000" algn="l"/>
                  <a:tab pos="3711575" algn="l"/>
                </a:tabLst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ÇlÇr ñæí©" charset="0"/>
                </a:rPr>
                <a:t>D	C	B	A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grpSp>
          <p:nvGrpSpPr>
            <p:cNvPr id="68" name="Group 34"/>
            <p:cNvGrpSpPr>
              <a:grpSpLocks/>
            </p:cNvGrpSpPr>
            <p:nvPr/>
          </p:nvGrpSpPr>
          <p:grpSpPr bwMode="auto">
            <a:xfrm rot="5400000">
              <a:off x="7560" y="5813"/>
              <a:ext cx="591" cy="329"/>
              <a:chOff x="4999" y="13411"/>
              <a:chExt cx="1264" cy="613"/>
            </a:xfrm>
          </p:grpSpPr>
          <p:sp>
            <p:nvSpPr>
              <p:cNvPr id="156" name="Line 35"/>
              <p:cNvSpPr>
                <a:spLocks noChangeShapeType="1"/>
              </p:cNvSpPr>
              <p:nvPr/>
            </p:nvSpPr>
            <p:spPr bwMode="auto">
              <a:xfrm>
                <a:off x="4999" y="13717"/>
                <a:ext cx="357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  <p:sp>
            <p:nvSpPr>
              <p:cNvPr id="157" name="Line 36"/>
              <p:cNvSpPr>
                <a:spLocks noChangeShapeType="1"/>
              </p:cNvSpPr>
              <p:nvPr/>
            </p:nvSpPr>
            <p:spPr bwMode="auto">
              <a:xfrm>
                <a:off x="5906" y="13712"/>
                <a:ext cx="357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  <p:sp>
            <p:nvSpPr>
              <p:cNvPr id="158" name="AutoShape 37"/>
              <p:cNvSpPr>
                <a:spLocks noChangeArrowheads="1"/>
              </p:cNvSpPr>
              <p:nvPr/>
            </p:nvSpPr>
            <p:spPr bwMode="auto">
              <a:xfrm rot="5400000">
                <a:off x="5327" y="13453"/>
                <a:ext cx="613" cy="530"/>
              </a:xfrm>
              <a:prstGeom prst="triangle">
                <a:avLst>
                  <a:gd name="adj" fmla="val 50000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  <p:sp>
            <p:nvSpPr>
              <p:cNvPr id="159" name="Oval 38"/>
              <p:cNvSpPr>
                <a:spLocks noChangeArrowheads="1"/>
              </p:cNvSpPr>
              <p:nvPr/>
            </p:nvSpPr>
            <p:spPr bwMode="auto">
              <a:xfrm>
                <a:off x="5903" y="13640"/>
                <a:ext cx="143" cy="143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</p:grpSp>
        <p:grpSp>
          <p:nvGrpSpPr>
            <p:cNvPr id="69" name="Group 39"/>
            <p:cNvGrpSpPr>
              <a:grpSpLocks/>
            </p:cNvGrpSpPr>
            <p:nvPr/>
          </p:nvGrpSpPr>
          <p:grpSpPr bwMode="auto">
            <a:xfrm rot="5400000">
              <a:off x="8503" y="5822"/>
              <a:ext cx="591" cy="329"/>
              <a:chOff x="4999" y="13411"/>
              <a:chExt cx="1264" cy="613"/>
            </a:xfrm>
          </p:grpSpPr>
          <p:sp>
            <p:nvSpPr>
              <p:cNvPr id="152" name="Line 40"/>
              <p:cNvSpPr>
                <a:spLocks noChangeShapeType="1"/>
              </p:cNvSpPr>
              <p:nvPr/>
            </p:nvSpPr>
            <p:spPr bwMode="auto">
              <a:xfrm>
                <a:off x="4999" y="13717"/>
                <a:ext cx="357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  <p:sp>
            <p:nvSpPr>
              <p:cNvPr id="153" name="Line 41"/>
              <p:cNvSpPr>
                <a:spLocks noChangeShapeType="1"/>
              </p:cNvSpPr>
              <p:nvPr/>
            </p:nvSpPr>
            <p:spPr bwMode="auto">
              <a:xfrm>
                <a:off x="5906" y="13712"/>
                <a:ext cx="357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  <p:sp>
            <p:nvSpPr>
              <p:cNvPr id="154" name="AutoShape 42"/>
              <p:cNvSpPr>
                <a:spLocks noChangeArrowheads="1"/>
              </p:cNvSpPr>
              <p:nvPr/>
            </p:nvSpPr>
            <p:spPr bwMode="auto">
              <a:xfrm rot="5400000">
                <a:off x="5327" y="13453"/>
                <a:ext cx="613" cy="530"/>
              </a:xfrm>
              <a:prstGeom prst="triangle">
                <a:avLst>
                  <a:gd name="adj" fmla="val 50000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  <p:sp>
            <p:nvSpPr>
              <p:cNvPr id="155" name="Oval 43"/>
              <p:cNvSpPr>
                <a:spLocks noChangeArrowheads="1"/>
              </p:cNvSpPr>
              <p:nvPr/>
            </p:nvSpPr>
            <p:spPr bwMode="auto">
              <a:xfrm>
                <a:off x="5903" y="13640"/>
                <a:ext cx="143" cy="143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</p:grpSp>
        <p:grpSp>
          <p:nvGrpSpPr>
            <p:cNvPr id="70" name="Group 44"/>
            <p:cNvGrpSpPr>
              <a:grpSpLocks/>
            </p:cNvGrpSpPr>
            <p:nvPr/>
          </p:nvGrpSpPr>
          <p:grpSpPr bwMode="auto">
            <a:xfrm rot="5400000">
              <a:off x="9367" y="6550"/>
              <a:ext cx="591" cy="329"/>
              <a:chOff x="4999" y="13411"/>
              <a:chExt cx="1264" cy="613"/>
            </a:xfrm>
          </p:grpSpPr>
          <p:sp>
            <p:nvSpPr>
              <p:cNvPr id="148" name="Line 45"/>
              <p:cNvSpPr>
                <a:spLocks noChangeShapeType="1"/>
              </p:cNvSpPr>
              <p:nvPr/>
            </p:nvSpPr>
            <p:spPr bwMode="auto">
              <a:xfrm>
                <a:off x="4999" y="13717"/>
                <a:ext cx="357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  <p:sp>
            <p:nvSpPr>
              <p:cNvPr id="149" name="Line 46"/>
              <p:cNvSpPr>
                <a:spLocks noChangeShapeType="1"/>
              </p:cNvSpPr>
              <p:nvPr/>
            </p:nvSpPr>
            <p:spPr bwMode="auto">
              <a:xfrm>
                <a:off x="5906" y="13712"/>
                <a:ext cx="357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  <p:sp>
            <p:nvSpPr>
              <p:cNvPr id="150" name="AutoShape 47"/>
              <p:cNvSpPr>
                <a:spLocks noChangeArrowheads="1"/>
              </p:cNvSpPr>
              <p:nvPr/>
            </p:nvSpPr>
            <p:spPr bwMode="auto">
              <a:xfrm rot="5400000">
                <a:off x="5327" y="13453"/>
                <a:ext cx="613" cy="530"/>
              </a:xfrm>
              <a:prstGeom prst="triangle">
                <a:avLst>
                  <a:gd name="adj" fmla="val 50000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  <p:sp>
            <p:nvSpPr>
              <p:cNvPr id="151" name="Oval 48"/>
              <p:cNvSpPr>
                <a:spLocks noChangeArrowheads="1"/>
              </p:cNvSpPr>
              <p:nvPr/>
            </p:nvSpPr>
            <p:spPr bwMode="auto">
              <a:xfrm>
                <a:off x="5903" y="13640"/>
                <a:ext cx="143" cy="143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</p:grpSp>
        <p:sp>
          <p:nvSpPr>
            <p:cNvPr id="71" name="Text Box 49"/>
            <p:cNvSpPr txBox="1">
              <a:spLocks noChangeArrowheads="1"/>
            </p:cNvSpPr>
            <p:nvPr/>
          </p:nvSpPr>
          <p:spPr bwMode="auto">
            <a:xfrm>
              <a:off x="7174" y="7318"/>
              <a:ext cx="3129" cy="3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1312863" algn="l"/>
                  <a:tab pos="2624138" algn="l"/>
                  <a:tab pos="3879850" algn="l"/>
                </a:tabLst>
              </a:pPr>
              <a:r>
                <a:rPr kumimoji="0" lang="en-US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ÇlÇr ñæí©" charset="0"/>
                </a:rPr>
                <a:t>D</a:t>
              </a:r>
              <a:r>
                <a:rPr kumimoji="0" lang="en-US" alt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ÇlÇr ñæí©" charset="0"/>
                </a:rPr>
                <a:t>’	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ÇlÇr ñæí©" charset="0"/>
                </a:rPr>
                <a:t>C</a:t>
              </a:r>
              <a:r>
                <a:rPr kumimoji="0" lang="en-US" alt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ÇlÇr ñæí©" charset="0"/>
                </a:rPr>
                <a:t>’	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ÇlÇr ñæí©" charset="0"/>
                </a:rPr>
                <a:t>B</a:t>
              </a:r>
              <a:r>
                <a:rPr kumimoji="0" lang="en-US" alt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ÇlÇr ñæí©" charset="0"/>
                </a:rPr>
                <a:t>’	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ÇlÇr ñæí©" charset="0"/>
                </a:rPr>
                <a:t>A</a:t>
              </a:r>
              <a:r>
                <a:rPr kumimoji="0" lang="en-US" altLang="en-US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ÇlÇr ñæí©" charset="0"/>
                </a:rPr>
                <a:t>’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72" name="Line 50"/>
            <p:cNvSpPr>
              <a:spLocks noChangeShapeType="1"/>
            </p:cNvSpPr>
            <p:nvPr/>
          </p:nvSpPr>
          <p:spPr bwMode="auto">
            <a:xfrm rot="5400000">
              <a:off x="9612" y="6854"/>
              <a:ext cx="88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  <p:sp>
          <p:nvSpPr>
            <p:cNvPr id="73" name="Line 51"/>
            <p:cNvSpPr>
              <a:spLocks noChangeShapeType="1"/>
            </p:cNvSpPr>
            <p:nvPr/>
          </p:nvSpPr>
          <p:spPr bwMode="auto">
            <a:xfrm rot="5400000">
              <a:off x="9586" y="5954"/>
              <a:ext cx="4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  <p:sp>
          <p:nvSpPr>
            <p:cNvPr id="74" name="Line 52"/>
            <p:cNvSpPr>
              <a:spLocks noChangeShapeType="1"/>
            </p:cNvSpPr>
            <p:nvPr/>
          </p:nvSpPr>
          <p:spPr bwMode="auto">
            <a:xfrm rot="5400000">
              <a:off x="9543" y="7139"/>
              <a:ext cx="23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  <p:sp>
          <p:nvSpPr>
            <p:cNvPr id="75" name="AutoShape 53"/>
            <p:cNvSpPr>
              <a:spLocks noChangeArrowheads="1"/>
            </p:cNvSpPr>
            <p:nvPr/>
          </p:nvSpPr>
          <p:spPr bwMode="auto">
            <a:xfrm rot="5400000">
              <a:off x="8558" y="6660"/>
              <a:ext cx="349" cy="349"/>
            </a:xfrm>
            <a:prstGeom prst="flowChartDelay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  <p:sp>
          <p:nvSpPr>
            <p:cNvPr id="76" name="AutoShape 54"/>
            <p:cNvSpPr>
              <a:spLocks noChangeArrowheads="1"/>
            </p:cNvSpPr>
            <p:nvPr/>
          </p:nvSpPr>
          <p:spPr bwMode="auto">
            <a:xfrm rot="5400000">
              <a:off x="7628" y="6670"/>
              <a:ext cx="349" cy="349"/>
            </a:xfrm>
            <a:prstGeom prst="flowChartDelay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  <p:sp>
          <p:nvSpPr>
            <p:cNvPr id="78" name="Line 55"/>
            <p:cNvSpPr>
              <a:spLocks noChangeShapeType="1"/>
            </p:cNvSpPr>
            <p:nvPr/>
          </p:nvSpPr>
          <p:spPr bwMode="auto">
            <a:xfrm rot="5400000">
              <a:off x="8534" y="6580"/>
              <a:ext cx="19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  <p:sp>
          <p:nvSpPr>
            <p:cNvPr id="79" name="Line 56"/>
            <p:cNvSpPr>
              <a:spLocks noChangeShapeType="1"/>
            </p:cNvSpPr>
            <p:nvPr/>
          </p:nvSpPr>
          <p:spPr bwMode="auto">
            <a:xfrm rot="5400000">
              <a:off x="8722" y="6577"/>
              <a:ext cx="19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  <p:sp>
          <p:nvSpPr>
            <p:cNvPr id="80" name="Line 57"/>
            <p:cNvSpPr>
              <a:spLocks noChangeShapeType="1"/>
            </p:cNvSpPr>
            <p:nvPr/>
          </p:nvSpPr>
          <p:spPr bwMode="auto">
            <a:xfrm rot="5400000">
              <a:off x="8622" y="7132"/>
              <a:ext cx="23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  <p:sp>
          <p:nvSpPr>
            <p:cNvPr id="81" name="Line 58"/>
            <p:cNvSpPr>
              <a:spLocks noChangeShapeType="1"/>
            </p:cNvSpPr>
            <p:nvPr/>
          </p:nvSpPr>
          <p:spPr bwMode="auto">
            <a:xfrm rot="5400000">
              <a:off x="7604" y="6590"/>
              <a:ext cx="19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  <p:sp>
          <p:nvSpPr>
            <p:cNvPr id="82" name="Line 59"/>
            <p:cNvSpPr>
              <a:spLocks noChangeShapeType="1"/>
            </p:cNvSpPr>
            <p:nvPr/>
          </p:nvSpPr>
          <p:spPr bwMode="auto">
            <a:xfrm rot="5400000">
              <a:off x="7792" y="6587"/>
              <a:ext cx="19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  <p:sp>
          <p:nvSpPr>
            <p:cNvPr id="83" name="Line 60"/>
            <p:cNvSpPr>
              <a:spLocks noChangeShapeType="1"/>
            </p:cNvSpPr>
            <p:nvPr/>
          </p:nvSpPr>
          <p:spPr bwMode="auto">
            <a:xfrm rot="5400000">
              <a:off x="7694" y="7143"/>
              <a:ext cx="23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  <p:grpSp>
          <p:nvGrpSpPr>
            <p:cNvPr id="84" name="Group 61"/>
            <p:cNvGrpSpPr>
              <a:grpSpLocks/>
            </p:cNvGrpSpPr>
            <p:nvPr/>
          </p:nvGrpSpPr>
          <p:grpSpPr bwMode="auto">
            <a:xfrm rot="5400000">
              <a:off x="8692" y="6637"/>
              <a:ext cx="863" cy="347"/>
              <a:chOff x="2985" y="4325"/>
              <a:chExt cx="1350" cy="432"/>
            </a:xfrm>
          </p:grpSpPr>
          <p:grpSp>
            <p:nvGrpSpPr>
              <p:cNvPr id="132" name="Group 62"/>
              <p:cNvGrpSpPr>
                <a:grpSpLocks/>
              </p:cNvGrpSpPr>
              <p:nvPr/>
            </p:nvGrpSpPr>
            <p:grpSpPr bwMode="auto">
              <a:xfrm>
                <a:off x="3142" y="4325"/>
                <a:ext cx="880" cy="432"/>
                <a:chOff x="8767" y="12510"/>
                <a:chExt cx="1120" cy="550"/>
              </a:xfrm>
            </p:grpSpPr>
            <p:grpSp>
              <p:nvGrpSpPr>
                <p:cNvPr id="136" name="Group 63"/>
                <p:cNvGrpSpPr>
                  <a:grpSpLocks/>
                </p:cNvGrpSpPr>
                <p:nvPr/>
              </p:nvGrpSpPr>
              <p:grpSpPr bwMode="auto">
                <a:xfrm>
                  <a:off x="8895" y="12510"/>
                  <a:ext cx="992" cy="550"/>
                  <a:chOff x="4163" y="12448"/>
                  <a:chExt cx="2237" cy="1675"/>
                </a:xfrm>
              </p:grpSpPr>
              <p:grpSp>
                <p:nvGrpSpPr>
                  <p:cNvPr id="140" name="Group 64"/>
                  <p:cNvGrpSpPr>
                    <a:grpSpLocks/>
                  </p:cNvGrpSpPr>
                  <p:nvPr/>
                </p:nvGrpSpPr>
                <p:grpSpPr bwMode="auto">
                  <a:xfrm>
                    <a:off x="5091" y="12450"/>
                    <a:ext cx="1309" cy="1672"/>
                    <a:chOff x="4590" y="12443"/>
                    <a:chExt cx="1811" cy="1672"/>
                  </a:xfrm>
                </p:grpSpPr>
                <p:sp>
                  <p:nvSpPr>
                    <p:cNvPr id="146" name="Arc 65"/>
                    <p:cNvSpPr>
                      <a:spLocks/>
                    </p:cNvSpPr>
                    <p:nvPr/>
                  </p:nvSpPr>
                  <p:spPr bwMode="auto">
                    <a:xfrm>
                      <a:off x="4590" y="12443"/>
                      <a:ext cx="1802" cy="1665"/>
                    </a:xfrm>
                    <a:custGeom>
                      <a:avLst/>
                      <a:gdLst>
                        <a:gd name="G0" fmla="+- 0 0 0"/>
                        <a:gd name="G1" fmla="+- 21600 0 0"/>
                        <a:gd name="G2" fmla="+- 21600 0 0"/>
                        <a:gd name="T0" fmla="*/ 0 w 18670"/>
                        <a:gd name="T1" fmla="*/ 0 h 21600"/>
                        <a:gd name="T2" fmla="*/ 18670 w 18670"/>
                        <a:gd name="T3" fmla="*/ 10738 h 21600"/>
                        <a:gd name="T4" fmla="*/ 0 w 18670"/>
                        <a:gd name="T5" fmla="*/ 21600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18670" h="21600" fill="none" extrusionOk="0">
                          <a:moveTo>
                            <a:pt x="0" y="-1"/>
                          </a:moveTo>
                          <a:cubicBezTo>
                            <a:pt x="7691" y="-1"/>
                            <a:pt x="14802" y="4089"/>
                            <a:pt x="18670" y="10737"/>
                          </a:cubicBezTo>
                        </a:path>
                        <a:path w="18670" h="21600" stroke="0" extrusionOk="0">
                          <a:moveTo>
                            <a:pt x="0" y="-1"/>
                          </a:moveTo>
                          <a:cubicBezTo>
                            <a:pt x="7691" y="-1"/>
                            <a:pt x="14802" y="4089"/>
                            <a:pt x="18670" y="10737"/>
                          </a:cubicBezTo>
                          <a:lnTo>
                            <a:pt x="0" y="21600"/>
                          </a:lnTo>
                          <a:close/>
                        </a:path>
                      </a:pathLst>
                    </a:cu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 sz="2000"/>
                    </a:p>
                  </p:txBody>
                </p:sp>
                <p:sp>
                  <p:nvSpPr>
                    <p:cNvPr id="147" name="Arc 66"/>
                    <p:cNvSpPr>
                      <a:spLocks/>
                    </p:cNvSpPr>
                    <p:nvPr/>
                  </p:nvSpPr>
                  <p:spPr bwMode="auto">
                    <a:xfrm flipV="1">
                      <a:off x="4590" y="12450"/>
                      <a:ext cx="1811" cy="1665"/>
                    </a:xfrm>
                    <a:custGeom>
                      <a:avLst/>
                      <a:gdLst>
                        <a:gd name="G0" fmla="+- 0 0 0"/>
                        <a:gd name="G1" fmla="+- 21600 0 0"/>
                        <a:gd name="G2" fmla="+- 21600 0 0"/>
                        <a:gd name="T0" fmla="*/ 0 w 18764"/>
                        <a:gd name="T1" fmla="*/ 0 h 21600"/>
                        <a:gd name="T2" fmla="*/ 18764 w 18764"/>
                        <a:gd name="T3" fmla="*/ 10900 h 21600"/>
                        <a:gd name="T4" fmla="*/ 0 w 18764"/>
                        <a:gd name="T5" fmla="*/ 21600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18764" h="21600" fill="none" extrusionOk="0">
                          <a:moveTo>
                            <a:pt x="0" y="-1"/>
                          </a:moveTo>
                          <a:cubicBezTo>
                            <a:pt x="7758" y="-1"/>
                            <a:pt x="14920" y="4160"/>
                            <a:pt x="18763" y="10900"/>
                          </a:cubicBezTo>
                        </a:path>
                        <a:path w="18764" h="21600" stroke="0" extrusionOk="0">
                          <a:moveTo>
                            <a:pt x="0" y="-1"/>
                          </a:moveTo>
                          <a:cubicBezTo>
                            <a:pt x="7758" y="-1"/>
                            <a:pt x="14920" y="4160"/>
                            <a:pt x="18763" y="10900"/>
                          </a:cubicBezTo>
                          <a:lnTo>
                            <a:pt x="0" y="21600"/>
                          </a:lnTo>
                          <a:close/>
                        </a:path>
                      </a:pathLst>
                    </a:cu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 sz="2000"/>
                    </a:p>
                  </p:txBody>
                </p:sp>
              </p:grpSp>
              <p:grpSp>
                <p:nvGrpSpPr>
                  <p:cNvPr id="141" name="Group 67"/>
                  <p:cNvGrpSpPr>
                    <a:grpSpLocks/>
                  </p:cNvGrpSpPr>
                  <p:nvPr/>
                </p:nvGrpSpPr>
                <p:grpSpPr bwMode="auto">
                  <a:xfrm>
                    <a:off x="4163" y="12448"/>
                    <a:ext cx="712" cy="1662"/>
                    <a:chOff x="4305" y="13077"/>
                    <a:chExt cx="840" cy="1325"/>
                  </a:xfrm>
                </p:grpSpPr>
                <p:sp>
                  <p:nvSpPr>
                    <p:cNvPr id="144" name="Arc 68"/>
                    <p:cNvSpPr>
                      <a:spLocks/>
                    </p:cNvSpPr>
                    <p:nvPr/>
                  </p:nvSpPr>
                  <p:spPr bwMode="auto">
                    <a:xfrm>
                      <a:off x="4305" y="13077"/>
                      <a:ext cx="840" cy="672"/>
                    </a:xfrm>
                    <a:custGeom>
                      <a:avLst/>
                      <a:gdLst>
                        <a:gd name="G0" fmla="+- 0 0 0"/>
                        <a:gd name="G1" fmla="+- 17287 0 0"/>
                        <a:gd name="G2" fmla="+- 21600 0 0"/>
                        <a:gd name="T0" fmla="*/ 12951 w 21600"/>
                        <a:gd name="T1" fmla="*/ 0 h 17287"/>
                        <a:gd name="T2" fmla="*/ 21600 w 21600"/>
                        <a:gd name="T3" fmla="*/ 17287 h 17287"/>
                        <a:gd name="T4" fmla="*/ 0 w 21600"/>
                        <a:gd name="T5" fmla="*/ 17287 h 17287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21600" h="17287" fill="none" extrusionOk="0">
                          <a:moveTo>
                            <a:pt x="12950" y="0"/>
                          </a:moveTo>
                          <a:cubicBezTo>
                            <a:pt x="18395" y="4078"/>
                            <a:pt x="21600" y="10484"/>
                            <a:pt x="21600" y="17287"/>
                          </a:cubicBezTo>
                        </a:path>
                        <a:path w="21600" h="17287" stroke="0" extrusionOk="0">
                          <a:moveTo>
                            <a:pt x="12950" y="0"/>
                          </a:moveTo>
                          <a:cubicBezTo>
                            <a:pt x="18395" y="4078"/>
                            <a:pt x="21600" y="10484"/>
                            <a:pt x="21600" y="17287"/>
                          </a:cubicBezTo>
                          <a:lnTo>
                            <a:pt x="0" y="17287"/>
                          </a:lnTo>
                          <a:close/>
                        </a:path>
                      </a:pathLst>
                    </a:cu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 sz="2000"/>
                    </a:p>
                  </p:txBody>
                </p:sp>
                <p:sp>
                  <p:nvSpPr>
                    <p:cNvPr id="145" name="Arc 69"/>
                    <p:cNvSpPr>
                      <a:spLocks/>
                    </p:cNvSpPr>
                    <p:nvPr/>
                  </p:nvSpPr>
                  <p:spPr bwMode="auto">
                    <a:xfrm flipV="1">
                      <a:off x="4305" y="13730"/>
                      <a:ext cx="840" cy="672"/>
                    </a:xfrm>
                    <a:custGeom>
                      <a:avLst/>
                      <a:gdLst>
                        <a:gd name="G0" fmla="+- 0 0 0"/>
                        <a:gd name="G1" fmla="+- 17287 0 0"/>
                        <a:gd name="G2" fmla="+- 21600 0 0"/>
                        <a:gd name="T0" fmla="*/ 12951 w 21600"/>
                        <a:gd name="T1" fmla="*/ 0 h 17287"/>
                        <a:gd name="T2" fmla="*/ 21600 w 21600"/>
                        <a:gd name="T3" fmla="*/ 17287 h 17287"/>
                        <a:gd name="T4" fmla="*/ 0 w 21600"/>
                        <a:gd name="T5" fmla="*/ 17287 h 17287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21600" h="17287" fill="none" extrusionOk="0">
                          <a:moveTo>
                            <a:pt x="12950" y="0"/>
                          </a:moveTo>
                          <a:cubicBezTo>
                            <a:pt x="18395" y="4078"/>
                            <a:pt x="21600" y="10484"/>
                            <a:pt x="21600" y="17287"/>
                          </a:cubicBezTo>
                        </a:path>
                        <a:path w="21600" h="17287" stroke="0" extrusionOk="0">
                          <a:moveTo>
                            <a:pt x="12950" y="0"/>
                          </a:moveTo>
                          <a:cubicBezTo>
                            <a:pt x="18395" y="4078"/>
                            <a:pt x="21600" y="10484"/>
                            <a:pt x="21600" y="17287"/>
                          </a:cubicBezTo>
                          <a:lnTo>
                            <a:pt x="0" y="17287"/>
                          </a:lnTo>
                          <a:close/>
                        </a:path>
                      </a:pathLst>
                    </a:cu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 sz="2000"/>
                    </a:p>
                  </p:txBody>
                </p:sp>
              </p:grpSp>
              <p:sp>
                <p:nvSpPr>
                  <p:cNvPr id="142" name="Line 70"/>
                  <p:cNvSpPr>
                    <a:spLocks noChangeShapeType="1"/>
                  </p:cNvSpPr>
                  <p:nvPr/>
                </p:nvSpPr>
                <p:spPr bwMode="auto">
                  <a:xfrm>
                    <a:off x="4606" y="12450"/>
                    <a:ext cx="495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2000"/>
                  </a:p>
                </p:txBody>
              </p:sp>
              <p:sp>
                <p:nvSpPr>
                  <p:cNvPr id="143" name="Line 71"/>
                  <p:cNvSpPr>
                    <a:spLocks noChangeShapeType="1"/>
                  </p:cNvSpPr>
                  <p:nvPr/>
                </p:nvSpPr>
                <p:spPr bwMode="auto">
                  <a:xfrm>
                    <a:off x="4591" y="14123"/>
                    <a:ext cx="495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2000"/>
                  </a:p>
                </p:txBody>
              </p:sp>
            </p:grpSp>
            <p:grpSp>
              <p:nvGrpSpPr>
                <p:cNvPr id="137" name="Group 72"/>
                <p:cNvGrpSpPr>
                  <a:grpSpLocks/>
                </p:cNvGrpSpPr>
                <p:nvPr/>
              </p:nvGrpSpPr>
              <p:grpSpPr bwMode="auto">
                <a:xfrm>
                  <a:off x="8767" y="12512"/>
                  <a:ext cx="316" cy="546"/>
                  <a:chOff x="4305" y="13077"/>
                  <a:chExt cx="840" cy="1325"/>
                </a:xfrm>
              </p:grpSpPr>
              <p:sp>
                <p:nvSpPr>
                  <p:cNvPr id="138" name="Arc 73"/>
                  <p:cNvSpPr>
                    <a:spLocks/>
                  </p:cNvSpPr>
                  <p:nvPr/>
                </p:nvSpPr>
                <p:spPr bwMode="auto">
                  <a:xfrm>
                    <a:off x="4305" y="13077"/>
                    <a:ext cx="840" cy="672"/>
                  </a:xfrm>
                  <a:custGeom>
                    <a:avLst/>
                    <a:gdLst>
                      <a:gd name="G0" fmla="+- 0 0 0"/>
                      <a:gd name="G1" fmla="+- 17287 0 0"/>
                      <a:gd name="G2" fmla="+- 21600 0 0"/>
                      <a:gd name="T0" fmla="*/ 12951 w 21600"/>
                      <a:gd name="T1" fmla="*/ 0 h 17287"/>
                      <a:gd name="T2" fmla="*/ 21600 w 21600"/>
                      <a:gd name="T3" fmla="*/ 17287 h 17287"/>
                      <a:gd name="T4" fmla="*/ 0 w 21600"/>
                      <a:gd name="T5" fmla="*/ 17287 h 1728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21600" h="17287" fill="none" extrusionOk="0">
                        <a:moveTo>
                          <a:pt x="12950" y="0"/>
                        </a:moveTo>
                        <a:cubicBezTo>
                          <a:pt x="18395" y="4078"/>
                          <a:pt x="21600" y="10484"/>
                          <a:pt x="21600" y="17287"/>
                        </a:cubicBezTo>
                      </a:path>
                      <a:path w="21600" h="17287" stroke="0" extrusionOk="0">
                        <a:moveTo>
                          <a:pt x="12950" y="0"/>
                        </a:moveTo>
                        <a:cubicBezTo>
                          <a:pt x="18395" y="4078"/>
                          <a:pt x="21600" y="10484"/>
                          <a:pt x="21600" y="17287"/>
                        </a:cubicBezTo>
                        <a:lnTo>
                          <a:pt x="0" y="17287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2000"/>
                  </a:p>
                </p:txBody>
              </p:sp>
              <p:sp>
                <p:nvSpPr>
                  <p:cNvPr id="139" name="Arc 74"/>
                  <p:cNvSpPr>
                    <a:spLocks/>
                  </p:cNvSpPr>
                  <p:nvPr/>
                </p:nvSpPr>
                <p:spPr bwMode="auto">
                  <a:xfrm flipV="1">
                    <a:off x="4305" y="13730"/>
                    <a:ext cx="840" cy="672"/>
                  </a:xfrm>
                  <a:custGeom>
                    <a:avLst/>
                    <a:gdLst>
                      <a:gd name="G0" fmla="+- 0 0 0"/>
                      <a:gd name="G1" fmla="+- 17287 0 0"/>
                      <a:gd name="G2" fmla="+- 21600 0 0"/>
                      <a:gd name="T0" fmla="*/ 12951 w 21600"/>
                      <a:gd name="T1" fmla="*/ 0 h 17287"/>
                      <a:gd name="T2" fmla="*/ 21600 w 21600"/>
                      <a:gd name="T3" fmla="*/ 17287 h 17287"/>
                      <a:gd name="T4" fmla="*/ 0 w 21600"/>
                      <a:gd name="T5" fmla="*/ 17287 h 1728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21600" h="17287" fill="none" extrusionOk="0">
                        <a:moveTo>
                          <a:pt x="12950" y="0"/>
                        </a:moveTo>
                        <a:cubicBezTo>
                          <a:pt x="18395" y="4078"/>
                          <a:pt x="21600" y="10484"/>
                          <a:pt x="21600" y="17287"/>
                        </a:cubicBezTo>
                      </a:path>
                      <a:path w="21600" h="17287" stroke="0" extrusionOk="0">
                        <a:moveTo>
                          <a:pt x="12950" y="0"/>
                        </a:moveTo>
                        <a:cubicBezTo>
                          <a:pt x="18395" y="4078"/>
                          <a:pt x="21600" y="10484"/>
                          <a:pt x="21600" y="17287"/>
                        </a:cubicBezTo>
                        <a:lnTo>
                          <a:pt x="0" y="17287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2000"/>
                  </a:p>
                </p:txBody>
              </p:sp>
            </p:grpSp>
          </p:grpSp>
          <p:sp>
            <p:nvSpPr>
              <p:cNvPr id="133" name="Line 75"/>
              <p:cNvSpPr>
                <a:spLocks noChangeShapeType="1"/>
              </p:cNvSpPr>
              <p:nvPr/>
            </p:nvSpPr>
            <p:spPr bwMode="auto">
              <a:xfrm flipH="1">
                <a:off x="3000" y="4410"/>
                <a:ext cx="34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  <p:sp>
            <p:nvSpPr>
              <p:cNvPr id="134" name="Line 76"/>
              <p:cNvSpPr>
                <a:spLocks noChangeShapeType="1"/>
              </p:cNvSpPr>
              <p:nvPr/>
            </p:nvSpPr>
            <p:spPr bwMode="auto">
              <a:xfrm flipH="1">
                <a:off x="3990" y="4545"/>
                <a:ext cx="34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  <p:sp>
            <p:nvSpPr>
              <p:cNvPr id="135" name="Line 77"/>
              <p:cNvSpPr>
                <a:spLocks noChangeShapeType="1"/>
              </p:cNvSpPr>
              <p:nvPr/>
            </p:nvSpPr>
            <p:spPr bwMode="auto">
              <a:xfrm flipH="1">
                <a:off x="2985" y="4665"/>
                <a:ext cx="34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</p:grpSp>
        <p:grpSp>
          <p:nvGrpSpPr>
            <p:cNvPr id="85" name="Group 78"/>
            <p:cNvGrpSpPr>
              <a:grpSpLocks/>
            </p:cNvGrpSpPr>
            <p:nvPr/>
          </p:nvGrpSpPr>
          <p:grpSpPr bwMode="auto">
            <a:xfrm rot="5400000">
              <a:off x="7762" y="6647"/>
              <a:ext cx="863" cy="347"/>
              <a:chOff x="2985" y="4325"/>
              <a:chExt cx="1350" cy="432"/>
            </a:xfrm>
          </p:grpSpPr>
          <p:grpSp>
            <p:nvGrpSpPr>
              <p:cNvPr id="116" name="Group 79"/>
              <p:cNvGrpSpPr>
                <a:grpSpLocks/>
              </p:cNvGrpSpPr>
              <p:nvPr/>
            </p:nvGrpSpPr>
            <p:grpSpPr bwMode="auto">
              <a:xfrm>
                <a:off x="3142" y="4325"/>
                <a:ext cx="880" cy="432"/>
                <a:chOff x="8767" y="12510"/>
                <a:chExt cx="1120" cy="550"/>
              </a:xfrm>
            </p:grpSpPr>
            <p:grpSp>
              <p:nvGrpSpPr>
                <p:cNvPr id="120" name="Group 80"/>
                <p:cNvGrpSpPr>
                  <a:grpSpLocks/>
                </p:cNvGrpSpPr>
                <p:nvPr/>
              </p:nvGrpSpPr>
              <p:grpSpPr bwMode="auto">
                <a:xfrm>
                  <a:off x="8895" y="12510"/>
                  <a:ext cx="992" cy="550"/>
                  <a:chOff x="4163" y="12448"/>
                  <a:chExt cx="2237" cy="1675"/>
                </a:xfrm>
              </p:grpSpPr>
              <p:grpSp>
                <p:nvGrpSpPr>
                  <p:cNvPr id="124" name="Group 81"/>
                  <p:cNvGrpSpPr>
                    <a:grpSpLocks/>
                  </p:cNvGrpSpPr>
                  <p:nvPr/>
                </p:nvGrpSpPr>
                <p:grpSpPr bwMode="auto">
                  <a:xfrm>
                    <a:off x="5091" y="12450"/>
                    <a:ext cx="1309" cy="1672"/>
                    <a:chOff x="4590" y="12443"/>
                    <a:chExt cx="1811" cy="1672"/>
                  </a:xfrm>
                </p:grpSpPr>
                <p:sp>
                  <p:nvSpPr>
                    <p:cNvPr id="130" name="Arc 82"/>
                    <p:cNvSpPr>
                      <a:spLocks/>
                    </p:cNvSpPr>
                    <p:nvPr/>
                  </p:nvSpPr>
                  <p:spPr bwMode="auto">
                    <a:xfrm>
                      <a:off x="4590" y="12443"/>
                      <a:ext cx="1802" cy="1665"/>
                    </a:xfrm>
                    <a:custGeom>
                      <a:avLst/>
                      <a:gdLst>
                        <a:gd name="G0" fmla="+- 0 0 0"/>
                        <a:gd name="G1" fmla="+- 21600 0 0"/>
                        <a:gd name="G2" fmla="+- 21600 0 0"/>
                        <a:gd name="T0" fmla="*/ 0 w 18670"/>
                        <a:gd name="T1" fmla="*/ 0 h 21600"/>
                        <a:gd name="T2" fmla="*/ 18670 w 18670"/>
                        <a:gd name="T3" fmla="*/ 10738 h 21600"/>
                        <a:gd name="T4" fmla="*/ 0 w 18670"/>
                        <a:gd name="T5" fmla="*/ 21600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18670" h="21600" fill="none" extrusionOk="0">
                          <a:moveTo>
                            <a:pt x="0" y="-1"/>
                          </a:moveTo>
                          <a:cubicBezTo>
                            <a:pt x="7691" y="-1"/>
                            <a:pt x="14802" y="4089"/>
                            <a:pt x="18670" y="10737"/>
                          </a:cubicBezTo>
                        </a:path>
                        <a:path w="18670" h="21600" stroke="0" extrusionOk="0">
                          <a:moveTo>
                            <a:pt x="0" y="-1"/>
                          </a:moveTo>
                          <a:cubicBezTo>
                            <a:pt x="7691" y="-1"/>
                            <a:pt x="14802" y="4089"/>
                            <a:pt x="18670" y="10737"/>
                          </a:cubicBezTo>
                          <a:lnTo>
                            <a:pt x="0" y="21600"/>
                          </a:lnTo>
                          <a:close/>
                        </a:path>
                      </a:pathLst>
                    </a:cu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 sz="2000"/>
                    </a:p>
                  </p:txBody>
                </p:sp>
                <p:sp>
                  <p:nvSpPr>
                    <p:cNvPr id="131" name="Arc 83"/>
                    <p:cNvSpPr>
                      <a:spLocks/>
                    </p:cNvSpPr>
                    <p:nvPr/>
                  </p:nvSpPr>
                  <p:spPr bwMode="auto">
                    <a:xfrm flipV="1">
                      <a:off x="4590" y="12450"/>
                      <a:ext cx="1811" cy="1665"/>
                    </a:xfrm>
                    <a:custGeom>
                      <a:avLst/>
                      <a:gdLst>
                        <a:gd name="G0" fmla="+- 0 0 0"/>
                        <a:gd name="G1" fmla="+- 21600 0 0"/>
                        <a:gd name="G2" fmla="+- 21600 0 0"/>
                        <a:gd name="T0" fmla="*/ 0 w 18764"/>
                        <a:gd name="T1" fmla="*/ 0 h 21600"/>
                        <a:gd name="T2" fmla="*/ 18764 w 18764"/>
                        <a:gd name="T3" fmla="*/ 10900 h 21600"/>
                        <a:gd name="T4" fmla="*/ 0 w 18764"/>
                        <a:gd name="T5" fmla="*/ 21600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18764" h="21600" fill="none" extrusionOk="0">
                          <a:moveTo>
                            <a:pt x="0" y="-1"/>
                          </a:moveTo>
                          <a:cubicBezTo>
                            <a:pt x="7758" y="-1"/>
                            <a:pt x="14920" y="4160"/>
                            <a:pt x="18763" y="10900"/>
                          </a:cubicBezTo>
                        </a:path>
                        <a:path w="18764" h="21600" stroke="0" extrusionOk="0">
                          <a:moveTo>
                            <a:pt x="0" y="-1"/>
                          </a:moveTo>
                          <a:cubicBezTo>
                            <a:pt x="7758" y="-1"/>
                            <a:pt x="14920" y="4160"/>
                            <a:pt x="18763" y="10900"/>
                          </a:cubicBezTo>
                          <a:lnTo>
                            <a:pt x="0" y="21600"/>
                          </a:lnTo>
                          <a:close/>
                        </a:path>
                      </a:pathLst>
                    </a:cu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 sz="2000"/>
                    </a:p>
                  </p:txBody>
                </p:sp>
              </p:grpSp>
              <p:grpSp>
                <p:nvGrpSpPr>
                  <p:cNvPr id="125" name="Group 84"/>
                  <p:cNvGrpSpPr>
                    <a:grpSpLocks/>
                  </p:cNvGrpSpPr>
                  <p:nvPr/>
                </p:nvGrpSpPr>
                <p:grpSpPr bwMode="auto">
                  <a:xfrm>
                    <a:off x="4163" y="12448"/>
                    <a:ext cx="712" cy="1662"/>
                    <a:chOff x="4305" y="13077"/>
                    <a:chExt cx="840" cy="1325"/>
                  </a:xfrm>
                </p:grpSpPr>
                <p:sp>
                  <p:nvSpPr>
                    <p:cNvPr id="128" name="Arc 85"/>
                    <p:cNvSpPr>
                      <a:spLocks/>
                    </p:cNvSpPr>
                    <p:nvPr/>
                  </p:nvSpPr>
                  <p:spPr bwMode="auto">
                    <a:xfrm>
                      <a:off x="4305" y="13077"/>
                      <a:ext cx="840" cy="672"/>
                    </a:xfrm>
                    <a:custGeom>
                      <a:avLst/>
                      <a:gdLst>
                        <a:gd name="G0" fmla="+- 0 0 0"/>
                        <a:gd name="G1" fmla="+- 17287 0 0"/>
                        <a:gd name="G2" fmla="+- 21600 0 0"/>
                        <a:gd name="T0" fmla="*/ 12951 w 21600"/>
                        <a:gd name="T1" fmla="*/ 0 h 17287"/>
                        <a:gd name="T2" fmla="*/ 21600 w 21600"/>
                        <a:gd name="T3" fmla="*/ 17287 h 17287"/>
                        <a:gd name="T4" fmla="*/ 0 w 21600"/>
                        <a:gd name="T5" fmla="*/ 17287 h 17287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21600" h="17287" fill="none" extrusionOk="0">
                          <a:moveTo>
                            <a:pt x="12950" y="0"/>
                          </a:moveTo>
                          <a:cubicBezTo>
                            <a:pt x="18395" y="4078"/>
                            <a:pt x="21600" y="10484"/>
                            <a:pt x="21600" y="17287"/>
                          </a:cubicBezTo>
                        </a:path>
                        <a:path w="21600" h="17287" stroke="0" extrusionOk="0">
                          <a:moveTo>
                            <a:pt x="12950" y="0"/>
                          </a:moveTo>
                          <a:cubicBezTo>
                            <a:pt x="18395" y="4078"/>
                            <a:pt x="21600" y="10484"/>
                            <a:pt x="21600" y="17287"/>
                          </a:cubicBezTo>
                          <a:lnTo>
                            <a:pt x="0" y="17287"/>
                          </a:lnTo>
                          <a:close/>
                        </a:path>
                      </a:pathLst>
                    </a:cu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 sz="2000"/>
                    </a:p>
                  </p:txBody>
                </p:sp>
                <p:sp>
                  <p:nvSpPr>
                    <p:cNvPr id="129" name="Arc 86"/>
                    <p:cNvSpPr>
                      <a:spLocks/>
                    </p:cNvSpPr>
                    <p:nvPr/>
                  </p:nvSpPr>
                  <p:spPr bwMode="auto">
                    <a:xfrm flipV="1">
                      <a:off x="4305" y="13730"/>
                      <a:ext cx="840" cy="672"/>
                    </a:xfrm>
                    <a:custGeom>
                      <a:avLst/>
                      <a:gdLst>
                        <a:gd name="G0" fmla="+- 0 0 0"/>
                        <a:gd name="G1" fmla="+- 17287 0 0"/>
                        <a:gd name="G2" fmla="+- 21600 0 0"/>
                        <a:gd name="T0" fmla="*/ 12951 w 21600"/>
                        <a:gd name="T1" fmla="*/ 0 h 17287"/>
                        <a:gd name="T2" fmla="*/ 21600 w 21600"/>
                        <a:gd name="T3" fmla="*/ 17287 h 17287"/>
                        <a:gd name="T4" fmla="*/ 0 w 21600"/>
                        <a:gd name="T5" fmla="*/ 17287 h 17287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21600" h="17287" fill="none" extrusionOk="0">
                          <a:moveTo>
                            <a:pt x="12950" y="0"/>
                          </a:moveTo>
                          <a:cubicBezTo>
                            <a:pt x="18395" y="4078"/>
                            <a:pt x="21600" y="10484"/>
                            <a:pt x="21600" y="17287"/>
                          </a:cubicBezTo>
                        </a:path>
                        <a:path w="21600" h="17287" stroke="0" extrusionOk="0">
                          <a:moveTo>
                            <a:pt x="12950" y="0"/>
                          </a:moveTo>
                          <a:cubicBezTo>
                            <a:pt x="18395" y="4078"/>
                            <a:pt x="21600" y="10484"/>
                            <a:pt x="21600" y="17287"/>
                          </a:cubicBezTo>
                          <a:lnTo>
                            <a:pt x="0" y="17287"/>
                          </a:lnTo>
                          <a:close/>
                        </a:path>
                      </a:pathLst>
                    </a:cu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 sz="2000"/>
                    </a:p>
                  </p:txBody>
                </p:sp>
              </p:grpSp>
              <p:sp>
                <p:nvSpPr>
                  <p:cNvPr id="126" name="Line 87"/>
                  <p:cNvSpPr>
                    <a:spLocks noChangeShapeType="1"/>
                  </p:cNvSpPr>
                  <p:nvPr/>
                </p:nvSpPr>
                <p:spPr bwMode="auto">
                  <a:xfrm>
                    <a:off x="4606" y="12450"/>
                    <a:ext cx="495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2000"/>
                  </a:p>
                </p:txBody>
              </p:sp>
              <p:sp>
                <p:nvSpPr>
                  <p:cNvPr id="127" name="Line 88"/>
                  <p:cNvSpPr>
                    <a:spLocks noChangeShapeType="1"/>
                  </p:cNvSpPr>
                  <p:nvPr/>
                </p:nvSpPr>
                <p:spPr bwMode="auto">
                  <a:xfrm>
                    <a:off x="4591" y="14123"/>
                    <a:ext cx="495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2000"/>
                  </a:p>
                </p:txBody>
              </p:sp>
            </p:grpSp>
            <p:grpSp>
              <p:nvGrpSpPr>
                <p:cNvPr id="121" name="Group 89"/>
                <p:cNvGrpSpPr>
                  <a:grpSpLocks/>
                </p:cNvGrpSpPr>
                <p:nvPr/>
              </p:nvGrpSpPr>
              <p:grpSpPr bwMode="auto">
                <a:xfrm>
                  <a:off x="8767" y="12512"/>
                  <a:ext cx="316" cy="546"/>
                  <a:chOff x="4305" y="13077"/>
                  <a:chExt cx="840" cy="1325"/>
                </a:xfrm>
              </p:grpSpPr>
              <p:sp>
                <p:nvSpPr>
                  <p:cNvPr id="122" name="Arc 90"/>
                  <p:cNvSpPr>
                    <a:spLocks/>
                  </p:cNvSpPr>
                  <p:nvPr/>
                </p:nvSpPr>
                <p:spPr bwMode="auto">
                  <a:xfrm>
                    <a:off x="4305" y="13077"/>
                    <a:ext cx="840" cy="672"/>
                  </a:xfrm>
                  <a:custGeom>
                    <a:avLst/>
                    <a:gdLst>
                      <a:gd name="G0" fmla="+- 0 0 0"/>
                      <a:gd name="G1" fmla="+- 17287 0 0"/>
                      <a:gd name="G2" fmla="+- 21600 0 0"/>
                      <a:gd name="T0" fmla="*/ 12951 w 21600"/>
                      <a:gd name="T1" fmla="*/ 0 h 17287"/>
                      <a:gd name="T2" fmla="*/ 21600 w 21600"/>
                      <a:gd name="T3" fmla="*/ 17287 h 17287"/>
                      <a:gd name="T4" fmla="*/ 0 w 21600"/>
                      <a:gd name="T5" fmla="*/ 17287 h 1728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21600" h="17287" fill="none" extrusionOk="0">
                        <a:moveTo>
                          <a:pt x="12950" y="0"/>
                        </a:moveTo>
                        <a:cubicBezTo>
                          <a:pt x="18395" y="4078"/>
                          <a:pt x="21600" y="10484"/>
                          <a:pt x="21600" y="17287"/>
                        </a:cubicBezTo>
                      </a:path>
                      <a:path w="21600" h="17287" stroke="0" extrusionOk="0">
                        <a:moveTo>
                          <a:pt x="12950" y="0"/>
                        </a:moveTo>
                        <a:cubicBezTo>
                          <a:pt x="18395" y="4078"/>
                          <a:pt x="21600" y="10484"/>
                          <a:pt x="21600" y="17287"/>
                        </a:cubicBezTo>
                        <a:lnTo>
                          <a:pt x="0" y="17287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2000"/>
                  </a:p>
                </p:txBody>
              </p:sp>
              <p:sp>
                <p:nvSpPr>
                  <p:cNvPr id="123" name="Arc 91"/>
                  <p:cNvSpPr>
                    <a:spLocks/>
                  </p:cNvSpPr>
                  <p:nvPr/>
                </p:nvSpPr>
                <p:spPr bwMode="auto">
                  <a:xfrm flipV="1">
                    <a:off x="4305" y="13730"/>
                    <a:ext cx="840" cy="672"/>
                  </a:xfrm>
                  <a:custGeom>
                    <a:avLst/>
                    <a:gdLst>
                      <a:gd name="G0" fmla="+- 0 0 0"/>
                      <a:gd name="G1" fmla="+- 17287 0 0"/>
                      <a:gd name="G2" fmla="+- 21600 0 0"/>
                      <a:gd name="T0" fmla="*/ 12951 w 21600"/>
                      <a:gd name="T1" fmla="*/ 0 h 17287"/>
                      <a:gd name="T2" fmla="*/ 21600 w 21600"/>
                      <a:gd name="T3" fmla="*/ 17287 h 17287"/>
                      <a:gd name="T4" fmla="*/ 0 w 21600"/>
                      <a:gd name="T5" fmla="*/ 17287 h 1728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21600" h="17287" fill="none" extrusionOk="0">
                        <a:moveTo>
                          <a:pt x="12950" y="0"/>
                        </a:moveTo>
                        <a:cubicBezTo>
                          <a:pt x="18395" y="4078"/>
                          <a:pt x="21600" y="10484"/>
                          <a:pt x="21600" y="17287"/>
                        </a:cubicBezTo>
                      </a:path>
                      <a:path w="21600" h="17287" stroke="0" extrusionOk="0">
                        <a:moveTo>
                          <a:pt x="12950" y="0"/>
                        </a:moveTo>
                        <a:cubicBezTo>
                          <a:pt x="18395" y="4078"/>
                          <a:pt x="21600" y="10484"/>
                          <a:pt x="21600" y="17287"/>
                        </a:cubicBezTo>
                        <a:lnTo>
                          <a:pt x="0" y="17287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2000"/>
                  </a:p>
                </p:txBody>
              </p:sp>
            </p:grpSp>
          </p:grpSp>
          <p:sp>
            <p:nvSpPr>
              <p:cNvPr id="117" name="Line 92"/>
              <p:cNvSpPr>
                <a:spLocks noChangeShapeType="1"/>
              </p:cNvSpPr>
              <p:nvPr/>
            </p:nvSpPr>
            <p:spPr bwMode="auto">
              <a:xfrm flipH="1">
                <a:off x="3000" y="4410"/>
                <a:ext cx="34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  <p:sp>
            <p:nvSpPr>
              <p:cNvPr id="118" name="Line 93"/>
              <p:cNvSpPr>
                <a:spLocks noChangeShapeType="1"/>
              </p:cNvSpPr>
              <p:nvPr/>
            </p:nvSpPr>
            <p:spPr bwMode="auto">
              <a:xfrm flipH="1">
                <a:off x="3990" y="4545"/>
                <a:ext cx="34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  <p:sp>
            <p:nvSpPr>
              <p:cNvPr id="119" name="Line 94"/>
              <p:cNvSpPr>
                <a:spLocks noChangeShapeType="1"/>
              </p:cNvSpPr>
              <p:nvPr/>
            </p:nvSpPr>
            <p:spPr bwMode="auto">
              <a:xfrm flipH="1">
                <a:off x="2985" y="4665"/>
                <a:ext cx="34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</p:grpSp>
        <p:grpSp>
          <p:nvGrpSpPr>
            <p:cNvPr id="86" name="Group 95"/>
            <p:cNvGrpSpPr>
              <a:grpSpLocks/>
            </p:cNvGrpSpPr>
            <p:nvPr/>
          </p:nvGrpSpPr>
          <p:grpSpPr bwMode="auto">
            <a:xfrm rot="5400000">
              <a:off x="6841" y="6641"/>
              <a:ext cx="863" cy="347"/>
              <a:chOff x="2985" y="4325"/>
              <a:chExt cx="1350" cy="432"/>
            </a:xfrm>
          </p:grpSpPr>
          <p:grpSp>
            <p:nvGrpSpPr>
              <p:cNvPr id="94" name="Group 96"/>
              <p:cNvGrpSpPr>
                <a:grpSpLocks/>
              </p:cNvGrpSpPr>
              <p:nvPr/>
            </p:nvGrpSpPr>
            <p:grpSpPr bwMode="auto">
              <a:xfrm>
                <a:off x="3142" y="4325"/>
                <a:ext cx="880" cy="432"/>
                <a:chOff x="8767" y="12510"/>
                <a:chExt cx="1120" cy="550"/>
              </a:xfrm>
            </p:grpSpPr>
            <p:grpSp>
              <p:nvGrpSpPr>
                <p:cNvPr id="104" name="Group 97"/>
                <p:cNvGrpSpPr>
                  <a:grpSpLocks/>
                </p:cNvGrpSpPr>
                <p:nvPr/>
              </p:nvGrpSpPr>
              <p:grpSpPr bwMode="auto">
                <a:xfrm>
                  <a:off x="8895" y="12510"/>
                  <a:ext cx="992" cy="550"/>
                  <a:chOff x="4163" y="12448"/>
                  <a:chExt cx="2237" cy="1675"/>
                </a:xfrm>
              </p:grpSpPr>
              <p:grpSp>
                <p:nvGrpSpPr>
                  <p:cNvPr id="108" name="Group 98"/>
                  <p:cNvGrpSpPr>
                    <a:grpSpLocks/>
                  </p:cNvGrpSpPr>
                  <p:nvPr/>
                </p:nvGrpSpPr>
                <p:grpSpPr bwMode="auto">
                  <a:xfrm>
                    <a:off x="5091" y="12450"/>
                    <a:ext cx="1309" cy="1672"/>
                    <a:chOff x="4590" y="12443"/>
                    <a:chExt cx="1811" cy="1672"/>
                  </a:xfrm>
                </p:grpSpPr>
                <p:sp>
                  <p:nvSpPr>
                    <p:cNvPr id="114" name="Arc 99"/>
                    <p:cNvSpPr>
                      <a:spLocks/>
                    </p:cNvSpPr>
                    <p:nvPr/>
                  </p:nvSpPr>
                  <p:spPr bwMode="auto">
                    <a:xfrm>
                      <a:off x="4590" y="12443"/>
                      <a:ext cx="1802" cy="1665"/>
                    </a:xfrm>
                    <a:custGeom>
                      <a:avLst/>
                      <a:gdLst>
                        <a:gd name="G0" fmla="+- 0 0 0"/>
                        <a:gd name="G1" fmla="+- 21600 0 0"/>
                        <a:gd name="G2" fmla="+- 21600 0 0"/>
                        <a:gd name="T0" fmla="*/ 0 w 18670"/>
                        <a:gd name="T1" fmla="*/ 0 h 21600"/>
                        <a:gd name="T2" fmla="*/ 18670 w 18670"/>
                        <a:gd name="T3" fmla="*/ 10738 h 21600"/>
                        <a:gd name="T4" fmla="*/ 0 w 18670"/>
                        <a:gd name="T5" fmla="*/ 21600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18670" h="21600" fill="none" extrusionOk="0">
                          <a:moveTo>
                            <a:pt x="0" y="-1"/>
                          </a:moveTo>
                          <a:cubicBezTo>
                            <a:pt x="7691" y="-1"/>
                            <a:pt x="14802" y="4089"/>
                            <a:pt x="18670" y="10737"/>
                          </a:cubicBezTo>
                        </a:path>
                        <a:path w="18670" h="21600" stroke="0" extrusionOk="0">
                          <a:moveTo>
                            <a:pt x="0" y="-1"/>
                          </a:moveTo>
                          <a:cubicBezTo>
                            <a:pt x="7691" y="-1"/>
                            <a:pt x="14802" y="4089"/>
                            <a:pt x="18670" y="10737"/>
                          </a:cubicBezTo>
                          <a:lnTo>
                            <a:pt x="0" y="21600"/>
                          </a:lnTo>
                          <a:close/>
                        </a:path>
                      </a:pathLst>
                    </a:cu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 sz="2000"/>
                    </a:p>
                  </p:txBody>
                </p:sp>
                <p:sp>
                  <p:nvSpPr>
                    <p:cNvPr id="115" name="Arc 100"/>
                    <p:cNvSpPr>
                      <a:spLocks/>
                    </p:cNvSpPr>
                    <p:nvPr/>
                  </p:nvSpPr>
                  <p:spPr bwMode="auto">
                    <a:xfrm flipV="1">
                      <a:off x="4590" y="12450"/>
                      <a:ext cx="1811" cy="1665"/>
                    </a:xfrm>
                    <a:custGeom>
                      <a:avLst/>
                      <a:gdLst>
                        <a:gd name="G0" fmla="+- 0 0 0"/>
                        <a:gd name="G1" fmla="+- 21600 0 0"/>
                        <a:gd name="G2" fmla="+- 21600 0 0"/>
                        <a:gd name="T0" fmla="*/ 0 w 18764"/>
                        <a:gd name="T1" fmla="*/ 0 h 21600"/>
                        <a:gd name="T2" fmla="*/ 18764 w 18764"/>
                        <a:gd name="T3" fmla="*/ 10900 h 21600"/>
                        <a:gd name="T4" fmla="*/ 0 w 18764"/>
                        <a:gd name="T5" fmla="*/ 21600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18764" h="21600" fill="none" extrusionOk="0">
                          <a:moveTo>
                            <a:pt x="0" y="-1"/>
                          </a:moveTo>
                          <a:cubicBezTo>
                            <a:pt x="7758" y="-1"/>
                            <a:pt x="14920" y="4160"/>
                            <a:pt x="18763" y="10900"/>
                          </a:cubicBezTo>
                        </a:path>
                        <a:path w="18764" h="21600" stroke="0" extrusionOk="0">
                          <a:moveTo>
                            <a:pt x="0" y="-1"/>
                          </a:moveTo>
                          <a:cubicBezTo>
                            <a:pt x="7758" y="-1"/>
                            <a:pt x="14920" y="4160"/>
                            <a:pt x="18763" y="10900"/>
                          </a:cubicBezTo>
                          <a:lnTo>
                            <a:pt x="0" y="21600"/>
                          </a:lnTo>
                          <a:close/>
                        </a:path>
                      </a:pathLst>
                    </a:cu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 sz="2000"/>
                    </a:p>
                  </p:txBody>
                </p:sp>
              </p:grpSp>
              <p:grpSp>
                <p:nvGrpSpPr>
                  <p:cNvPr id="109" name="Group 101"/>
                  <p:cNvGrpSpPr>
                    <a:grpSpLocks/>
                  </p:cNvGrpSpPr>
                  <p:nvPr/>
                </p:nvGrpSpPr>
                <p:grpSpPr bwMode="auto">
                  <a:xfrm>
                    <a:off x="4163" y="12448"/>
                    <a:ext cx="712" cy="1662"/>
                    <a:chOff x="4305" y="13077"/>
                    <a:chExt cx="840" cy="1325"/>
                  </a:xfrm>
                </p:grpSpPr>
                <p:sp>
                  <p:nvSpPr>
                    <p:cNvPr id="112" name="Arc 102"/>
                    <p:cNvSpPr>
                      <a:spLocks/>
                    </p:cNvSpPr>
                    <p:nvPr/>
                  </p:nvSpPr>
                  <p:spPr bwMode="auto">
                    <a:xfrm>
                      <a:off x="4305" y="13077"/>
                      <a:ext cx="840" cy="672"/>
                    </a:xfrm>
                    <a:custGeom>
                      <a:avLst/>
                      <a:gdLst>
                        <a:gd name="G0" fmla="+- 0 0 0"/>
                        <a:gd name="G1" fmla="+- 17287 0 0"/>
                        <a:gd name="G2" fmla="+- 21600 0 0"/>
                        <a:gd name="T0" fmla="*/ 12951 w 21600"/>
                        <a:gd name="T1" fmla="*/ 0 h 17287"/>
                        <a:gd name="T2" fmla="*/ 21600 w 21600"/>
                        <a:gd name="T3" fmla="*/ 17287 h 17287"/>
                        <a:gd name="T4" fmla="*/ 0 w 21600"/>
                        <a:gd name="T5" fmla="*/ 17287 h 17287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21600" h="17287" fill="none" extrusionOk="0">
                          <a:moveTo>
                            <a:pt x="12950" y="0"/>
                          </a:moveTo>
                          <a:cubicBezTo>
                            <a:pt x="18395" y="4078"/>
                            <a:pt x="21600" y="10484"/>
                            <a:pt x="21600" y="17287"/>
                          </a:cubicBezTo>
                        </a:path>
                        <a:path w="21600" h="17287" stroke="0" extrusionOk="0">
                          <a:moveTo>
                            <a:pt x="12950" y="0"/>
                          </a:moveTo>
                          <a:cubicBezTo>
                            <a:pt x="18395" y="4078"/>
                            <a:pt x="21600" y="10484"/>
                            <a:pt x="21600" y="17287"/>
                          </a:cubicBezTo>
                          <a:lnTo>
                            <a:pt x="0" y="17287"/>
                          </a:lnTo>
                          <a:close/>
                        </a:path>
                      </a:pathLst>
                    </a:cu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 sz="2000"/>
                    </a:p>
                  </p:txBody>
                </p:sp>
                <p:sp>
                  <p:nvSpPr>
                    <p:cNvPr id="113" name="Arc 103"/>
                    <p:cNvSpPr>
                      <a:spLocks/>
                    </p:cNvSpPr>
                    <p:nvPr/>
                  </p:nvSpPr>
                  <p:spPr bwMode="auto">
                    <a:xfrm flipV="1">
                      <a:off x="4305" y="13730"/>
                      <a:ext cx="840" cy="672"/>
                    </a:xfrm>
                    <a:custGeom>
                      <a:avLst/>
                      <a:gdLst>
                        <a:gd name="G0" fmla="+- 0 0 0"/>
                        <a:gd name="G1" fmla="+- 17287 0 0"/>
                        <a:gd name="G2" fmla="+- 21600 0 0"/>
                        <a:gd name="T0" fmla="*/ 12951 w 21600"/>
                        <a:gd name="T1" fmla="*/ 0 h 17287"/>
                        <a:gd name="T2" fmla="*/ 21600 w 21600"/>
                        <a:gd name="T3" fmla="*/ 17287 h 17287"/>
                        <a:gd name="T4" fmla="*/ 0 w 21600"/>
                        <a:gd name="T5" fmla="*/ 17287 h 17287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21600" h="17287" fill="none" extrusionOk="0">
                          <a:moveTo>
                            <a:pt x="12950" y="0"/>
                          </a:moveTo>
                          <a:cubicBezTo>
                            <a:pt x="18395" y="4078"/>
                            <a:pt x="21600" y="10484"/>
                            <a:pt x="21600" y="17287"/>
                          </a:cubicBezTo>
                        </a:path>
                        <a:path w="21600" h="17287" stroke="0" extrusionOk="0">
                          <a:moveTo>
                            <a:pt x="12950" y="0"/>
                          </a:moveTo>
                          <a:cubicBezTo>
                            <a:pt x="18395" y="4078"/>
                            <a:pt x="21600" y="10484"/>
                            <a:pt x="21600" y="17287"/>
                          </a:cubicBezTo>
                          <a:lnTo>
                            <a:pt x="0" y="17287"/>
                          </a:lnTo>
                          <a:close/>
                        </a:path>
                      </a:pathLst>
                    </a:cu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 sz="2000"/>
                    </a:p>
                  </p:txBody>
                </p:sp>
              </p:grpSp>
              <p:sp>
                <p:nvSpPr>
                  <p:cNvPr id="110" name="Line 104"/>
                  <p:cNvSpPr>
                    <a:spLocks noChangeShapeType="1"/>
                  </p:cNvSpPr>
                  <p:nvPr/>
                </p:nvSpPr>
                <p:spPr bwMode="auto">
                  <a:xfrm>
                    <a:off x="4606" y="12450"/>
                    <a:ext cx="495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2000"/>
                  </a:p>
                </p:txBody>
              </p:sp>
              <p:sp>
                <p:nvSpPr>
                  <p:cNvPr id="111" name="Line 105"/>
                  <p:cNvSpPr>
                    <a:spLocks noChangeShapeType="1"/>
                  </p:cNvSpPr>
                  <p:nvPr/>
                </p:nvSpPr>
                <p:spPr bwMode="auto">
                  <a:xfrm>
                    <a:off x="4591" y="14123"/>
                    <a:ext cx="495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2000"/>
                  </a:p>
                </p:txBody>
              </p:sp>
            </p:grpSp>
            <p:grpSp>
              <p:nvGrpSpPr>
                <p:cNvPr id="105" name="Group 106"/>
                <p:cNvGrpSpPr>
                  <a:grpSpLocks/>
                </p:cNvGrpSpPr>
                <p:nvPr/>
              </p:nvGrpSpPr>
              <p:grpSpPr bwMode="auto">
                <a:xfrm>
                  <a:off x="8767" y="12512"/>
                  <a:ext cx="316" cy="546"/>
                  <a:chOff x="4305" y="13077"/>
                  <a:chExt cx="840" cy="1325"/>
                </a:xfrm>
              </p:grpSpPr>
              <p:sp>
                <p:nvSpPr>
                  <p:cNvPr id="106" name="Arc 107"/>
                  <p:cNvSpPr>
                    <a:spLocks/>
                  </p:cNvSpPr>
                  <p:nvPr/>
                </p:nvSpPr>
                <p:spPr bwMode="auto">
                  <a:xfrm>
                    <a:off x="4305" y="13077"/>
                    <a:ext cx="840" cy="672"/>
                  </a:xfrm>
                  <a:custGeom>
                    <a:avLst/>
                    <a:gdLst>
                      <a:gd name="G0" fmla="+- 0 0 0"/>
                      <a:gd name="G1" fmla="+- 17287 0 0"/>
                      <a:gd name="G2" fmla="+- 21600 0 0"/>
                      <a:gd name="T0" fmla="*/ 12951 w 21600"/>
                      <a:gd name="T1" fmla="*/ 0 h 17287"/>
                      <a:gd name="T2" fmla="*/ 21600 w 21600"/>
                      <a:gd name="T3" fmla="*/ 17287 h 17287"/>
                      <a:gd name="T4" fmla="*/ 0 w 21600"/>
                      <a:gd name="T5" fmla="*/ 17287 h 1728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21600" h="17287" fill="none" extrusionOk="0">
                        <a:moveTo>
                          <a:pt x="12950" y="0"/>
                        </a:moveTo>
                        <a:cubicBezTo>
                          <a:pt x="18395" y="4078"/>
                          <a:pt x="21600" y="10484"/>
                          <a:pt x="21600" y="17287"/>
                        </a:cubicBezTo>
                      </a:path>
                      <a:path w="21600" h="17287" stroke="0" extrusionOk="0">
                        <a:moveTo>
                          <a:pt x="12950" y="0"/>
                        </a:moveTo>
                        <a:cubicBezTo>
                          <a:pt x="18395" y="4078"/>
                          <a:pt x="21600" y="10484"/>
                          <a:pt x="21600" y="17287"/>
                        </a:cubicBezTo>
                        <a:lnTo>
                          <a:pt x="0" y="17287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2000"/>
                  </a:p>
                </p:txBody>
              </p:sp>
              <p:sp>
                <p:nvSpPr>
                  <p:cNvPr id="107" name="Arc 108"/>
                  <p:cNvSpPr>
                    <a:spLocks/>
                  </p:cNvSpPr>
                  <p:nvPr/>
                </p:nvSpPr>
                <p:spPr bwMode="auto">
                  <a:xfrm flipV="1">
                    <a:off x="4305" y="13730"/>
                    <a:ext cx="840" cy="672"/>
                  </a:xfrm>
                  <a:custGeom>
                    <a:avLst/>
                    <a:gdLst>
                      <a:gd name="G0" fmla="+- 0 0 0"/>
                      <a:gd name="G1" fmla="+- 17287 0 0"/>
                      <a:gd name="G2" fmla="+- 21600 0 0"/>
                      <a:gd name="T0" fmla="*/ 12951 w 21600"/>
                      <a:gd name="T1" fmla="*/ 0 h 17287"/>
                      <a:gd name="T2" fmla="*/ 21600 w 21600"/>
                      <a:gd name="T3" fmla="*/ 17287 h 17287"/>
                      <a:gd name="T4" fmla="*/ 0 w 21600"/>
                      <a:gd name="T5" fmla="*/ 17287 h 1728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21600" h="17287" fill="none" extrusionOk="0">
                        <a:moveTo>
                          <a:pt x="12950" y="0"/>
                        </a:moveTo>
                        <a:cubicBezTo>
                          <a:pt x="18395" y="4078"/>
                          <a:pt x="21600" y="10484"/>
                          <a:pt x="21600" y="17287"/>
                        </a:cubicBezTo>
                      </a:path>
                      <a:path w="21600" h="17287" stroke="0" extrusionOk="0">
                        <a:moveTo>
                          <a:pt x="12950" y="0"/>
                        </a:moveTo>
                        <a:cubicBezTo>
                          <a:pt x="18395" y="4078"/>
                          <a:pt x="21600" y="10484"/>
                          <a:pt x="21600" y="17287"/>
                        </a:cubicBezTo>
                        <a:lnTo>
                          <a:pt x="0" y="17287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2000"/>
                  </a:p>
                </p:txBody>
              </p:sp>
            </p:grpSp>
          </p:grpSp>
          <p:sp>
            <p:nvSpPr>
              <p:cNvPr id="95" name="Line 109"/>
              <p:cNvSpPr>
                <a:spLocks noChangeShapeType="1"/>
              </p:cNvSpPr>
              <p:nvPr/>
            </p:nvSpPr>
            <p:spPr bwMode="auto">
              <a:xfrm flipH="1">
                <a:off x="3000" y="4410"/>
                <a:ext cx="34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  <p:sp>
            <p:nvSpPr>
              <p:cNvPr id="96" name="Line 110"/>
              <p:cNvSpPr>
                <a:spLocks noChangeShapeType="1"/>
              </p:cNvSpPr>
              <p:nvPr/>
            </p:nvSpPr>
            <p:spPr bwMode="auto">
              <a:xfrm flipH="1">
                <a:off x="3990" y="4545"/>
                <a:ext cx="34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  <p:sp>
            <p:nvSpPr>
              <p:cNvPr id="97" name="Line 111"/>
              <p:cNvSpPr>
                <a:spLocks noChangeShapeType="1"/>
              </p:cNvSpPr>
              <p:nvPr/>
            </p:nvSpPr>
            <p:spPr bwMode="auto">
              <a:xfrm flipH="1">
                <a:off x="2985" y="4665"/>
                <a:ext cx="34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000"/>
              </a:p>
            </p:txBody>
          </p:sp>
        </p:grpSp>
        <p:sp>
          <p:nvSpPr>
            <p:cNvPr id="87" name="Freeform 112"/>
            <p:cNvSpPr>
              <a:spLocks/>
            </p:cNvSpPr>
            <p:nvPr/>
          </p:nvSpPr>
          <p:spPr bwMode="auto">
            <a:xfrm>
              <a:off x="9665" y="6204"/>
              <a:ext cx="391" cy="229"/>
            </a:xfrm>
            <a:custGeom>
              <a:avLst/>
              <a:gdLst>
                <a:gd name="T0" fmla="*/ 0 w 391"/>
                <a:gd name="T1" fmla="*/ 229 h 229"/>
                <a:gd name="T2" fmla="*/ 0 w 391"/>
                <a:gd name="T3" fmla="*/ 0 h 229"/>
                <a:gd name="T4" fmla="*/ 391 w 391"/>
                <a:gd name="T5" fmla="*/ 0 h 229"/>
                <a:gd name="T6" fmla="*/ 391 w 391"/>
                <a:gd name="T7" fmla="*/ 206 h 2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1" h="229">
                  <a:moveTo>
                    <a:pt x="0" y="229"/>
                  </a:moveTo>
                  <a:lnTo>
                    <a:pt x="0" y="0"/>
                  </a:lnTo>
                  <a:lnTo>
                    <a:pt x="391" y="0"/>
                  </a:lnTo>
                  <a:lnTo>
                    <a:pt x="391" y="206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  <p:sp>
          <p:nvSpPr>
            <p:cNvPr id="88" name="Freeform 113"/>
            <p:cNvSpPr>
              <a:spLocks/>
            </p:cNvSpPr>
            <p:nvPr/>
          </p:nvSpPr>
          <p:spPr bwMode="auto">
            <a:xfrm>
              <a:off x="8630" y="6273"/>
              <a:ext cx="391" cy="229"/>
            </a:xfrm>
            <a:custGeom>
              <a:avLst/>
              <a:gdLst>
                <a:gd name="T0" fmla="*/ 0 w 391"/>
                <a:gd name="T1" fmla="*/ 229 h 229"/>
                <a:gd name="T2" fmla="*/ 0 w 391"/>
                <a:gd name="T3" fmla="*/ 0 h 229"/>
                <a:gd name="T4" fmla="*/ 391 w 391"/>
                <a:gd name="T5" fmla="*/ 0 h 229"/>
                <a:gd name="T6" fmla="*/ 391 w 391"/>
                <a:gd name="T7" fmla="*/ 206 h 2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1" h="229">
                  <a:moveTo>
                    <a:pt x="0" y="229"/>
                  </a:moveTo>
                  <a:lnTo>
                    <a:pt x="0" y="0"/>
                  </a:lnTo>
                  <a:lnTo>
                    <a:pt x="391" y="0"/>
                  </a:lnTo>
                  <a:lnTo>
                    <a:pt x="391" y="206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  <p:sp>
          <p:nvSpPr>
            <p:cNvPr id="89" name="Freeform 114"/>
            <p:cNvSpPr>
              <a:spLocks/>
            </p:cNvSpPr>
            <p:nvPr/>
          </p:nvSpPr>
          <p:spPr bwMode="auto">
            <a:xfrm>
              <a:off x="7704" y="6273"/>
              <a:ext cx="391" cy="229"/>
            </a:xfrm>
            <a:custGeom>
              <a:avLst/>
              <a:gdLst>
                <a:gd name="T0" fmla="*/ 0 w 391"/>
                <a:gd name="T1" fmla="*/ 229 h 229"/>
                <a:gd name="T2" fmla="*/ 0 w 391"/>
                <a:gd name="T3" fmla="*/ 0 h 229"/>
                <a:gd name="T4" fmla="*/ 391 w 391"/>
                <a:gd name="T5" fmla="*/ 0 h 229"/>
                <a:gd name="T6" fmla="*/ 391 w 391"/>
                <a:gd name="T7" fmla="*/ 206 h 2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1" h="229">
                  <a:moveTo>
                    <a:pt x="0" y="229"/>
                  </a:moveTo>
                  <a:lnTo>
                    <a:pt x="0" y="0"/>
                  </a:lnTo>
                  <a:lnTo>
                    <a:pt x="391" y="0"/>
                  </a:lnTo>
                  <a:lnTo>
                    <a:pt x="391" y="206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  <p:sp>
          <p:nvSpPr>
            <p:cNvPr id="90" name="Freeform 115"/>
            <p:cNvSpPr>
              <a:spLocks/>
            </p:cNvSpPr>
            <p:nvPr/>
          </p:nvSpPr>
          <p:spPr bwMode="auto">
            <a:xfrm>
              <a:off x="8818" y="6387"/>
              <a:ext cx="840" cy="871"/>
            </a:xfrm>
            <a:custGeom>
              <a:avLst/>
              <a:gdLst>
                <a:gd name="T0" fmla="*/ 840 w 840"/>
                <a:gd name="T1" fmla="*/ 871 h 871"/>
                <a:gd name="T2" fmla="*/ 561 w 840"/>
                <a:gd name="T3" fmla="*/ 871 h 871"/>
                <a:gd name="T4" fmla="*/ 561 w 840"/>
                <a:gd name="T5" fmla="*/ 0 h 871"/>
                <a:gd name="T6" fmla="*/ 0 w 840"/>
                <a:gd name="T7" fmla="*/ 0 h 871"/>
                <a:gd name="T8" fmla="*/ 0 w 840"/>
                <a:gd name="T9" fmla="*/ 105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40" h="871">
                  <a:moveTo>
                    <a:pt x="840" y="871"/>
                  </a:moveTo>
                  <a:lnTo>
                    <a:pt x="561" y="871"/>
                  </a:lnTo>
                  <a:lnTo>
                    <a:pt x="561" y="0"/>
                  </a:lnTo>
                  <a:lnTo>
                    <a:pt x="0" y="0"/>
                  </a:lnTo>
                  <a:lnTo>
                    <a:pt x="0" y="105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  <p:sp>
          <p:nvSpPr>
            <p:cNvPr id="91" name="Freeform 116"/>
            <p:cNvSpPr>
              <a:spLocks/>
            </p:cNvSpPr>
            <p:nvPr/>
          </p:nvSpPr>
          <p:spPr bwMode="auto">
            <a:xfrm>
              <a:off x="7893" y="6387"/>
              <a:ext cx="840" cy="871"/>
            </a:xfrm>
            <a:custGeom>
              <a:avLst/>
              <a:gdLst>
                <a:gd name="T0" fmla="*/ 840 w 840"/>
                <a:gd name="T1" fmla="*/ 871 h 871"/>
                <a:gd name="T2" fmla="*/ 561 w 840"/>
                <a:gd name="T3" fmla="*/ 871 h 871"/>
                <a:gd name="T4" fmla="*/ 561 w 840"/>
                <a:gd name="T5" fmla="*/ 0 h 871"/>
                <a:gd name="T6" fmla="*/ 0 w 840"/>
                <a:gd name="T7" fmla="*/ 0 h 871"/>
                <a:gd name="T8" fmla="*/ 0 w 840"/>
                <a:gd name="T9" fmla="*/ 105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40" h="871">
                  <a:moveTo>
                    <a:pt x="840" y="871"/>
                  </a:moveTo>
                  <a:lnTo>
                    <a:pt x="561" y="871"/>
                  </a:lnTo>
                  <a:lnTo>
                    <a:pt x="561" y="0"/>
                  </a:lnTo>
                  <a:lnTo>
                    <a:pt x="0" y="0"/>
                  </a:lnTo>
                  <a:lnTo>
                    <a:pt x="0" y="105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  <p:sp>
          <p:nvSpPr>
            <p:cNvPr id="92" name="Freeform 117"/>
            <p:cNvSpPr>
              <a:spLocks/>
            </p:cNvSpPr>
            <p:nvPr/>
          </p:nvSpPr>
          <p:spPr bwMode="auto">
            <a:xfrm>
              <a:off x="7376" y="6387"/>
              <a:ext cx="435" cy="871"/>
            </a:xfrm>
            <a:custGeom>
              <a:avLst/>
              <a:gdLst>
                <a:gd name="T0" fmla="*/ 435 w 435"/>
                <a:gd name="T1" fmla="*/ 871 h 871"/>
                <a:gd name="T2" fmla="*/ 156 w 435"/>
                <a:gd name="T3" fmla="*/ 871 h 871"/>
                <a:gd name="T4" fmla="*/ 156 w 435"/>
                <a:gd name="T5" fmla="*/ 0 h 871"/>
                <a:gd name="T6" fmla="*/ 0 w 435"/>
                <a:gd name="T7" fmla="*/ 1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5" h="871">
                  <a:moveTo>
                    <a:pt x="435" y="871"/>
                  </a:moveTo>
                  <a:lnTo>
                    <a:pt x="156" y="871"/>
                  </a:lnTo>
                  <a:lnTo>
                    <a:pt x="156" y="0"/>
                  </a:lnTo>
                  <a:lnTo>
                    <a:pt x="0" y="1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  <p:sp>
          <p:nvSpPr>
            <p:cNvPr id="93" name="Line 118"/>
            <p:cNvSpPr>
              <a:spLocks noChangeShapeType="1"/>
            </p:cNvSpPr>
            <p:nvPr/>
          </p:nvSpPr>
          <p:spPr bwMode="auto">
            <a:xfrm rot="5400000">
              <a:off x="7057" y="6317"/>
              <a:ext cx="23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000"/>
            </a:p>
          </p:txBody>
        </p:sp>
      </p:grpSp>
    </p:spTree>
    <p:extLst>
      <p:ext uri="{BB962C8B-B14F-4D97-AF65-F5344CB8AC3E}">
        <p14:creationId xmlns:p14="http://schemas.microsoft.com/office/powerpoint/2010/main" val="35204323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Box 55"/>
          <p:cNvSpPr txBox="1"/>
          <p:nvPr/>
        </p:nvSpPr>
        <p:spPr>
          <a:xfrm>
            <a:off x="1493359" y="301936"/>
            <a:ext cx="60931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/>
              <a:t>Multiplication: A Sketch</a:t>
            </a:r>
            <a:endParaRPr lang="en-US" sz="4000" b="1" dirty="0"/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727887" y="2474946"/>
            <a:ext cx="1761705" cy="58719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 &lt;&lt;shift&lt;&lt;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1st number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1727887" y="3835276"/>
            <a:ext cx="1761705" cy="61655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&gt;&gt;shift&gt;&gt;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2nd number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3841932" y="4119086"/>
            <a:ext cx="1761705" cy="33274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3:current sum</a:t>
            </a: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3841932" y="2474946"/>
            <a:ext cx="1761705" cy="55783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ea typeface="ÇlÇr ñæí©" charset="0"/>
              </a:rPr>
              <a:t>parallel load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4: running total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4037677" y="3375308"/>
            <a:ext cx="1174469" cy="43060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ADDER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0" name="Line 7"/>
          <p:cNvSpPr>
            <a:spLocks noChangeShapeType="1"/>
          </p:cNvSpPr>
          <p:nvPr/>
        </p:nvSpPr>
        <p:spPr bwMode="auto">
          <a:xfrm>
            <a:off x="2961080" y="3081712"/>
            <a:ext cx="1017873" cy="508900"/>
          </a:xfrm>
          <a:prstGeom prst="line">
            <a:avLst/>
          </a:prstGeom>
          <a:noFill/>
          <a:ln w="76200" cmpd="tri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Line 8"/>
          <p:cNvSpPr>
            <a:spLocks noChangeShapeType="1"/>
          </p:cNvSpPr>
          <p:nvPr/>
        </p:nvSpPr>
        <p:spPr bwMode="auto">
          <a:xfrm>
            <a:off x="4566189" y="3062139"/>
            <a:ext cx="0" cy="313170"/>
          </a:xfrm>
          <a:prstGeom prst="line">
            <a:avLst/>
          </a:prstGeom>
          <a:noFill/>
          <a:ln w="76200" cmpd="tri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9"/>
          <p:cNvSpPr>
            <a:spLocks noChangeShapeType="1"/>
          </p:cNvSpPr>
          <p:nvPr/>
        </p:nvSpPr>
        <p:spPr bwMode="auto">
          <a:xfrm>
            <a:off x="4585764" y="3805916"/>
            <a:ext cx="0" cy="313170"/>
          </a:xfrm>
          <a:prstGeom prst="line">
            <a:avLst/>
          </a:prstGeom>
          <a:noFill/>
          <a:ln w="76200" cmpd="tri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10"/>
          <p:cNvSpPr>
            <a:spLocks/>
          </p:cNvSpPr>
          <p:nvPr/>
        </p:nvSpPr>
        <p:spPr bwMode="auto">
          <a:xfrm>
            <a:off x="5603637" y="2885981"/>
            <a:ext cx="508937" cy="1389690"/>
          </a:xfrm>
          <a:custGeom>
            <a:avLst/>
            <a:gdLst>
              <a:gd name="T0" fmla="*/ 20 w 520"/>
              <a:gd name="T1" fmla="*/ 1420 h 1420"/>
              <a:gd name="T2" fmla="*/ 520 w 520"/>
              <a:gd name="T3" fmla="*/ 1420 h 1420"/>
              <a:gd name="T4" fmla="*/ 520 w 520"/>
              <a:gd name="T5" fmla="*/ 0 h 1420"/>
              <a:gd name="T6" fmla="*/ 0 w 520"/>
              <a:gd name="T7" fmla="*/ 0 h 14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20" h="1420">
                <a:moveTo>
                  <a:pt x="20" y="1420"/>
                </a:moveTo>
                <a:lnTo>
                  <a:pt x="520" y="1420"/>
                </a:lnTo>
                <a:lnTo>
                  <a:pt x="520" y="0"/>
                </a:lnTo>
                <a:lnTo>
                  <a:pt x="0" y="0"/>
                </a:lnTo>
              </a:path>
            </a:pathLst>
          </a:custGeom>
          <a:noFill/>
          <a:ln w="76200" cmpd="tri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Oval 11"/>
          <p:cNvSpPr>
            <a:spLocks noChangeArrowheads="1"/>
          </p:cNvSpPr>
          <p:nvPr/>
        </p:nvSpPr>
        <p:spPr bwMode="auto">
          <a:xfrm>
            <a:off x="3107889" y="3864636"/>
            <a:ext cx="479575" cy="763351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1855121" y="3845063"/>
            <a:ext cx="200638" cy="166371"/>
          </a:xfrm>
          <a:custGeom>
            <a:avLst/>
            <a:gdLst>
              <a:gd name="T0" fmla="*/ 0 w 205"/>
              <a:gd name="T1" fmla="*/ 0 h 170"/>
              <a:gd name="T2" fmla="*/ 110 w 205"/>
              <a:gd name="T3" fmla="*/ 170 h 170"/>
              <a:gd name="T4" fmla="*/ 205 w 205"/>
              <a:gd name="T5" fmla="*/ 0 h 1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5" h="170">
                <a:moveTo>
                  <a:pt x="0" y="0"/>
                </a:moveTo>
                <a:lnTo>
                  <a:pt x="110" y="170"/>
                </a:lnTo>
                <a:lnTo>
                  <a:pt x="205" y="0"/>
                </a:ln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280658" y="2484733"/>
            <a:ext cx="200638" cy="166371"/>
          </a:xfrm>
          <a:custGeom>
            <a:avLst/>
            <a:gdLst>
              <a:gd name="T0" fmla="*/ 0 w 205"/>
              <a:gd name="T1" fmla="*/ 0 h 170"/>
              <a:gd name="T2" fmla="*/ 110 w 205"/>
              <a:gd name="T3" fmla="*/ 170 h 170"/>
              <a:gd name="T4" fmla="*/ 205 w 205"/>
              <a:gd name="T5" fmla="*/ 0 h 1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5" h="170">
                <a:moveTo>
                  <a:pt x="0" y="0"/>
                </a:moveTo>
                <a:lnTo>
                  <a:pt x="110" y="170"/>
                </a:lnTo>
                <a:lnTo>
                  <a:pt x="205" y="0"/>
                </a:ln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1913845" y="2484733"/>
            <a:ext cx="200638" cy="166371"/>
          </a:xfrm>
          <a:custGeom>
            <a:avLst/>
            <a:gdLst>
              <a:gd name="T0" fmla="*/ 0 w 205"/>
              <a:gd name="T1" fmla="*/ 0 h 170"/>
              <a:gd name="T2" fmla="*/ 110 w 205"/>
              <a:gd name="T3" fmla="*/ 170 h 170"/>
              <a:gd name="T4" fmla="*/ 205 w 205"/>
              <a:gd name="T5" fmla="*/ 0 h 1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5" h="170">
                <a:moveTo>
                  <a:pt x="0" y="0"/>
                </a:moveTo>
                <a:lnTo>
                  <a:pt x="110" y="170"/>
                </a:lnTo>
                <a:lnTo>
                  <a:pt x="205" y="0"/>
                </a:ln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Text Box 19"/>
          <p:cNvSpPr txBox="1">
            <a:spLocks noChangeArrowheads="1"/>
          </p:cNvSpPr>
          <p:nvPr/>
        </p:nvSpPr>
        <p:spPr bwMode="auto">
          <a:xfrm>
            <a:off x="7503107" y="1949616"/>
            <a:ext cx="514809" cy="275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ÇlÇr ñæí©" charset="0"/>
              </a:rPr>
              <a:t>CLK</a:t>
            </a: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2" name="Line 20"/>
          <p:cNvSpPr>
            <a:spLocks noChangeShapeType="1"/>
          </p:cNvSpPr>
          <p:nvPr/>
        </p:nvSpPr>
        <p:spPr bwMode="auto">
          <a:xfrm flipH="1">
            <a:off x="6926637" y="2096414"/>
            <a:ext cx="567660" cy="587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Freeform 23"/>
          <p:cNvSpPr>
            <a:spLocks/>
          </p:cNvSpPr>
          <p:nvPr/>
        </p:nvSpPr>
        <p:spPr bwMode="auto">
          <a:xfrm>
            <a:off x="1483206" y="2063911"/>
            <a:ext cx="508937" cy="1624567"/>
          </a:xfrm>
          <a:custGeom>
            <a:avLst/>
            <a:gdLst>
              <a:gd name="T0" fmla="*/ 520 w 520"/>
              <a:gd name="T1" fmla="*/ 0 h 1660"/>
              <a:gd name="T2" fmla="*/ 0 w 520"/>
              <a:gd name="T3" fmla="*/ 0 h 1660"/>
              <a:gd name="T4" fmla="*/ 0 w 520"/>
              <a:gd name="T5" fmla="*/ 1420 h 1660"/>
              <a:gd name="T6" fmla="*/ 480 w 520"/>
              <a:gd name="T7" fmla="*/ 1420 h 1660"/>
              <a:gd name="T8" fmla="*/ 480 w 520"/>
              <a:gd name="T9" fmla="*/ 1660 h 16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20" h="1660">
                <a:moveTo>
                  <a:pt x="520" y="0"/>
                </a:moveTo>
                <a:lnTo>
                  <a:pt x="0" y="0"/>
                </a:lnTo>
                <a:lnTo>
                  <a:pt x="0" y="1420"/>
                </a:lnTo>
                <a:lnTo>
                  <a:pt x="480" y="1420"/>
                </a:lnTo>
                <a:lnTo>
                  <a:pt x="480" y="1660"/>
                </a:ln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Oval 24"/>
          <p:cNvSpPr>
            <a:spLocks noChangeArrowheads="1"/>
          </p:cNvSpPr>
          <p:nvPr/>
        </p:nvSpPr>
        <p:spPr bwMode="auto">
          <a:xfrm>
            <a:off x="1884484" y="3698264"/>
            <a:ext cx="139957" cy="139948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Oval 25"/>
          <p:cNvSpPr>
            <a:spLocks noChangeArrowheads="1"/>
          </p:cNvSpPr>
          <p:nvPr/>
        </p:nvSpPr>
        <p:spPr bwMode="auto">
          <a:xfrm>
            <a:off x="1933420" y="2337934"/>
            <a:ext cx="139957" cy="139948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" name="AutoShape 26"/>
          <p:cNvSpPr>
            <a:spLocks noChangeArrowheads="1"/>
          </p:cNvSpPr>
          <p:nvPr/>
        </p:nvSpPr>
        <p:spPr bwMode="auto">
          <a:xfrm flipH="1">
            <a:off x="6309572" y="1962575"/>
            <a:ext cx="617065" cy="522158"/>
          </a:xfrm>
          <a:prstGeom prst="flowChartDelay">
            <a:avLst/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Freeform 31"/>
          <p:cNvSpPr/>
          <p:nvPr/>
        </p:nvSpPr>
        <p:spPr>
          <a:xfrm>
            <a:off x="1989477" y="1713082"/>
            <a:ext cx="5264727" cy="608061"/>
          </a:xfrm>
          <a:custGeom>
            <a:avLst/>
            <a:gdLst>
              <a:gd name="connsiteX0" fmla="*/ 5264727 w 5264727"/>
              <a:gd name="connsiteY0" fmla="*/ 377152 h 608061"/>
              <a:gd name="connsiteX1" fmla="*/ 5264727 w 5264727"/>
              <a:gd name="connsiteY1" fmla="*/ 15394 h 608061"/>
              <a:gd name="connsiteX2" fmla="*/ 0 w 5264727"/>
              <a:gd name="connsiteY2" fmla="*/ 0 h 608061"/>
              <a:gd name="connsiteX3" fmla="*/ 7697 w 5264727"/>
              <a:gd name="connsiteY3" fmla="*/ 608061 h 60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264727" h="608061">
                <a:moveTo>
                  <a:pt x="5264727" y="377152"/>
                </a:moveTo>
                <a:lnTo>
                  <a:pt x="5264727" y="15394"/>
                </a:lnTo>
                <a:lnTo>
                  <a:pt x="0" y="0"/>
                </a:lnTo>
                <a:cubicBezTo>
                  <a:pt x="2566" y="202687"/>
                  <a:pt x="5131" y="405374"/>
                  <a:pt x="7697" y="608061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Freeform 32"/>
          <p:cNvSpPr/>
          <p:nvPr/>
        </p:nvSpPr>
        <p:spPr>
          <a:xfrm>
            <a:off x="5376143" y="2228779"/>
            <a:ext cx="923637" cy="246303"/>
          </a:xfrm>
          <a:custGeom>
            <a:avLst/>
            <a:gdLst>
              <a:gd name="connsiteX0" fmla="*/ 923637 w 923637"/>
              <a:gd name="connsiteY0" fmla="*/ 7697 h 246303"/>
              <a:gd name="connsiteX1" fmla="*/ 0 w 923637"/>
              <a:gd name="connsiteY1" fmla="*/ 0 h 246303"/>
              <a:gd name="connsiteX2" fmla="*/ 0 w 923637"/>
              <a:gd name="connsiteY2" fmla="*/ 246303 h 2463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23637" h="246303">
                <a:moveTo>
                  <a:pt x="923637" y="7697"/>
                </a:moveTo>
                <a:lnTo>
                  <a:pt x="0" y="0"/>
                </a:lnTo>
                <a:lnTo>
                  <a:pt x="0" y="246303"/>
                </a:ln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Freeform 33"/>
          <p:cNvSpPr/>
          <p:nvPr/>
        </p:nvSpPr>
        <p:spPr>
          <a:xfrm>
            <a:off x="3328749" y="2359628"/>
            <a:ext cx="3910061" cy="2532303"/>
          </a:xfrm>
          <a:custGeom>
            <a:avLst/>
            <a:gdLst>
              <a:gd name="connsiteX0" fmla="*/ 0 w 3910061"/>
              <a:gd name="connsiteY0" fmla="*/ 2270606 h 2532303"/>
              <a:gd name="connsiteX1" fmla="*/ 0 w 3910061"/>
              <a:gd name="connsiteY1" fmla="*/ 2524606 h 2532303"/>
              <a:gd name="connsiteX2" fmla="*/ 3910061 w 3910061"/>
              <a:gd name="connsiteY2" fmla="*/ 2532303 h 2532303"/>
              <a:gd name="connsiteX3" fmla="*/ 3886970 w 3910061"/>
              <a:gd name="connsiteY3" fmla="*/ 0 h 2532303"/>
              <a:gd name="connsiteX4" fmla="*/ 3586788 w 3910061"/>
              <a:gd name="connsiteY4" fmla="*/ 7697 h 25323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10061" h="2532303">
                <a:moveTo>
                  <a:pt x="0" y="2270606"/>
                </a:moveTo>
                <a:lnTo>
                  <a:pt x="0" y="2524606"/>
                </a:lnTo>
                <a:lnTo>
                  <a:pt x="3910061" y="2532303"/>
                </a:lnTo>
                <a:lnTo>
                  <a:pt x="3886970" y="0"/>
                </a:lnTo>
                <a:lnTo>
                  <a:pt x="3586788" y="7697"/>
                </a:ln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3023300" y="4891931"/>
            <a:ext cx="5641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mbria"/>
                <a:cs typeface="Cambria"/>
              </a:rPr>
              <a:t>LSB</a:t>
            </a:r>
            <a:endParaRPr lang="en-US" dirty="0">
              <a:latin typeface="Cambria"/>
              <a:cs typeface="Cambria"/>
            </a:endParaRPr>
          </a:p>
        </p:txBody>
      </p:sp>
      <p:sp>
        <p:nvSpPr>
          <p:cNvPr id="165" name="TextBox 164"/>
          <p:cNvSpPr txBox="1"/>
          <p:nvPr/>
        </p:nvSpPr>
        <p:spPr>
          <a:xfrm>
            <a:off x="1631763" y="5428935"/>
            <a:ext cx="4100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mbria"/>
                <a:cs typeface="Cambria"/>
              </a:rPr>
              <a:t>Done when either input number is zero.</a:t>
            </a:r>
            <a:endParaRPr lang="en-US" dirty="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13342675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2" grpId="0" animBg="1"/>
      <p:bldP spid="25" grpId="0" animBg="1"/>
      <p:bldP spid="164" grpId="0" animBg="1"/>
      <p:bldP spid="32" grpId="0" animBg="1"/>
      <p:bldP spid="33" grpId="0" animBg="1"/>
      <p:bldP spid="34" grpId="0" animBg="1"/>
      <p:bldP spid="16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1724</TotalTime>
  <Words>269</Words>
  <Application>Microsoft Macintosh PowerPoint</Application>
  <PresentationFormat>On-screen Show (4:3)</PresentationFormat>
  <Paragraphs>203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State Univ of NY at Geneseo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McLean</dc:creator>
  <cp:lastModifiedBy>James McLean</cp:lastModifiedBy>
  <cp:revision>91</cp:revision>
  <dcterms:created xsi:type="dcterms:W3CDTF">2013-01-23T20:50:17Z</dcterms:created>
  <dcterms:modified xsi:type="dcterms:W3CDTF">2013-04-24T23:58:18Z</dcterms:modified>
</cp:coreProperties>
</file>