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74" r:id="rId3"/>
    <p:sldId id="275" r:id="rId4"/>
    <p:sldId id="276" r:id="rId5"/>
    <p:sldId id="277" r:id="rId6"/>
    <p:sldId id="278" r:id="rId7"/>
    <p:sldId id="279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87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57" r:id="rId25"/>
    <p:sldId id="258" r:id="rId26"/>
    <p:sldId id="259" r:id="rId27"/>
    <p:sldId id="260" r:id="rId28"/>
    <p:sldId id="261" r:id="rId29"/>
    <p:sldId id="262" r:id="rId30"/>
    <p:sldId id="263" r:id="rId31"/>
    <p:sldId id="264" r:id="rId32"/>
    <p:sldId id="265" r:id="rId33"/>
    <p:sldId id="266" r:id="rId34"/>
    <p:sldId id="267" r:id="rId35"/>
    <p:sldId id="268" r:id="rId36"/>
    <p:sldId id="269" r:id="rId37"/>
    <p:sldId id="270" r:id="rId38"/>
    <p:sldId id="271" r:id="rId39"/>
    <p:sldId id="272" r:id="rId40"/>
    <p:sldId id="273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92" y="1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3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9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6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4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1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7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0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0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0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5ADF8-7B03-4EC4-B2DF-D95B45AB27D2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6008D-E6E3-412E-A7A1-70FB76DE7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4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31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3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4" Type="http://schemas.openxmlformats.org/officeDocument/2006/relationships/image" Target="../media/image50.png"/><Relationship Id="rId5" Type="http://schemas.openxmlformats.org/officeDocument/2006/relationships/image" Target="../media/image60.png"/><Relationship Id="rId6" Type="http://schemas.openxmlformats.org/officeDocument/2006/relationships/image" Target="../media/image31.png"/><Relationship Id="rId7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4" Type="http://schemas.openxmlformats.org/officeDocument/2006/relationships/image" Target="../media/image101.png"/><Relationship Id="rId5" Type="http://schemas.openxmlformats.org/officeDocument/2006/relationships/image" Target="../media/image112.png"/><Relationship Id="rId6" Type="http://schemas.openxmlformats.org/officeDocument/2006/relationships/image" Target="../media/image32.png"/><Relationship Id="rId7" Type="http://schemas.openxmlformats.org/officeDocument/2006/relationships/image" Target="../media/image35.png"/><Relationship Id="rId8" Type="http://schemas.openxmlformats.org/officeDocument/2006/relationships/image" Target="../media/image14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0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0.png"/><Relationship Id="rId3" Type="http://schemas.openxmlformats.org/officeDocument/2006/relationships/image" Target="../media/image3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3" Type="http://schemas.openxmlformats.org/officeDocument/2006/relationships/image" Target="../media/image4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0.png"/><Relationship Id="rId3" Type="http://schemas.openxmlformats.org/officeDocument/2006/relationships/image" Target="../media/image4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0.png"/><Relationship Id="rId3" Type="http://schemas.openxmlformats.org/officeDocument/2006/relationships/image" Target="../media/image4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8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70.png"/><Relationship Id="rId5" Type="http://schemas.openxmlformats.org/officeDocument/2006/relationships/image" Target="../media/image81.png"/><Relationship Id="rId6" Type="http://schemas.openxmlformats.org/officeDocument/2006/relationships/image" Target="../media/image9.png"/><Relationship Id="rId7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216" y="259074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Springs/Oscillations/Fluids</a:t>
            </a:r>
          </a:p>
        </p:txBody>
      </p:sp>
    </p:spTree>
    <p:extLst>
      <p:ext uri="{BB962C8B-B14F-4D97-AF65-F5344CB8AC3E}">
        <p14:creationId xmlns:p14="http://schemas.microsoft.com/office/powerpoint/2010/main" val="354703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50166"/>
            <a:ext cx="12192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/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5016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First simple example:</a:t>
            </a:r>
          </a:p>
          <a:p>
            <a:r>
              <a:rPr lang="en-US" sz="2400" dirty="0"/>
              <a:t>	Rotation of a sphere, with radius </a:t>
            </a:r>
            <a:r>
              <a:rPr lang="en-US" sz="2400" i="1" dirty="0"/>
              <a:t>r, </a:t>
            </a:r>
            <a:r>
              <a:rPr lang="en-US" sz="2400" dirty="0"/>
              <a:t>about an axis through the center</a:t>
            </a:r>
          </a:p>
        </p:txBody>
      </p:sp>
      <p:sp>
        <p:nvSpPr>
          <p:cNvPr id="7" name="Oval 6"/>
          <p:cNvSpPr/>
          <p:nvPr/>
        </p:nvSpPr>
        <p:spPr>
          <a:xfrm>
            <a:off x="3911990" y="2227270"/>
            <a:ext cx="4114800" cy="4114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64351" y="4279630"/>
            <a:ext cx="1788915" cy="957918"/>
          </a:xfrm>
          <a:prstGeom prst="straightConnector1">
            <a:avLst/>
          </a:prstGeom>
          <a:ln w="28575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75028" y="4468160"/>
            <a:ext cx="379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525128" y="1292551"/>
            <a:ext cx="5425683" cy="5506719"/>
            <a:chOff x="3525128" y="1292551"/>
            <a:chExt cx="5425683" cy="5506719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5969390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V="1">
              <a:off x="6039728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4078756" y="2383956"/>
              <a:ext cx="3791348" cy="3801429"/>
              <a:chOff x="4078756" y="2383956"/>
              <a:chExt cx="3791348" cy="3801429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H="1">
                <a:off x="5974430" y="2383956"/>
                <a:ext cx="1895674" cy="1895674"/>
              </a:xfrm>
              <a:prstGeom prst="straightConnector1">
                <a:avLst/>
              </a:prstGeom>
              <a:ln w="0">
                <a:prstDash val="dash"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4078756" y="4289711"/>
                <a:ext cx="1895674" cy="1895674"/>
              </a:xfrm>
              <a:prstGeom prst="straightConnector1">
                <a:avLst/>
              </a:prstGeom>
              <a:ln w="0"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5777482" y="1292551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y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556916" y="4058878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15042" y="6032895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z</a:t>
              </a:r>
            </a:p>
          </p:txBody>
        </p:sp>
      </p:grpSp>
      <p:cxnSp>
        <p:nvCxnSpPr>
          <p:cNvPr id="8" name="Straight Arrow Connector 7"/>
          <p:cNvCxnSpPr/>
          <p:nvPr/>
        </p:nvCxnSpPr>
        <p:spPr>
          <a:xfrm>
            <a:off x="7753266" y="5237548"/>
            <a:ext cx="12591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622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016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Second Example:</a:t>
            </a:r>
          </a:p>
          <a:p>
            <a:r>
              <a:rPr lang="en-US" sz="2400" dirty="0"/>
              <a:t>	A uniform rod of length </a:t>
            </a:r>
            <a:r>
              <a:rPr lang="en-US" sz="2400" i="1" dirty="0"/>
              <a:t>a </a:t>
            </a:r>
            <a:r>
              <a:rPr lang="en-US" sz="2400" dirty="0"/>
              <a:t>and negligible thickness rotating about its center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5969390" y="1770070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rot="5400000" flipV="1">
            <a:off x="6039728" y="1770070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72442" y="1293241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54739" y="4048797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x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911990" y="4243991"/>
            <a:ext cx="4114800" cy="9144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2000">
                <a:schemeClr val="accent2">
                  <a:lumMod val="75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58362" y="3653713"/>
                <a:ext cx="553628" cy="564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362" y="3653713"/>
                <a:ext cx="553628" cy="5648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026790" y="3653713"/>
                <a:ext cx="553628" cy="564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90" y="3653713"/>
                <a:ext cx="553628" cy="5648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/>
          <p:cNvGrpSpPr/>
          <p:nvPr/>
        </p:nvGrpSpPr>
        <p:grpSpPr>
          <a:xfrm>
            <a:off x="3525128" y="1292551"/>
            <a:ext cx="5425683" cy="5506719"/>
            <a:chOff x="3525128" y="1292551"/>
            <a:chExt cx="5425683" cy="5506719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5969390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 flipV="1">
              <a:off x="6039728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4078756" y="2383956"/>
              <a:ext cx="3791348" cy="3801429"/>
              <a:chOff x="4078756" y="2383956"/>
              <a:chExt cx="3791348" cy="3801429"/>
            </a:xfrm>
          </p:grpSpPr>
          <p:cxnSp>
            <p:nvCxnSpPr>
              <p:cNvPr id="29" name="Straight Arrow Connector 28"/>
              <p:cNvCxnSpPr/>
              <p:nvPr/>
            </p:nvCxnSpPr>
            <p:spPr>
              <a:xfrm flipH="1">
                <a:off x="5974430" y="2383956"/>
                <a:ext cx="1895674" cy="1895674"/>
              </a:xfrm>
              <a:prstGeom prst="straightConnector1">
                <a:avLst/>
              </a:prstGeom>
              <a:ln w="0">
                <a:prstDash val="dash"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flipH="1">
                <a:off x="4078756" y="4289711"/>
                <a:ext cx="1895674" cy="1895674"/>
              </a:xfrm>
              <a:prstGeom prst="straightConnector1">
                <a:avLst/>
              </a:prstGeom>
              <a:ln w="0"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777482" y="1292551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556916" y="4058878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x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15042" y="6032895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z</a:t>
              </a:r>
            </a:p>
          </p:txBody>
        </p:sp>
      </p:grpSp>
      <p:sp>
        <p:nvSpPr>
          <p:cNvPr id="20" name="Oval 19"/>
          <p:cNvSpPr/>
          <p:nvPr/>
        </p:nvSpPr>
        <p:spPr>
          <a:xfrm>
            <a:off x="5926191" y="421881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38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3525128" y="1292551"/>
            <a:ext cx="5425683" cy="5506719"/>
            <a:chOff x="3525128" y="1292551"/>
            <a:chExt cx="5425683" cy="5506719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5969390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 flipV="1">
              <a:off x="6039728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4078756" y="2383956"/>
              <a:ext cx="3791348" cy="3801429"/>
              <a:chOff x="4078756" y="2383956"/>
              <a:chExt cx="3791348" cy="3801429"/>
            </a:xfrm>
          </p:grpSpPr>
          <p:cxnSp>
            <p:nvCxnSpPr>
              <p:cNvPr id="29" name="Straight Arrow Connector 28"/>
              <p:cNvCxnSpPr/>
              <p:nvPr/>
            </p:nvCxnSpPr>
            <p:spPr>
              <a:xfrm flipH="1">
                <a:off x="5974430" y="2383956"/>
                <a:ext cx="1895674" cy="1895674"/>
              </a:xfrm>
              <a:prstGeom prst="straightConnector1">
                <a:avLst/>
              </a:prstGeom>
              <a:ln w="0">
                <a:prstDash val="dash"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flipH="1">
                <a:off x="4078756" y="4289711"/>
                <a:ext cx="1895674" cy="1895674"/>
              </a:xfrm>
              <a:prstGeom prst="straightConnector1">
                <a:avLst/>
              </a:prstGeom>
              <a:ln w="0"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777482" y="1292551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y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556916" y="4058878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x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15042" y="6032895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z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0" y="45016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Third simple example:</a:t>
            </a:r>
          </a:p>
          <a:p>
            <a:r>
              <a:rPr lang="en-US" sz="2400" dirty="0"/>
              <a:t>	Rotation of a </a:t>
            </a:r>
            <a:r>
              <a:rPr lang="en-US" sz="2400" dirty="0" smtClean="0"/>
              <a:t>rod with length </a:t>
            </a:r>
            <a:r>
              <a:rPr lang="en-US" sz="2400" i="1" dirty="0" smtClean="0"/>
              <a:t>a </a:t>
            </a:r>
            <a:r>
              <a:rPr lang="en-US" sz="2400" dirty="0"/>
              <a:t>about its endpoint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5969390" y="1770070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rot="5400000" flipV="1">
            <a:off x="6039728" y="1770070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77482" y="1292551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911990" y="4243991"/>
            <a:ext cx="4114800" cy="9144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2000">
                <a:schemeClr val="accent2">
                  <a:lumMod val="75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358362" y="3653713"/>
                <a:ext cx="553628" cy="564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362" y="3653713"/>
                <a:ext cx="553628" cy="5648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026790" y="3653713"/>
                <a:ext cx="553628" cy="564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90" y="3653713"/>
                <a:ext cx="553628" cy="5648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>
            <a:off x="7935350" y="4243991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2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H="1">
            <a:off x="5709735" y="2347861"/>
            <a:ext cx="1895674" cy="1895674"/>
          </a:xfrm>
          <a:prstGeom prst="straightConnector1">
            <a:avLst/>
          </a:prstGeom>
          <a:ln w="0">
            <a:prstDash val="dash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5704695" y="1733975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rot="5400000" flipV="1">
            <a:off x="5775033" y="1733975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512787" y="1256456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92221" y="4022783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50347" y="5996800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z</a:t>
            </a:r>
          </a:p>
        </p:txBody>
      </p:sp>
      <p:sp>
        <p:nvSpPr>
          <p:cNvPr id="16" name="Oval 15"/>
          <p:cNvSpPr/>
          <p:nvPr/>
        </p:nvSpPr>
        <p:spPr>
          <a:xfrm>
            <a:off x="5702583" y="3286776"/>
            <a:ext cx="974558" cy="97455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8900000">
            <a:off x="5019930" y="3779891"/>
            <a:ext cx="1366714" cy="9724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13739" y="4281091"/>
            <a:ext cx="974558" cy="97455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834742" y="4401008"/>
            <a:ext cx="737885" cy="737885"/>
          </a:xfrm>
          <a:prstGeom prst="ellipse">
            <a:avLst/>
          </a:prstGeom>
          <a:gradFill flip="none" rotWithShape="1">
            <a:gsLst>
              <a:gs pos="0">
                <a:srgbClr val="FF6969"/>
              </a:gs>
              <a:gs pos="25000">
                <a:srgbClr val="FF6969"/>
              </a:gs>
              <a:gs pos="72000">
                <a:srgbClr val="E20000"/>
              </a:gs>
              <a:gs pos="51000">
                <a:srgbClr val="FF0000"/>
              </a:gs>
              <a:gs pos="92000">
                <a:srgbClr val="B40000"/>
              </a:gs>
            </a:gsLst>
            <a:lin ang="18900000" scaled="1"/>
            <a:tileRect/>
          </a:gradFill>
          <a:ln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801361" y="4266316"/>
            <a:ext cx="1895674" cy="1895674"/>
          </a:xfrm>
          <a:prstGeom prst="straightConnector1">
            <a:avLst/>
          </a:prstGeom>
          <a:ln w="0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 rot="18900000">
            <a:off x="5288203" y="3664593"/>
            <a:ext cx="1196114" cy="8128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716327" y="4281091"/>
            <a:ext cx="974558" cy="97455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3" idx="1"/>
            <a:endCxn id="16" idx="1"/>
          </p:cNvCxnSpPr>
          <p:nvPr/>
        </p:nvCxnSpPr>
        <p:spPr>
          <a:xfrm flipV="1">
            <a:off x="4859048" y="3429497"/>
            <a:ext cx="986256" cy="9943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6" idx="5"/>
          </p:cNvCxnSpPr>
          <p:nvPr/>
        </p:nvCxnSpPr>
        <p:spPr>
          <a:xfrm flipV="1">
            <a:off x="5580379" y="4118613"/>
            <a:ext cx="954041" cy="95932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5706567" y="2374945"/>
            <a:ext cx="2623" cy="1388872"/>
          </a:xfrm>
          <a:prstGeom prst="straightConnector1">
            <a:avLst/>
          </a:prstGeom>
          <a:ln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5201018" y="4760826"/>
            <a:ext cx="2667" cy="374904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137245" y="4661022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r</a:t>
            </a:r>
            <a:r>
              <a:rPr lang="en-US" i="1" baseline="-25000" dirty="0"/>
              <a:t>1</a:t>
            </a:r>
            <a:endParaRPr lang="en-US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4910689" y="4312896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r</a:t>
            </a:r>
            <a:r>
              <a:rPr lang="en-US" i="1" baseline="-25000" dirty="0"/>
              <a:t>2</a:t>
            </a:r>
            <a:endParaRPr lang="en-US" i="1" dirty="0"/>
          </a:p>
        </p:txBody>
      </p:sp>
      <p:cxnSp>
        <p:nvCxnSpPr>
          <p:cNvPr id="54" name="Straight Arrow Connector 53"/>
          <p:cNvCxnSpPr/>
          <p:nvPr/>
        </p:nvCxnSpPr>
        <p:spPr>
          <a:xfrm rot="7320000">
            <a:off x="4996637" y="4405265"/>
            <a:ext cx="0" cy="493776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8026789" y="2282518"/>
                <a:ext cx="2902467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89" y="2282518"/>
                <a:ext cx="2902467" cy="7838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486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H="1">
            <a:off x="5709735" y="2347861"/>
            <a:ext cx="1895674" cy="1895674"/>
          </a:xfrm>
          <a:prstGeom prst="straightConnector1">
            <a:avLst/>
          </a:prstGeom>
          <a:ln w="0">
            <a:prstDash val="dash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5704695" y="1733975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rot="5400000" flipV="1">
            <a:off x="5775033" y="1733975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512787" y="1256456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92221" y="4022783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50347" y="5996800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z</a:t>
            </a:r>
          </a:p>
        </p:txBody>
      </p:sp>
      <p:sp>
        <p:nvSpPr>
          <p:cNvPr id="16" name="Oval 15"/>
          <p:cNvSpPr/>
          <p:nvPr/>
        </p:nvSpPr>
        <p:spPr>
          <a:xfrm>
            <a:off x="5702583" y="3286776"/>
            <a:ext cx="974558" cy="97455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8900000">
            <a:off x="5019930" y="3779891"/>
            <a:ext cx="1366714" cy="9724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13739" y="4281091"/>
            <a:ext cx="974558" cy="97455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834742" y="4401008"/>
            <a:ext cx="737885" cy="73788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8900000">
            <a:off x="5288203" y="3664593"/>
            <a:ext cx="1196114" cy="8128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716327" y="4281091"/>
            <a:ext cx="974558" cy="97455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3" idx="1"/>
            <a:endCxn id="16" idx="1"/>
          </p:cNvCxnSpPr>
          <p:nvPr/>
        </p:nvCxnSpPr>
        <p:spPr>
          <a:xfrm flipV="1">
            <a:off x="4859048" y="3429497"/>
            <a:ext cx="986256" cy="9943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6" idx="5"/>
          </p:cNvCxnSpPr>
          <p:nvPr/>
        </p:nvCxnSpPr>
        <p:spPr>
          <a:xfrm flipV="1">
            <a:off x="5580379" y="4118613"/>
            <a:ext cx="954041" cy="95932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5706567" y="2374945"/>
            <a:ext cx="2623" cy="1388872"/>
          </a:xfrm>
          <a:prstGeom prst="straightConnector1">
            <a:avLst/>
          </a:prstGeom>
          <a:ln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11" idx="4"/>
          </p:cNvCxnSpPr>
          <p:nvPr/>
        </p:nvCxnSpPr>
        <p:spPr>
          <a:xfrm flipH="1">
            <a:off x="5201018" y="4760826"/>
            <a:ext cx="2668" cy="494823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135608" y="4781225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801362" y="4760826"/>
            <a:ext cx="1399656" cy="1401164"/>
          </a:xfrm>
          <a:prstGeom prst="straightConnector1">
            <a:avLst/>
          </a:prstGeom>
          <a:ln w="0"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605409" y="1733975"/>
                <a:ext cx="264472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409" y="1733975"/>
                <a:ext cx="2644726" cy="7838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1172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1094" y="33420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Parallel Axis Theorem</a:t>
            </a:r>
          </a:p>
        </p:txBody>
      </p:sp>
      <p:sp>
        <p:nvSpPr>
          <p:cNvPr id="7" name="Oval 6"/>
          <p:cNvSpPr/>
          <p:nvPr/>
        </p:nvSpPr>
        <p:spPr>
          <a:xfrm>
            <a:off x="3911990" y="2227270"/>
            <a:ext cx="4114800" cy="4114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798188" y="1996437"/>
                <a:ext cx="30977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𝑛𝑒𝑤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𝑐𝑜𝑚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188" y="1996437"/>
                <a:ext cx="3097740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 flipV="1">
            <a:off x="5969390" y="1770070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969389" y="4260307"/>
            <a:ext cx="9144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171377" y="4238270"/>
            <a:ext cx="393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h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6883789" y="1770070"/>
            <a:ext cx="0" cy="5029200"/>
          </a:xfrm>
          <a:prstGeom prst="straightConnector1">
            <a:avLst/>
          </a:prstGeom>
          <a:ln>
            <a:tailEnd type="stealth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5896818" y="4211253"/>
            <a:ext cx="145142" cy="14514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199093" y="4211253"/>
            <a:ext cx="84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com</a:t>
            </a:r>
          </a:p>
        </p:txBody>
      </p:sp>
    </p:spTree>
    <p:extLst>
      <p:ext uri="{BB962C8B-B14F-4D97-AF65-F5344CB8AC3E}">
        <p14:creationId xmlns:p14="http://schemas.microsoft.com/office/powerpoint/2010/main" val="2127524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216" y="259074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Orbital Motion/Centripetal Motion/Drag Force</a:t>
            </a:r>
          </a:p>
        </p:txBody>
      </p:sp>
    </p:spTree>
    <p:extLst>
      <p:ext uri="{BB962C8B-B14F-4D97-AF65-F5344CB8AC3E}">
        <p14:creationId xmlns:p14="http://schemas.microsoft.com/office/powerpoint/2010/main" val="3933115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136" y="179294"/>
            <a:ext cx="7561729" cy="75303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Centripetal Motion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38132" y="1667435"/>
                <a:ext cx="184673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ω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</m:t>
                      </m:r>
                      <m:f>
                        <m:fPr>
                          <m:ctrlPr>
                            <a:rPr lang="en-US" sz="2400" b="1" i="1" dirty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m:rPr>
                              <m:nor/>
                            </m:rPr>
                            <a:rPr lang="el-GR" sz="24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π</m:t>
                          </m:r>
                        </m:num>
                        <m:den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132" y="1667435"/>
                <a:ext cx="1846730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386387" y="5283311"/>
            <a:ext cx="272527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angular velocity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T, period of rotation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r, radius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α, angular acceleration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38132" y="3001823"/>
                <a:ext cx="2292724" cy="635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m:rPr>
                        <m:nor/>
                      </m:rPr>
                      <a: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</m:t>
                    </m:r>
                    <m:f>
                      <m:fPr>
                        <m:ctrlPr>
                          <a:rPr lang="en-US" sz="2400" b="1" i="1" dirty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l-GR" sz="2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π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</m:t>
                        </m:r>
                      </m:num>
                      <m:den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𝑻</m:t>
                        </m:r>
                      </m:den>
                    </m:f>
                    <m:r>
                      <m:rPr>
                        <m:nor/>
                      </m:rPr>
                      <a:rPr lang="en-US" sz="2400" b="1" dirty="0">
                        <a:latin typeface="Cambria Math" panose="02040503050406030204" pitchFamily="18" charset="0"/>
                      </a:rPr>
                      <m:t>= </m:t>
                    </m:r>
                    <m:r>
                      <m:rPr>
                        <m:nor/>
                      </m:rPr>
                      <a:rPr lang="el-GR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132" y="3001823"/>
                <a:ext cx="2292724" cy="635751"/>
              </a:xfrm>
              <a:prstGeom prst="rect">
                <a:avLst/>
              </a:prstGeom>
              <a:blipFill>
                <a:blip r:embed="rId3"/>
                <a:stretch>
                  <a:fillRect b="-7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6873875" y="2247965"/>
            <a:ext cx="2590060" cy="25900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8168905" y="22091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873875" y="2250513"/>
            <a:ext cx="1295030" cy="0"/>
          </a:xfrm>
          <a:prstGeom prst="line">
            <a:avLst/>
          </a:prstGeom>
          <a:ln w="38100"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7502004" y="2907993"/>
            <a:ext cx="1333802" cy="0"/>
          </a:xfrm>
          <a:prstGeom prst="line">
            <a:avLst/>
          </a:prstGeom>
          <a:ln w="38100"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36518" y="1847872"/>
            <a:ext cx="5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72960" y="2950366"/>
            <a:ext cx="5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448583" y="5471535"/>
                <a:ext cx="3979726" cy="993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</a:rPr>
                      <m:t>α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sz="2400" i="1">
                            <a:latin typeface="Cambria Math" panose="02040503050406030204" pitchFamily="18" charset="0"/>
                          </a:rPr>
                          <m:t>ω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when v ┴ a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583" y="5471535"/>
                <a:ext cx="3979726" cy="9936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538132" y="4054222"/>
                <a:ext cx="2292724" cy="727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</m:t>
                      </m:r>
                      <m:f>
                        <m:fPr>
                          <m:ctrlPr>
                            <a:rPr lang="en-US" sz="2400" b="1" i="1" dirty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𝒗</m:t>
                          </m:r>
                          <m:r>
                            <a:rPr lang="en-US" sz="2400" b="1" i="1" baseline="30000" dirty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en-US" sz="2400" b="1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>
                          <a:latin typeface="Cambria Math" panose="02040503050406030204" pitchFamily="18" charset="0"/>
                        </a:rPr>
                        <m:t>𝒓</m:t>
                      </m:r>
                      <m:r>
                        <m:rPr>
                          <m:sty m:val="p"/>
                        </m:rPr>
                        <a:rPr lang="el-GR" sz="2400" b="1" i="1" dirty="0"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en-US" sz="2400" b="1" i="1" baseline="30000" dirty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132" y="4054222"/>
                <a:ext cx="2292724" cy="7277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883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136" y="179294"/>
            <a:ext cx="7561729" cy="75303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Drag Force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86347" y="5113650"/>
                <a:ext cx="300194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𝑭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𝒄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ρ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𝒗</m:t>
                      </m:r>
                      <m:r>
                        <a:rPr lang="en-US" sz="2400" b="1" i="1" baseline="30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347" y="5113650"/>
                <a:ext cx="3001942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321238" y="5113651"/>
            <a:ext cx="376340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drag coefficient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ρ, density of medium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A, cross-sectional area of object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v, speed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168905" y="22091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438446" y="1847873"/>
            <a:ext cx="0" cy="2830963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567407" y="2059337"/>
            <a:ext cx="5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67407" y="4186658"/>
            <a:ext cx="5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mg</a:t>
            </a:r>
            <a:endParaRPr lang="en-US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8337166" y="3155778"/>
            <a:ext cx="215153" cy="21515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486347" y="2428670"/>
                <a:ext cx="3001942" cy="4531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𝑭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𝒗</m:t>
                      </m:r>
                    </m:oMath>
                  </m:oMathPara>
                </a14:m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347" y="2428670"/>
                <a:ext cx="3001942" cy="453137"/>
              </a:xfrm>
              <a:prstGeom prst="rect">
                <a:avLst/>
              </a:prstGeom>
              <a:blipFill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39310" y="3051821"/>
                <a:ext cx="3001942" cy="4531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𝑭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𝒅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𝒌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𝒗</m:t>
                      </m:r>
                      <m:r>
                        <a:rPr lang="en-US" sz="2400" b="1" i="1" baseline="30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310" y="3051821"/>
                <a:ext cx="3001942" cy="453137"/>
              </a:xfrm>
              <a:prstGeom prst="rect">
                <a:avLst/>
              </a:prstGeom>
              <a:blipFill>
                <a:blip r:embed="rId4"/>
                <a:stretch>
                  <a:fillRect b="-8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15135" y="3689448"/>
                <a:ext cx="3450292" cy="730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𝒗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𝒕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𝒌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𝑶𝑹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𝒗𝒕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𝒈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/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𝒌</m:t>
                          </m:r>
                        </m:e>
                      </m:rad>
                    </m:oMath>
                  </m:oMathPara>
                </a14:m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5135" y="3689448"/>
                <a:ext cx="3450292" cy="730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88633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136" y="179294"/>
            <a:ext cx="7561729" cy="75303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Orbital Motion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21238" y="2252370"/>
            <a:ext cx="376340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G=6.67408*10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-11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m^3 kg^-1 s^-2</a:t>
            </a:r>
            <a:endParaRPr lang="en-US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168905" y="22091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486347" y="2073156"/>
                <a:ext cx="3001942" cy="727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𝑭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𝑮</m:t>
                      </m:r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𝒓</m:t>
                          </m:r>
                          <m:r>
                            <a:rPr lang="en-US" sz="2400" b="1" i="1" baseline="30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347" y="2073156"/>
                <a:ext cx="3001942" cy="727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39310" y="3051821"/>
                <a:ext cx="3001942" cy="727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𝑼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𝒓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)=−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𝑮</m:t>
                      </m:r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310" y="3051821"/>
                <a:ext cx="3001942" cy="7277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15135" y="3955329"/>
                <a:ext cx="3450292" cy="982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μ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2400" b="1" i="1" baseline="-25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5135" y="3955329"/>
                <a:ext cx="3450292" cy="9825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321238" y="3955329"/>
                <a:ext cx="3763402" cy="7857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𝒗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𝒆𝒔𝒄𝒂𝒑𝒆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𝑮𝑴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)/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</m:rad>
                    </m:oMath>
                  </m:oMathPara>
                </a14:m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238" y="3955329"/>
                <a:ext cx="3763402" cy="7857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955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79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Springs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0324"/>
                <a:ext cx="10515600" cy="55276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From Hooke’s law, it can be seen that springs are written in the form of ordinary differential equations who’s solutions are in forms:</a:t>
                </a:r>
              </a:p>
              <a:p>
                <a:pPr marL="0" indent="0">
                  <a:buNone/>
                </a:pPr>
                <a:r>
                  <a:rPr lang="en-US" sz="1800" dirty="0"/>
                  <a:t>		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func>
                      <m:func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1800" dirty="0"/>
                  <a:t> 	or	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/>
                  <a:t>		</a:t>
                </a:r>
              </a:p>
              <a:p>
                <a:pPr marL="0" indent="0" algn="ctr">
                  <a:buNone/>
                </a:pPr>
                <a:r>
                  <a:rPr lang="en-US" sz="1800" dirty="0"/>
                  <a:t>Where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𝐴𝑚𝑝𝑙𝑖𝑡𝑢𝑑𝑒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𝑂𝑠𝑐𝑖𝑙𝑙𝑎𝑡𝑖𝑜𝑛𝑠</m:t>
                    </m:r>
                  </m:oMath>
                </a14:m>
                <a:r>
                  <a:rPr lang="en-US" sz="1800" dirty="0"/>
                  <a:t> and </a:t>
                </a:r>
                <a14:m>
                  <m:oMath xmlns:m="http://schemas.openxmlformats.org/officeDocument/2006/math"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𝑃h𝑎𝑠𝑒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𝐴𝑛𝑔𝑙𝑒</m:t>
                    </m:r>
                  </m:oMath>
                </a14:m>
                <a:endParaRPr lang="en-US" sz="1800" dirty="0"/>
              </a:p>
              <a:p>
                <a:pPr marL="0" indent="0" algn="ctr">
                  <a:buNone/>
                </a:pPr>
                <a:r>
                  <a:rPr lang="en-US" sz="1800" dirty="0"/>
                  <a:t>A and </a:t>
                </a:r>
                <a:r>
                  <a:rPr lang="el-GR" sz="1800" dirty="0">
                    <a:cs typeface="Arial" panose="020B0604020202020204" pitchFamily="34" charset="0"/>
                  </a:rPr>
                  <a:t>φ</a:t>
                </a:r>
                <a:r>
                  <a:rPr lang="en-US" sz="1800" dirty="0">
                    <a:cs typeface="Arial" panose="020B0604020202020204" pitchFamily="34" charset="0"/>
                  </a:rPr>
                  <a:t> are the two constants required to satisfy the constants of integration </a:t>
                </a:r>
              </a:p>
              <a:p>
                <a:pPr marL="0" indent="0">
                  <a:buNone/>
                </a:pPr>
                <a:endParaRPr lang="en-US" sz="1800" dirty="0"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cs typeface="Arial" panose="020B0604020202020204" pitchFamily="34" charset="0"/>
                  </a:rPr>
                  <a:t>The Potential Energy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800" b="0" i="1" smtClean="0">
                            <a:latin typeface="Cambria Math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sSup>
                      <m:sSupPr>
                        <m:ctrlPr>
                          <a:rPr lang="en-US" sz="1800" b="0" i="1" smtClean="0">
                            <a:latin typeface="Cambria Math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>
                    <a:cs typeface="Arial" panose="020B0604020202020204" pitchFamily="34" charset="0"/>
                  </a:rPr>
                  <a:t> can also be incredibly useful for avoiding fully solving the differential equations</a:t>
                </a:r>
              </a:p>
              <a:p>
                <a:pPr marL="0" indent="0">
                  <a:buNone/>
                </a:pPr>
                <a:endParaRPr lang="en-US" sz="1800" dirty="0"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cs typeface="Arial" panose="020B0604020202020204" pitchFamily="34" charset="0"/>
                  </a:rPr>
                  <a:t>GRE book recommends approaching spring problems as follows:</a:t>
                </a:r>
              </a:p>
              <a:p>
                <a:r>
                  <a:rPr lang="en-US" sz="1800" dirty="0">
                    <a:cs typeface="Arial" panose="020B0604020202020204" pitchFamily="34" charset="0"/>
                  </a:rPr>
                  <a:t>Limiting cases, dimensional arguments, and symmetry</a:t>
                </a:r>
              </a:p>
              <a:p>
                <a:r>
                  <a:rPr lang="en-US" sz="1800" dirty="0">
                    <a:cs typeface="Arial" panose="020B0604020202020204" pitchFamily="34" charset="0"/>
                  </a:rPr>
                  <a:t>Conservation of Energy</a:t>
                </a:r>
              </a:p>
              <a:p>
                <a:r>
                  <a:rPr lang="en-US" sz="1800" dirty="0">
                    <a:cs typeface="Arial" panose="020B0604020202020204" pitchFamily="34" charset="0"/>
                  </a:rPr>
                  <a:t>Writing and Solving the differential equation</a:t>
                </a:r>
              </a:p>
              <a:p>
                <a:pPr marL="0" indent="0">
                  <a:buNone/>
                </a:pPr>
                <a:r>
                  <a:rPr lang="en-US" sz="1800" dirty="0">
                    <a:cs typeface="Arial" panose="020B0604020202020204" pitchFamily="34" charset="0"/>
                  </a:rPr>
                  <a:t>			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0324"/>
                <a:ext cx="10515600" cy="5527676"/>
              </a:xfrm>
              <a:blipFill>
                <a:blip r:embed="rId2"/>
                <a:stretch>
                  <a:fillRect l="-522" t="-992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762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136" y="179294"/>
            <a:ext cx="7561729" cy="75303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Kepler’s 1</a:t>
            </a:r>
            <a:r>
              <a:rPr lang="en-US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Law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168905" y="22091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486347" y="2073155"/>
                <a:ext cx="3001942" cy="730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 baseline="30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  <m:r>
                            <a:rPr lang="en-US" sz="2400" b="1" i="1" baseline="30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400" b="1" i="1" baseline="30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  <m:r>
                            <a:rPr lang="en-US" sz="2400" b="1" i="1" baseline="300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sz="24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347" y="2073155"/>
                <a:ext cx="3001942" cy="730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6741460" y="1667291"/>
            <a:ext cx="3135405" cy="1541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8362949" y="1667291"/>
            <a:ext cx="0" cy="7384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8345020" y="2405723"/>
            <a:ext cx="1531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43675" y="1851726"/>
            <a:ext cx="5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60269" y="2073155"/>
            <a:ext cx="5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486347" y="4249101"/>
                <a:ext cx="3001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𝒓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𝒎𝒊𝒏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l-GR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ε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4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347" y="4249101"/>
                <a:ext cx="3001942" cy="461665"/>
              </a:xfrm>
              <a:prstGeom prst="rect">
                <a:avLst/>
              </a:prstGeom>
              <a:blipFill>
                <a:blip r:embed="rId3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808190" y="4249101"/>
                <a:ext cx="3001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𝒓</m:t>
                      </m:r>
                      <m:r>
                        <a:rPr lang="en-US" sz="2400" b="1" i="1" baseline="-25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𝒎𝒂𝒙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ε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4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8190" y="4249101"/>
                <a:ext cx="3001942" cy="461665"/>
              </a:xfrm>
              <a:prstGeom prst="rect">
                <a:avLst/>
              </a:prstGeom>
              <a:blipFill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5422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qual areas equal tim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517" y="1690690"/>
            <a:ext cx="6680967" cy="464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315135" y="285750"/>
            <a:ext cx="7561729" cy="7530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Kepler’s 2</a:t>
            </a:r>
            <a:r>
              <a:rPr lang="en-US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Law</a:t>
            </a:r>
          </a:p>
        </p:txBody>
      </p:sp>
    </p:spTree>
    <p:extLst>
      <p:ext uri="{BB962C8B-B14F-4D97-AF65-F5344CB8AC3E}">
        <p14:creationId xmlns:p14="http://schemas.microsoft.com/office/powerpoint/2010/main" val="1260741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136" y="179294"/>
            <a:ext cx="7561729" cy="75303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Kepler’s 3</a:t>
            </a:r>
            <a:r>
              <a:rPr lang="en-US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Law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168905" y="22091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21589" y="2758954"/>
                <a:ext cx="3348820" cy="119885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𝑻</m:t>
                      </m:r>
                      <m:r>
                        <a:rPr lang="en-US" sz="3200" b="1" i="1" baseline="30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32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sz="3200" b="1" i="1">
                              <a:latin typeface="Cambria Math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b="1" i="1">
                                  <a:latin typeface="Cambria Math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  <m:r>
                                <m:rPr>
                                  <m:sty m:val="p"/>
                                </m:rPr>
                                <a:rPr lang="el-GR" sz="32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π</m:t>
                              </m:r>
                              <m:r>
                                <a:rPr lang="en-US" sz="3200" b="1" i="1" baseline="300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2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𝑮𝒎</m:t>
                              </m:r>
                            </m:den>
                          </m:f>
                        </m:e>
                      </m:d>
                      <m:r>
                        <a:rPr lang="en-US" sz="32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3200" b="1" i="1" baseline="30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en-US" sz="3200" b="1" i="1" baseline="3000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589" y="2758954"/>
                <a:ext cx="3348820" cy="11988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983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216" y="2590740"/>
            <a:ext cx="10515600" cy="1325563"/>
          </a:xfrm>
        </p:spPr>
        <p:txBody>
          <a:bodyPr/>
          <a:lstStyle/>
          <a:p>
            <a:r>
              <a:rPr lang="en-US" dirty="0" err="1"/>
              <a:t>Lagrangian</a:t>
            </a:r>
            <a:r>
              <a:rPr lang="en-US" dirty="0"/>
              <a:t> and Hamiltonian Mechanics</a:t>
            </a:r>
          </a:p>
        </p:txBody>
      </p:sp>
    </p:spTree>
    <p:extLst>
      <p:ext uri="{BB962C8B-B14F-4D97-AF65-F5344CB8AC3E}">
        <p14:creationId xmlns:p14="http://schemas.microsoft.com/office/powerpoint/2010/main" val="579186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Lagrangian</a:t>
            </a:r>
            <a:r>
              <a:rPr lang="en-US" dirty="0"/>
              <a:t> Equations of Motion: How 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81043"/>
                <a:ext cx="10515600" cy="4351338"/>
              </a:xfrm>
            </p:spPr>
            <p:txBody>
              <a:bodyPr>
                <a:normAutofit fontScale="925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Draw a picture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Determine the number of degrees of freedom and define variable names for the degrees of freedom (Generalized Coordinates)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for each particle in terms of the generalized coordinates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Evaluate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dirty="0"/>
                  <a:t> in terms of generalized coordinates and velocities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Write </a:t>
                </a:r>
                <a:r>
                  <a:rPr lang="en-US" dirty="0" err="1"/>
                  <a:t>Lagrangian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U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Solve LEM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f>
                        <m:f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̇"/>
                              <m:ctrlPr>
                                <a:rPr lang="en-US" i="1" smtClean="0">
                                  <a:latin typeface="Cambria Math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81043"/>
                <a:ext cx="10515600" cy="4351338"/>
              </a:xfrm>
              <a:blipFill>
                <a:blip r:embed="rId2"/>
                <a:stretch>
                  <a:fillRect l="-1101" t="-2384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25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05057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 ball of mass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hangs from a rod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dirty="0"/>
                  <a:t> and swings back and forth in the </a:t>
                </a:r>
                <a:r>
                  <a:rPr lang="en-US" dirty="0" err="1"/>
                  <a:t>xy</a:t>
                </a:r>
                <a:r>
                  <a:rPr lang="en-US" dirty="0"/>
                  <a:t>-plane. Find the </a:t>
                </a:r>
                <a:r>
                  <a:rPr lang="en-US" dirty="0" err="1"/>
                  <a:t>Lagrangian</a:t>
                </a:r>
                <a:r>
                  <a:rPr lang="en-US" dirty="0"/>
                  <a:t> Equations of Motion.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050579"/>
              </a:xfrm>
              <a:blipFill>
                <a:blip r:embed="rId2"/>
                <a:stretch>
                  <a:fillRect l="-1217" t="-92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3742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Draw a picture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2726575" y="1850967"/>
            <a:ext cx="5824450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2"/>
          </p:cNvCxnSpPr>
          <p:nvPr/>
        </p:nvCxnSpPr>
        <p:spPr>
          <a:xfrm>
            <a:off x="5638800" y="1950720"/>
            <a:ext cx="1116676" cy="2410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616930" y="4206240"/>
            <a:ext cx="277091" cy="31034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02087" y="4084412"/>
                <a:ext cx="38927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2087" y="4084412"/>
                <a:ext cx="389274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94197" y="2829785"/>
                <a:ext cx="2069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197" y="2829785"/>
                <a:ext cx="20698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1050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74" y="257538"/>
            <a:ext cx="10515600" cy="1954605"/>
          </a:xfrm>
        </p:spPr>
        <p:txBody>
          <a:bodyPr>
            <a:normAutofit fontScale="90000"/>
          </a:bodyPr>
          <a:lstStyle/>
          <a:p>
            <a:r>
              <a:rPr lang="en-US" dirty="0"/>
              <a:t>2. Determine the number of degrees of freedom and define variable names for the degrees of freedom (Generalized Coordinates)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7963" y="2388917"/>
            <a:ext cx="10105862" cy="4222471"/>
            <a:chOff x="767963" y="2388917"/>
            <a:chExt cx="10105862" cy="4222471"/>
          </a:xfrm>
        </p:grpSpPr>
        <p:grpSp>
          <p:nvGrpSpPr>
            <p:cNvPr id="15" name="Group 14"/>
            <p:cNvGrpSpPr/>
            <p:nvPr/>
          </p:nvGrpSpPr>
          <p:grpSpPr>
            <a:xfrm>
              <a:off x="767963" y="2388917"/>
              <a:ext cx="10105862" cy="4222471"/>
              <a:chOff x="751338" y="1867987"/>
              <a:chExt cx="10105862" cy="4222471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2726575" y="2382981"/>
                <a:ext cx="5824450" cy="9975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/>
              <p:cNvCxnSpPr>
                <a:stCxn id="20" idx="2"/>
              </p:cNvCxnSpPr>
              <p:nvPr/>
            </p:nvCxnSpPr>
            <p:spPr>
              <a:xfrm>
                <a:off x="5638800" y="2482734"/>
                <a:ext cx="1116676" cy="2410691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6616930" y="4738254"/>
                <a:ext cx="277091" cy="310342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5638800" y="1923010"/>
                <a:ext cx="0" cy="416744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ash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Arc 23"/>
              <p:cNvSpPr/>
              <p:nvPr/>
            </p:nvSpPr>
            <p:spPr>
              <a:xfrm rot="5165834">
                <a:off x="5338059" y="2851577"/>
                <a:ext cx="720437" cy="748145"/>
              </a:xfrm>
              <a:prstGeom prst="arc">
                <a:avLst>
                  <a:gd name="adj1" fmla="val 18743151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5822774" y="3629936"/>
                    <a:ext cx="294248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22774" y="3629936"/>
                    <a:ext cx="294248" cy="430887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6" name="Straight Connector 25"/>
              <p:cNvCxnSpPr/>
              <p:nvPr/>
            </p:nvCxnSpPr>
            <p:spPr>
              <a:xfrm flipV="1">
                <a:off x="818512" y="2416231"/>
                <a:ext cx="10008524" cy="2770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ash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5723259" y="1867987"/>
                    <a:ext cx="288284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23259" y="1867987"/>
                    <a:ext cx="288284" cy="430887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10573789" y="2561297"/>
                    <a:ext cx="283411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73789" y="2561297"/>
                    <a:ext cx="283411" cy="43088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751338" y="3353570"/>
                    <a:ext cx="422905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dirty="0"/>
                      <a:t>1 Degree of Freedom: </a:t>
                    </a:r>
                    <a14:m>
                      <m:oMath xmlns:m="http://schemas.openxmlformats.org/officeDocument/2006/math"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a14:m>
                    <a:endParaRPr lang="en-US" sz="2800" dirty="0"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1338" y="3353570"/>
                    <a:ext cx="4229050" cy="523220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3026" t="-11765" b="-3411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6293325" y="3353570"/>
                    <a:ext cx="206980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93325" y="3353570"/>
                    <a:ext cx="206980" cy="430887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904726" y="4983468"/>
                  <a:ext cx="389274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04726" y="4983468"/>
                  <a:ext cx="389274" cy="43088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678236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05751" y="435711"/>
                <a:ext cx="10515600" cy="132556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3. Write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for each particle in terms of the generalized coordinates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05751" y="435711"/>
                <a:ext cx="10515600" cy="1325563"/>
              </a:xfrm>
              <a:blipFill>
                <a:blip r:embed="rId2"/>
                <a:stretch>
                  <a:fillRect l="-2319" t="-13303" r="-1217" b="-21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751338" y="1867987"/>
            <a:ext cx="10105862" cy="4222471"/>
            <a:chOff x="751338" y="1867987"/>
            <a:chExt cx="10105862" cy="4222471"/>
          </a:xfrm>
        </p:grpSpPr>
        <p:grpSp>
          <p:nvGrpSpPr>
            <p:cNvPr id="3" name="Group 2"/>
            <p:cNvGrpSpPr/>
            <p:nvPr/>
          </p:nvGrpSpPr>
          <p:grpSpPr>
            <a:xfrm>
              <a:off x="751338" y="1867987"/>
              <a:ext cx="10105862" cy="4222471"/>
              <a:chOff x="751338" y="1867987"/>
              <a:chExt cx="10105862" cy="4222471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726575" y="2382981"/>
                <a:ext cx="5824450" cy="9975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" name="Straight Connector 4"/>
              <p:cNvCxnSpPr>
                <a:stCxn id="4" idx="2"/>
              </p:cNvCxnSpPr>
              <p:nvPr/>
            </p:nvCxnSpPr>
            <p:spPr>
              <a:xfrm>
                <a:off x="5638800" y="2482734"/>
                <a:ext cx="1116676" cy="2410691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/>
              <p:cNvSpPr/>
              <p:nvPr/>
            </p:nvSpPr>
            <p:spPr>
              <a:xfrm>
                <a:off x="6616930" y="4738254"/>
                <a:ext cx="277091" cy="310342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5638800" y="1923010"/>
                <a:ext cx="0" cy="416744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ash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Arc 8"/>
              <p:cNvSpPr/>
              <p:nvPr/>
            </p:nvSpPr>
            <p:spPr>
              <a:xfrm rot="5165834">
                <a:off x="5338059" y="2851577"/>
                <a:ext cx="720437" cy="748145"/>
              </a:xfrm>
              <a:prstGeom prst="arc">
                <a:avLst>
                  <a:gd name="adj1" fmla="val 18743151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5822774" y="3629936"/>
                    <a:ext cx="294248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22774" y="3629936"/>
                    <a:ext cx="294248" cy="430887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" name="Straight Connector 12"/>
              <p:cNvCxnSpPr/>
              <p:nvPr/>
            </p:nvCxnSpPr>
            <p:spPr>
              <a:xfrm flipV="1">
                <a:off x="818512" y="2416231"/>
                <a:ext cx="10008524" cy="27709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ash"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5723259" y="1867987"/>
                    <a:ext cx="288284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23259" y="1867987"/>
                    <a:ext cx="288284" cy="43088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10573789" y="2561297"/>
                    <a:ext cx="283411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73789" y="2561297"/>
                    <a:ext cx="283411" cy="43088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751338" y="3353570"/>
                    <a:ext cx="4229050" cy="181588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dirty="0"/>
                      <a:t>1 Degree of Freedom: </a:t>
                    </a:r>
                    <a14:m>
                      <m:oMath xmlns:m="http://schemas.openxmlformats.org/officeDocument/2006/math"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a14:m>
                    <a:endParaRPr lang="en-US" sz="2800" dirty="0">
                      <a:ea typeface="Cambria Math" panose="02040503050406030204" pitchFamily="18" charset="0"/>
                    </a:endParaRPr>
                  </a:p>
                  <a:p>
                    <a:endParaRPr lang="en-US" sz="2800" dirty="0"/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latin typeface="Cambria Math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oMath>
                      </m:oMathPara>
                    </a14:m>
                    <a:endParaRPr lang="en-US" sz="2800" dirty="0"/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latin typeface="Cambria Math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1338" y="3353570"/>
                    <a:ext cx="4229050" cy="181588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2882" t="-302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6293325" y="3353570"/>
                    <a:ext cx="206980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93325" y="3353570"/>
                    <a:ext cx="206980" cy="430887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6924539" y="4583128"/>
                  <a:ext cx="389274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4539" y="4583128"/>
                  <a:ext cx="389274" cy="43088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511043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4. Evaluate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dirty="0"/>
                  <a:t> in terms of generalized coordinates and velocities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 t="-13364" r="-2551" b="-2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964873" y="2169268"/>
                <a:ext cx="6096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Recall: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sz="2800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sz="2800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4873" y="2169268"/>
                <a:ext cx="6096000" cy="1384995"/>
              </a:xfrm>
              <a:prstGeom prst="rect">
                <a:avLst/>
              </a:prstGeom>
              <a:blipFill>
                <a:blip r:embed="rId3"/>
                <a:stretch>
                  <a:fillRect l="-2000" t="-4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873433" y="4349974"/>
                <a:ext cx="6096000" cy="145860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Therefore: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800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sz="2800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acc>
                        <m:accPr>
                          <m:chr m:val="̇"/>
                          <m:ctrlPr>
                            <a:rPr lang="en-US" sz="280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800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sz="2800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acc>
                        <m:accPr>
                          <m:chr m:val="̇"/>
                          <m:ctrlPr>
                            <a:rPr lang="en-US" sz="2800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433" y="4349974"/>
                <a:ext cx="6096000" cy="1458604"/>
              </a:xfrm>
              <a:prstGeom prst="rect">
                <a:avLst/>
              </a:prstGeom>
              <a:blipFill>
                <a:blip r:embed="rId4"/>
                <a:stretch>
                  <a:fillRect l="-2000" t="-4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4196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Dampened Oscillators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We can add some damping force to the system, generally air resistance and drag appear proportional to velocity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𝑘𝑥</m:t>
                    </m:r>
                  </m:oMath>
                </a14:m>
                <a:r>
                  <a:rPr lang="en-US" sz="1800" dirty="0"/>
                  <a:t>, where the EOM for the oscillator becomes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̈"/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𝑏</m:t>
                      </m:r>
                      <m:acc>
                        <m:accPr>
                          <m:chr m:val="̇"/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𝑘𝑥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1800" b="0" dirty="0"/>
              </a:p>
              <a:p>
                <a:pPr marL="0" indent="0">
                  <a:buNone/>
                </a:pPr>
                <a:r>
                  <a:rPr lang="en-US" sz="1800" dirty="0"/>
                  <a:t>There are three types of solutions for these systems: Underdamped, Overdamped, and Critically damped, generally represented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&lt;</m:t>
                    </m:r>
                    <m:sSubSup>
                      <m:sSub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b="0" dirty="0"/>
                  <a:t>,</a:t>
                </a: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&gt;</m:t>
                    </m:r>
                    <m:sSubSup>
                      <m:sSub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b="0" dirty="0"/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0" b="0" dirty="0"/>
                  <a:t>, respectively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 algn="ctr">
                  <a:buNone/>
                </a:pPr>
                <a:r>
                  <a:rPr lang="en-US" sz="1800" b="0" dirty="0"/>
                  <a:t>Underdamped solution: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func>
                      <m:func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0" i="1" smtClean="0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𝛿</m:t>
                            </m:r>
                          </m:e>
                        </m:d>
                      </m:e>
                    </m:func>
                  </m:oMath>
                </a14:m>
                <a:endParaRPr lang="en-US" sz="1800" b="0" dirty="0"/>
              </a:p>
              <a:p>
                <a:pPr marL="0" indent="0" algn="ctr">
                  <a:buNone/>
                </a:pPr>
                <a:r>
                  <a:rPr lang="en-US" sz="1800" dirty="0"/>
                  <a:t>This represents oscillations with exponential decay.</a:t>
                </a:r>
              </a:p>
              <a:p>
                <a:pPr marL="0" indent="0" algn="ctr">
                  <a:buNone/>
                </a:pPr>
                <a:endParaRPr lang="en-US" sz="1800" dirty="0"/>
              </a:p>
              <a:p>
                <a:pPr marL="0" indent="0" algn="ctr">
                  <a:buNone/>
                </a:pPr>
                <a:r>
                  <a:rPr lang="en-US" sz="1800" b="0" dirty="0"/>
                  <a:t>In overdamped situations, no actual oscillations occur, the oscillator exponentially returns to equilibrium</a:t>
                </a:r>
              </a:p>
              <a:p>
                <a:pPr marL="0" indent="0" algn="ctr">
                  <a:buNone/>
                </a:pPr>
                <a:r>
                  <a:rPr lang="en-US" sz="1800" dirty="0"/>
                  <a:t>In critically damped situations, the system quickly returns to equilibrium</a:t>
                </a:r>
                <a:endParaRPr lang="en-US" sz="1800" b="0" dirty="0"/>
              </a:p>
              <a:p>
                <a:pPr marL="0" indent="0" algn="ctr">
                  <a:buNone/>
                </a:pPr>
                <a:endParaRPr lang="en-US" sz="1800" b="0" dirty="0"/>
              </a:p>
              <a:p>
                <a:pPr marL="0" indent="0">
                  <a:buNone/>
                </a:pPr>
                <a:endParaRPr lang="en-US" sz="1800" b="0" dirty="0"/>
              </a:p>
              <a:p>
                <a:pPr marL="0" indent="0">
                  <a:buNone/>
                </a:pPr>
                <a:endParaRPr lang="en-US" sz="1800" b="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22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414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5. Write </a:t>
                </a:r>
                <a:r>
                  <a:rPr lang="en-US" dirty="0" err="1"/>
                  <a:t>Lagrangian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U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02638"/>
              </a:xfrm>
              <a:noFill/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/>
                  <a:t>Kinetic Energy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𝑚</m:t>
                      </m:r>
                      <m:d>
                        <m:dPr>
                          <m:ctrlPr>
                            <a:rPr lang="en-US" sz="2600" b="0" i="1" smtClean="0">
                              <a:latin typeface="Cambria Math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600" b="0" i="1" smtClean="0">
                                  <a:latin typeface="Cambria Math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̇"/>
                                  <m:ctrlPr>
                                    <a:rPr lang="en-US" sz="2600" i="1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6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̇"/>
                                  <m:ctrlPr>
                                    <a:rPr lang="en-US" sz="2600" i="1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600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𝑚</m:t>
                      </m:r>
                      <m:d>
                        <m:d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6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func>
                                <m:funcPr>
                                  <m:ctrlPr>
                                    <a:rPr lang="en-US" sz="2600" i="1">
                                      <a:latin typeface="Cambria Math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6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  <m:acc>
                                <m:accPr>
                                  <m:chr m:val="̇"/>
                                  <m:ctrlPr>
                                    <a:rPr lang="en-US" sz="2600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6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func>
                                <m:funcPr>
                                  <m:ctrlPr>
                                    <a:rPr lang="en-US" sz="2400" i="1">
                                      <a:latin typeface="Cambria Math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  <m:acc>
                                <m:accPr>
                                  <m:chr m:val="̇"/>
                                  <m:ctrlPr>
                                    <a:rPr lang="en-US" sz="2400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60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600" i="1" smtClean="0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sz="2600" i="1" smtClean="0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sz="2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Potential Energy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en-US" b="0" dirty="0"/>
                  <a:t>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𝑚𝑔𝑦</m:t>
                      </m:r>
                    </m:oMath>
                  </m:oMathPara>
                </a14:m>
                <a:endParaRPr lang="en-US" sz="2600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𝑔𝑙</m:t>
                      </m:r>
                      <m:func>
                        <m:func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 err="1"/>
                  <a:t>Lagrangian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dirty="0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sz="2600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sz="2600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6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02638"/>
              </a:xfrm>
              <a:blipFill>
                <a:blip r:embed="rId3"/>
                <a:stretch>
                  <a:fillRect l="-1043" t="-1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5845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/>
                <a:r>
                  <a:rPr lang="en-US" dirty="0"/>
                  <a:t>6. Solve LEM: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Recall: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acc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𝑚𝑔𝑙</m:t>
                    </m:r>
                    <m:func>
                      <m:funcPr>
                        <m:ctrlPr>
                          <a:rPr lang="en-US" i="1">
                            <a:latin typeface="Cambria Math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Therefore: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𝑚𝑔𝑙</m:t>
                      </m:r>
                      <m:func>
                        <m:func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̇"/>
                              <m:ctrlPr>
                                <a:rPr lang="en-US" i="1" smtClean="0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acc>
                        <m:accPr>
                          <m:chr m:val="̇"/>
                          <m:ctrlPr>
                            <a:rPr lang="en-US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acc>
                        <m:accPr>
                          <m:chr m:val="̈"/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579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We note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̈"/>
                          <m:ctrlPr>
                            <a:rPr lang="en-US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den>
                      </m:f>
                      <m:func>
                        <m:func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113388" y="1825625"/>
            <a:ext cx="4062153" cy="1457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201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Equations of Motion: How 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Find </a:t>
                </a:r>
                <a:r>
                  <a:rPr lang="en-US" dirty="0" err="1"/>
                  <a:t>Lagrangian</a:t>
                </a:r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Find Hamiltonian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Find Generalized Momenta: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Hamiltonian: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n-US" b="0" i="1" smtClean="0">
                                    <a:latin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endParaRPr lang="en-US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Make H “</a:t>
                </a:r>
                <a:r>
                  <a:rPr lang="en-US" dirty="0" err="1"/>
                  <a:t>dotless</a:t>
                </a:r>
                <a:r>
                  <a:rPr lang="en-US" dirty="0"/>
                  <a:t>”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Solve HEM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i="1" smtClean="0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i="1" smtClean="0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33638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Find </a:t>
            </a:r>
            <a:r>
              <a:rPr lang="en-US" dirty="0" err="1"/>
              <a:t>Lagrangian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86670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2.1 Find Generalized Momenta: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Therefore,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acc>
                        <m:accPr>
                          <m:chr m:val="̇"/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79950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2.2 Hamiltonian: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acc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Recall: 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acc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𝑚𝑔𝑙</m:t>
                    </m:r>
                    <m:func>
                      <m:funcPr>
                        <m:ctrlPr>
                          <a:rPr lang="en-US" i="1">
                            <a:latin typeface="Cambria Math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Therefore,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acc>
                        <m:accPr>
                          <m:chr m:val="̇"/>
                          <m:ctrlPr>
                            <a:rPr lang="en-US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acc>
                        <m:accPr>
                          <m:chr m:val="̇"/>
                          <m:ctrlPr>
                            <a:rPr lang="en-US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40583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Make H “</a:t>
            </a:r>
            <a:r>
              <a:rPr lang="en-US" dirty="0" err="1"/>
              <a:t>dotless</a:t>
            </a:r>
            <a:r>
              <a:rPr lang="en-US" dirty="0"/>
              <a:t>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Recall: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Making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“</a:t>
                </a:r>
                <a:r>
                  <a:rPr lang="en-US" dirty="0" err="1"/>
                  <a:t>dotless</a:t>
                </a:r>
                <a:r>
                  <a:rPr lang="en-US" dirty="0"/>
                  <a:t>”: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r>
                  <a:rPr lang="en-US" dirty="0"/>
                  <a:t> -&gt;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latin typeface="Cambria Math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4761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Solve HEM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Hamiltonian: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func>
                      <m:funcPr>
                        <m:ctrlPr>
                          <a:rPr lang="en-US" i="1">
                            <a:latin typeface="Cambria Math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Solution: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Therefore,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𝑚𝑔𝑙</m:t>
                    </m:r>
                    <m:func>
                      <m:func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51191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Note: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𝑚𝑣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̇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r>
                  <a:rPr lang="en-US" dirty="0"/>
                  <a:t> -&gt;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̈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̈"/>
                          <m:ctrlPr>
                            <a:rPr lang="en-US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𝑚𝑔𝑙</m:t>
                      </m:r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̈"/>
                          <m:ctrlPr>
                            <a:rPr lang="en-US" i="1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den>
                      </m:f>
                      <m:func>
                        <m:funcPr>
                          <m:ctrlPr>
                            <a:rPr lang="en-US" i="1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r>
                  <a:rPr lang="en-US" dirty="0">
                    <a:ea typeface="Cambria Math" panose="02040503050406030204" pitchFamily="18" charset="0"/>
                  </a:rPr>
                  <a:t>	(Same as </a:t>
                </a:r>
                <a:r>
                  <a:rPr lang="en-US" dirty="0" err="1">
                    <a:ea typeface="Cambria Math" panose="02040503050406030204" pitchFamily="18" charset="0"/>
                  </a:rPr>
                  <a:t>Lagrangian</a:t>
                </a:r>
                <a:r>
                  <a:rPr lang="en-US" dirty="0">
                    <a:ea typeface="Cambria Math" panose="02040503050406030204" pitchFamily="18" charset="0"/>
                  </a:rPr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1821" r="-1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66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Driven Oscillator and Circuit Analog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9700" y="1825625"/>
                <a:ext cx="116713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We can also add a driving force to the system: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̈"/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𝑏</m:t>
                      </m:r>
                      <m:acc>
                        <m:accPr>
                          <m:chr m:val="̇"/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acc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𝑘𝑥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1800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1800" b="0" dirty="0"/>
              </a:p>
              <a:p>
                <a:pPr marL="0" indent="0" algn="ctr">
                  <a:buNone/>
                </a:pPr>
                <a:r>
                  <a:rPr lang="en-US" sz="1800" dirty="0"/>
                  <a:t>The amplitude of oscillation is maximized when driving frequency equals resonant frequency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lang="en-US" sz="1800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800" b="0" dirty="0"/>
              </a:p>
              <a:p>
                <a:pPr marL="0" indent="0" algn="ctr">
                  <a:buNone/>
                </a:pPr>
                <a:endParaRPr lang="en-US" sz="1800" dirty="0"/>
              </a:p>
              <a:p>
                <a:pPr marL="0" indent="0" algn="ctr">
                  <a:buNone/>
                </a:pPr>
                <a:r>
                  <a:rPr lang="en-US" sz="1800" b="0" dirty="0"/>
                  <a:t>A circuit system is comparable to a mechanical system </a:t>
                </a:r>
              </a:p>
              <a:p>
                <a:pPr marL="0" indent="0" algn="ctr">
                  <a:buNone/>
                </a:pPr>
                <a:endParaRPr lang="en-US" sz="1800" b="0" dirty="0"/>
              </a:p>
              <a:p>
                <a:pPr marL="0" indent="0" algn="ctr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/>
                  <a:t>			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9700" y="1825625"/>
                <a:ext cx="11671300" cy="4351338"/>
              </a:xfrm>
              <a:blipFill>
                <a:blip r:embed="rId2"/>
                <a:stretch>
                  <a:fillRect l="-470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45616920"/>
                  </p:ext>
                </p:extLst>
              </p:nvPr>
            </p:nvGraphicFramePr>
            <p:xfrm>
              <a:off x="3130550" y="3903857"/>
              <a:ext cx="5930900" cy="2560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65450">
                      <a:extLst>
                        <a:ext uri="{9D8B030D-6E8A-4147-A177-3AD203B41FA5}">
                          <a16:colId xmlns:a16="http://schemas.microsoft.com/office/drawing/2014/main" xmlns="" val="1892173846"/>
                        </a:ext>
                      </a:extLst>
                    </a:gridCol>
                    <a:gridCol w="2965450">
                      <a:extLst>
                        <a:ext uri="{9D8B030D-6E8A-4147-A177-3AD203B41FA5}">
                          <a16:colId xmlns:a16="http://schemas.microsoft.com/office/drawing/2014/main" xmlns="" val="3563354176"/>
                        </a:ext>
                      </a:extLst>
                    </a:gridCol>
                  </a:tblGrid>
                  <a:tr h="142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Mechanical System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Circuit System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162422615"/>
                      </a:ext>
                    </a:extLst>
                  </a:tr>
                  <a:tr h="327176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     displacement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q</a:t>
                          </a:r>
                          <a:r>
                            <a:rPr lang="en-US" baseline="0" dirty="0"/>
                            <a:t>     charge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694948339"/>
                      </a:ext>
                    </a:extLst>
                  </a:tr>
                  <a:tr h="327176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acc>
                                <m:accPr>
                                  <m:chr m:val="̇"/>
                                  <m:ctrlPr>
                                    <a:rPr lang="en-US" i="1" smtClean="0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/>
                            <a:t>      velocity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I      current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958621538"/>
                      </a:ext>
                    </a:extLst>
                  </a:tr>
                  <a:tr h="327176">
                    <a:tc>
                      <a:txBody>
                        <a:bodyPr/>
                        <a:lstStyle/>
                        <a:p>
                          <a:r>
                            <a:rPr lang="en-US" baseline="0" dirty="0"/>
                            <a:t>m     mass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L     inductance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868309023"/>
                      </a:ext>
                    </a:extLst>
                  </a:tr>
                  <a:tr h="327176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</a:t>
                          </a:r>
                          <a:r>
                            <a:rPr lang="en-US" baseline="0" dirty="0"/>
                            <a:t>      damping resistance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     resistance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004263321"/>
                      </a:ext>
                    </a:extLst>
                  </a:tr>
                  <a:tr h="327176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1/k  spring stiffness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     capacitance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119910079"/>
                      </a:ext>
                    </a:extLst>
                  </a:tr>
                  <a:tr h="327176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      driving force amplitude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V     driving voltage amplitude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5177651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45616920"/>
                  </p:ext>
                </p:extLst>
              </p:nvPr>
            </p:nvGraphicFramePr>
            <p:xfrm>
              <a:off x="3130550" y="3903857"/>
              <a:ext cx="5930900" cy="2560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65450">
                      <a:extLst>
                        <a:ext uri="{9D8B030D-6E8A-4147-A177-3AD203B41FA5}">
                          <a16:colId xmlns:a16="http://schemas.microsoft.com/office/drawing/2014/main" val="1892173846"/>
                        </a:ext>
                      </a:extLst>
                    </a:gridCol>
                    <a:gridCol w="2965450">
                      <a:extLst>
                        <a:ext uri="{9D8B030D-6E8A-4147-A177-3AD203B41FA5}">
                          <a16:colId xmlns:a16="http://schemas.microsoft.com/office/drawing/2014/main" val="356335417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Mechanical System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Circuit System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242261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x      displacement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q</a:t>
                          </a:r>
                          <a:r>
                            <a:rPr lang="en-US" baseline="0" dirty="0"/>
                            <a:t>     charge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94833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5" t="-208333" r="-100821" b="-4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I      current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862153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baseline="0" dirty="0"/>
                            <a:t>m     mass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L     inductance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83090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</a:t>
                          </a:r>
                          <a:r>
                            <a:rPr lang="en-US" baseline="0" dirty="0"/>
                            <a:t>      damping resistance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     resistance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0426332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1/k  spring stiffness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     capacitance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1991007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      driving force amplitude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V     driving voltage amplitude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1776516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9406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Notes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i="1" dirty="0"/>
                  <a:t>Iff the </a:t>
                </a:r>
                <a:r>
                  <a:rPr lang="en-US" i="1" dirty="0" err="1"/>
                  <a:t>Lagrangian</a:t>
                </a:r>
                <a:r>
                  <a:rPr lang="en-US" i="1" dirty="0"/>
                  <a:t> is independent of a coordinate q, the corresponding conjugate momentum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𝜕</m:t>
                        </m:r>
                        <m:acc>
                          <m:accPr>
                            <m:chr m:val="̇"/>
                            <m:ctrlPr>
                              <a:rPr lang="en-US" i="1" smtClean="0">
                                <a:latin typeface="Cambria Math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acc>
                      </m:den>
                    </m:f>
                  </m:oMath>
                </a14:m>
                <a:r>
                  <a:rPr lang="en-US" i="1" dirty="0"/>
                  <a:t> is conserved. (Time derivative is zero)</a:t>
                </a:r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i="1" dirty="0" err="1"/>
                  <a:t>Iff</a:t>
                </a:r>
                <a:r>
                  <a:rPr lang="en-US" i="1" dirty="0"/>
                  <a:t> the Hamiltonian is independent of a coordinate q, the corresponding conjugate momentum p is conserved.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718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Problem</a:t>
            </a:r>
          </a:p>
        </p:txBody>
      </p:sp>
      <p:pic>
        <p:nvPicPr>
          <p:cNvPr id="1026" name="Picture 2" descr="Image result for 3 springs in parall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4" y="1616076"/>
            <a:ext cx="1862211" cy="154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lowchart: Process 13"/>
          <p:cNvSpPr/>
          <p:nvPr/>
        </p:nvSpPr>
        <p:spPr>
          <a:xfrm>
            <a:off x="3530600" y="1735932"/>
            <a:ext cx="965200" cy="1308100"/>
          </a:xfrm>
          <a:prstGeom prst="flowChart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803650" y="2205316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</a:t>
            </a:r>
          </a:p>
        </p:txBody>
      </p:sp>
      <p:pic>
        <p:nvPicPr>
          <p:cNvPr id="1028" name="Picture 4" descr="Image result for 2 springs in ser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099" y="1735932"/>
            <a:ext cx="3360235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lowchart: Process 15"/>
          <p:cNvSpPr/>
          <p:nvPr/>
        </p:nvSpPr>
        <p:spPr>
          <a:xfrm>
            <a:off x="8890000" y="1840310"/>
            <a:ext cx="1112334" cy="1099344"/>
          </a:xfrm>
          <a:prstGeom prst="flowChart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240334" y="2205316"/>
            <a:ext cx="411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125241" y="3044032"/>
                <a:ext cx="2393950" cy="1045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𝑒𝑞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241" y="3044032"/>
                <a:ext cx="2393950" cy="10457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816100" y="3304660"/>
                <a:ext cx="3581400" cy="390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𝑒𝑞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3304660"/>
                <a:ext cx="3581400" cy="390748"/>
              </a:xfrm>
              <a:prstGeom prst="rect">
                <a:avLst/>
              </a:prstGeom>
              <a:blipFill>
                <a:blip r:embed="rId5"/>
                <a:stretch>
                  <a:fillRect b="-46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72282" y="5035030"/>
                <a:ext cx="1608261" cy="7107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82" y="5035030"/>
                <a:ext cx="1608261" cy="7107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130431" y="3956036"/>
                <a:ext cx="914161" cy="818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431" y="3956036"/>
                <a:ext cx="914161" cy="8183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61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Fluids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Bernoulli’s principle: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 smtClean="0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i="1" smtClean="0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𝑔𝑧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𝐶𝑜𝑛𝑠𝑡𝑎𝑛𝑡</m:t>
                      </m:r>
                    </m:oMath>
                  </m:oMathPara>
                </a14:m>
                <a:endParaRPr lang="en-US" sz="1800" dirty="0"/>
              </a:p>
              <a:p>
                <a:pPr marL="0" indent="0" algn="ctr">
                  <a:buNone/>
                </a:pPr>
                <a:r>
                  <a:rPr lang="en-US" sz="1800" dirty="0"/>
                  <a:t>So for pipes of different diameters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sz="180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800" dirty="0"/>
              </a:p>
              <a:p>
                <a:pPr marL="0" indent="0" algn="ctr">
                  <a:buNone/>
                </a:pPr>
                <a:endParaRPr lang="en-US" sz="18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 smtClean="0">
                              <a:latin typeface="Cambria Math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0" i="1" smtClean="0">
                                  <a:latin typeface="Cambria Math" charset="0"/>
                                </a:rPr>
                              </m:ctrlPr>
                            </m:sSub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𝑔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0" i="1" smtClean="0">
                                  <a:latin typeface="Cambria Math" charset="0"/>
                                </a:rPr>
                              </m:ctrlPr>
                            </m:sSub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𝑔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en-US" sz="1800" dirty="0"/>
              </a:p>
              <a:p>
                <a:pPr marL="0" indent="0" algn="ctr">
                  <a:buNone/>
                </a:pPr>
                <a:endParaRPr lang="en-US" sz="18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sSubSup>
                            <m:sSubSupPr>
                              <m:ctrlPr>
                                <a:rPr lang="en-US" sz="1800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1800" b="0" i="1" smtClean="0">
                                  <a:latin typeface="Cambria Math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18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22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383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Buoyant Force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8978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43199"/>
            <a:ext cx="12192000" cy="1167619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Moment of Inertia</a:t>
            </a:r>
          </a:p>
        </p:txBody>
      </p:sp>
    </p:spTree>
    <p:extLst>
      <p:ext uri="{BB962C8B-B14F-4D97-AF65-F5344CB8AC3E}">
        <p14:creationId xmlns:p14="http://schemas.microsoft.com/office/powerpoint/2010/main" val="1608348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50166"/>
            <a:ext cx="12192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/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5016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First simple example:</a:t>
            </a:r>
          </a:p>
          <a:p>
            <a:r>
              <a:rPr lang="en-US" sz="2400" dirty="0"/>
              <a:t>	Rotation of a thin spherical shell, with radius </a:t>
            </a:r>
            <a:r>
              <a:rPr lang="en-US" sz="2400" i="1" dirty="0"/>
              <a:t>r, </a:t>
            </a:r>
            <a:r>
              <a:rPr lang="en-US" sz="2400" dirty="0"/>
              <a:t>about an axis through the center</a:t>
            </a:r>
          </a:p>
        </p:txBody>
      </p:sp>
      <p:sp>
        <p:nvSpPr>
          <p:cNvPr id="7" name="Oval 6"/>
          <p:cNvSpPr/>
          <p:nvPr/>
        </p:nvSpPr>
        <p:spPr>
          <a:xfrm>
            <a:off x="3911990" y="2227270"/>
            <a:ext cx="4114800" cy="41148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64351" y="4279630"/>
            <a:ext cx="1788915" cy="957918"/>
          </a:xfrm>
          <a:prstGeom prst="straightConnector1">
            <a:avLst/>
          </a:prstGeom>
          <a:ln w="28575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75028" y="4468160"/>
            <a:ext cx="379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6790" y="2282518"/>
                <a:ext cx="2644726" cy="7838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525128" y="1292551"/>
            <a:ext cx="5425683" cy="5506719"/>
            <a:chOff x="3525128" y="1292551"/>
            <a:chExt cx="5425683" cy="5506719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5969390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V="1">
              <a:off x="6039728" y="1770070"/>
              <a:ext cx="0" cy="5029200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4078756" y="2383956"/>
              <a:ext cx="3791348" cy="3801429"/>
              <a:chOff x="4078756" y="2383956"/>
              <a:chExt cx="3791348" cy="3801429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H="1">
                <a:off x="5974430" y="2383956"/>
                <a:ext cx="1895674" cy="1895674"/>
              </a:xfrm>
              <a:prstGeom prst="straightConnector1">
                <a:avLst/>
              </a:prstGeom>
              <a:ln w="0">
                <a:prstDash val="dash"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4078756" y="4289711"/>
                <a:ext cx="1895674" cy="1895674"/>
              </a:xfrm>
              <a:prstGeom prst="straightConnector1">
                <a:avLst/>
              </a:prstGeom>
              <a:ln w="0"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5777482" y="1292551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y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556916" y="4058878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15042" y="6032895"/>
              <a:ext cx="393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/>
                <a:t>z</a:t>
              </a:r>
            </a:p>
          </p:txBody>
        </p:sp>
      </p:grpSp>
      <p:cxnSp>
        <p:nvCxnSpPr>
          <p:cNvPr id="8" name="Straight Arrow Connector 7"/>
          <p:cNvCxnSpPr/>
          <p:nvPr/>
        </p:nvCxnSpPr>
        <p:spPr>
          <a:xfrm>
            <a:off x="7753266" y="5237548"/>
            <a:ext cx="12591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00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607</Words>
  <Application>Microsoft Macintosh PowerPoint</Application>
  <PresentationFormat>Widescreen</PresentationFormat>
  <Paragraphs>267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Office Theme</vt:lpstr>
      <vt:lpstr>Springs/Oscillations/Fluids</vt:lpstr>
      <vt:lpstr>Springs</vt:lpstr>
      <vt:lpstr>Dampened Oscillators</vt:lpstr>
      <vt:lpstr>Driven Oscillator and Circuit Analog</vt:lpstr>
      <vt:lpstr>Problem</vt:lpstr>
      <vt:lpstr>Fluids</vt:lpstr>
      <vt:lpstr>Buoyant Force</vt:lpstr>
      <vt:lpstr>Moment of Inertia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Orbital Motion/Centripetal Motion/Drag Force</vt:lpstr>
      <vt:lpstr>Centripetal Motion</vt:lpstr>
      <vt:lpstr>Drag Force</vt:lpstr>
      <vt:lpstr>Orbital Motion</vt:lpstr>
      <vt:lpstr>Kepler’s 1st Law</vt:lpstr>
      <vt:lpstr>PowerPoint Presentation</vt:lpstr>
      <vt:lpstr>Kepler’s 3rd Law</vt:lpstr>
      <vt:lpstr>Lagrangian and Hamiltonian Mechanics</vt:lpstr>
      <vt:lpstr>Lagrangian Equations of Motion: How to</vt:lpstr>
      <vt:lpstr>Example Problem</vt:lpstr>
      <vt:lpstr>1. Draw a picture</vt:lpstr>
      <vt:lpstr>2. Determine the number of degrees of freedom and define variable names for the degrees of freedom (Generalized Coordinates)</vt:lpstr>
      <vt:lpstr>3. Write x, y, and z for each particle in terms of the generalized coordinates</vt:lpstr>
      <vt:lpstr>4. Evaluate x ̇, y ̇, and z ̇ in terms of generalized coordinates and velocities</vt:lpstr>
      <vt:lpstr>5. Write Lagrangian: L=T-U</vt:lpstr>
      <vt:lpstr>6. Solve LEM: ∂L/(∂q_i )=d/dt  ∂L/(∂(q_i ) ̇ )</vt:lpstr>
      <vt:lpstr>Solution</vt:lpstr>
      <vt:lpstr>Hamiltonian Equations of Motion: How To</vt:lpstr>
      <vt:lpstr>1. Find Lagrangian</vt:lpstr>
      <vt:lpstr>2.1 Find Generalized Momenta: p_i=∂L/(∂q ̇_i )</vt:lpstr>
      <vt:lpstr>2.2 Hamiltonian: H=∑▒〖p_i q ̇_i 〗-L</vt:lpstr>
      <vt:lpstr>2.3 Make H “dotless”</vt:lpstr>
      <vt:lpstr>3. Solve HEM</vt:lpstr>
      <vt:lpstr>Note</vt:lpstr>
      <vt:lpstr>Other Notes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Chin</dc:creator>
  <cp:lastModifiedBy>James McLean</cp:lastModifiedBy>
  <cp:revision>28</cp:revision>
  <dcterms:created xsi:type="dcterms:W3CDTF">2016-09-13T03:36:12Z</dcterms:created>
  <dcterms:modified xsi:type="dcterms:W3CDTF">2016-10-12T22:38:33Z</dcterms:modified>
</cp:coreProperties>
</file>