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1" autoAdjust="0"/>
    <p:restoredTop sz="94660"/>
  </p:normalViewPr>
  <p:slideViewPr>
    <p:cSldViewPr snapToGrid="0">
      <p:cViewPr>
        <p:scale>
          <a:sx n="75" d="100"/>
          <a:sy n="75" d="100"/>
        </p:scale>
        <p:origin x="68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B34BC-675D-43C4-BF97-A9AD1173A9BC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8F45-3C4E-4D42-A748-751B68313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2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A changing magnetic flux through a closed loop of wire creates a potential, a current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AC591-8C39-4E79-8175-61253E3AA1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Changing current in one current loop</a:t>
            </a:r>
            <a:r>
              <a:rPr lang="en-US" baseline="0" dirty="0"/>
              <a:t> produces B-field that affects the second//vice versa. Both will have same inductance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AC591-8C39-4E79-8175-61253E3AA1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9DF0-EFC4-44CC-81B0-A65AD346BCE9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BC-F879-45EE-BC95-C245C4BE9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1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9DF0-EFC4-44CC-81B0-A65AD346BCE9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BC-F879-45EE-BC95-C245C4BE9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5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9DF0-EFC4-44CC-81B0-A65AD346BCE9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BC-F879-45EE-BC95-C245C4BE9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63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9DF0-EFC4-44CC-81B0-A65AD346BCE9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BC-F879-45EE-BC95-C245C4BE9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7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9DF0-EFC4-44CC-81B0-A65AD346BCE9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BC-F879-45EE-BC95-C245C4BE9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0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9DF0-EFC4-44CC-81B0-A65AD346BCE9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BC-F879-45EE-BC95-C245C4BE9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0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9DF0-EFC4-44CC-81B0-A65AD346BCE9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BC-F879-45EE-BC95-C245C4BE9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9DF0-EFC4-44CC-81B0-A65AD346BCE9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BC-F879-45EE-BC95-C245C4BE9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9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9DF0-EFC4-44CC-81B0-A65AD346BCE9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BC-F879-45EE-BC95-C245C4BE9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4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9DF0-EFC4-44CC-81B0-A65AD346BCE9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BC-F879-45EE-BC95-C245C4BE9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0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9DF0-EFC4-44CC-81B0-A65AD346BCE9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BC-F879-45EE-BC95-C245C4BE9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0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A9DF0-EFC4-44CC-81B0-A65AD346BCE9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32BC-F879-45EE-BC95-C245C4BE9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3.jpe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81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1.jpe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716" y="976217"/>
            <a:ext cx="131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Cartesian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120" y="3013696"/>
            <a:ext cx="144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Cylindrical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280" y="4538665"/>
            <a:ext cx="131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phrerical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2303" y="1405225"/>
            <a:ext cx="4860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Always Start with your r and r’ definitions in Cartesian because cylindrical and spherical coordinates do not add and subtract easily.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8025" y="3370180"/>
                <a:ext cx="122743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25" y="3370180"/>
                <a:ext cx="1227437" cy="27699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488" t="-26667" r="-646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4280" y="3660088"/>
                <a:ext cx="2170338" cy="335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80" y="3660088"/>
                <a:ext cx="2170338" cy="33541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6461" t="-7273" b="-4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4280" y="3951707"/>
                <a:ext cx="1414683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80" y="3951707"/>
                <a:ext cx="1414683" cy="37061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6009" r="-300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4280" y="4234598"/>
                <a:ext cx="586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80" y="4234598"/>
                <a:ext cx="586635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5155" r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636193" y="3115620"/>
            <a:ext cx="4310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Use cylindrical coordinates in cases where there is a line, ring, disk, or cylinder of charge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6896" y="233926"/>
            <a:ext cx="5763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vector analysis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8025" y="1347046"/>
            <a:ext cx="4075218" cy="1644465"/>
            <a:chOff x="734280" y="1145810"/>
            <a:chExt cx="4075218" cy="16444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54799" y="1885070"/>
                  <a:ext cx="1947713" cy="2918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799" y="1885070"/>
                  <a:ext cx="1947713" cy="291811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l="-1250" t="-16667" r="-1125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54799" y="2149456"/>
                  <a:ext cx="2170338" cy="3334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799" y="2149456"/>
                  <a:ext cx="2170338" cy="333489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 l="-2528" t="-7407" r="-1011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34280" y="2478971"/>
                  <a:ext cx="4075218" cy="311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80" y="2478971"/>
                  <a:ext cx="4075218" cy="311304"/>
                </a:xfrm>
                <a:prstGeom prst="rect">
                  <a:avLst/>
                </a:prstGeom>
                <a:blipFill rotWithShape="0">
                  <a:blip r:embed="rId8" cstate="print"/>
                  <a:stretch>
                    <a:fillRect l="-898" t="-11765" r="-5090" b="-31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54799" y="1145810"/>
                  <a:ext cx="14848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"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𝑣𝑒𝑐𝑡𝑜𝑟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799" y="1145810"/>
                  <a:ext cx="1484894" cy="276999"/>
                </a:xfrm>
                <a:prstGeom prst="rect">
                  <a:avLst/>
                </a:prstGeom>
                <a:blipFill rotWithShape="0">
                  <a:blip r:embed="rId9" cstate="print"/>
                  <a:stretch>
                    <a:fillRect l="-2049" t="-26667" r="-3689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34280" y="1400370"/>
                  <a:ext cx="38736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"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vector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"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direction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80" y="1400370"/>
                  <a:ext cx="3873625" cy="276999"/>
                </a:xfrm>
                <a:prstGeom prst="rect">
                  <a:avLst/>
                </a:prstGeom>
                <a:blipFill rotWithShape="0">
                  <a:blip r:embed="rId10" cstate="print"/>
                  <a:stretch>
                    <a:fillRect l="-630" t="-26667" r="-7717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82595" y="1623570"/>
                  <a:ext cx="17843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0" dirty="0" smtClean="0"/>
                    <a:t>r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magnitude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595" y="1623570"/>
                  <a:ext cx="1784399" cy="276999"/>
                </a:xfrm>
                <a:prstGeom prst="rect">
                  <a:avLst/>
                </a:prstGeom>
                <a:blipFill rotWithShape="0">
                  <a:blip r:embed="rId11" cstate="print"/>
                  <a:stretch>
                    <a:fillRect l="-8219" t="-28261" r="-18151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72716" y="4866509"/>
                <a:ext cx="14483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16" y="4866509"/>
                <a:ext cx="1448345" cy="369332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 t="-655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68108" y="5125282"/>
                <a:ext cx="2098588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08" y="5125282"/>
                <a:ext cx="2098588" cy="427746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68108" y="5444465"/>
                <a:ext cx="2450093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08" y="5444465"/>
                <a:ext cx="2450093" cy="427746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68107" y="5710958"/>
                <a:ext cx="1621662" cy="566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07" y="5710958"/>
                <a:ext cx="1621662" cy="566630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636193" y="4681843"/>
            <a:ext cx="4310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Use spherical in cases where there is a point charge, shell of charge, or sphere of charge.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1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519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Steady Currents and </a:t>
            </a:r>
            <a:r>
              <a:rPr lang="en-US" dirty="0" err="1" smtClean="0"/>
              <a:t>Biot</a:t>
            </a:r>
            <a:r>
              <a:rPr lang="en-US" dirty="0" smtClean="0"/>
              <a:t>-Savart Law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217768" y="655602"/>
            <a:ext cx="6924205" cy="619016"/>
            <a:chOff x="685800" y="1295400"/>
            <a:chExt cx="6924205" cy="6190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85800" y="1295400"/>
                  <a:ext cx="1341649" cy="6190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𝛁</m:t>
                        </m:r>
                        <m:r>
                          <a:rPr lang="en-US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𝑱</m:t>
                        </m:r>
                        <m:r>
                          <a:rPr lang="en-US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1295400"/>
                  <a:ext cx="1341649" cy="619016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4572000" y="1420242"/>
              <a:ext cx="3038005" cy="369332"/>
              <a:chOff x="2514600" y="1420242"/>
              <a:chExt cx="3038005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514600" y="1420242"/>
                    <a:ext cx="100059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latin typeface="Cambria Math"/>
                            </a:rPr>
                            <m:t>𝛁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latin typeface="Cambria Math"/>
                            </a:rPr>
                            <m:t>𝑱</m:t>
                          </m:r>
                          <m:r>
                            <a:rPr lang="en-US">
                              <a:latin typeface="Cambria Math"/>
                            </a:rPr>
                            <m:t>=0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4600" y="1420242"/>
                    <a:ext cx="1000595" cy="369332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 b="-81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TextBox 5"/>
              <p:cNvSpPr txBox="1"/>
              <p:nvPr/>
            </p:nvSpPr>
            <p:spPr>
              <a:xfrm>
                <a:off x="3581400" y="1420242"/>
                <a:ext cx="19712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steady currents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027449" y="1420242"/>
              <a:ext cx="2087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Continuity equation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905000" y="690238"/>
            <a:ext cx="8413568" cy="2349546"/>
            <a:chOff x="381000" y="1420242"/>
            <a:chExt cx="8413568" cy="2349546"/>
          </a:xfrm>
        </p:grpSpPr>
        <p:grpSp>
          <p:nvGrpSpPr>
            <p:cNvPr id="25" name="Group 24"/>
            <p:cNvGrpSpPr/>
            <p:nvPr/>
          </p:nvGrpSpPr>
          <p:grpSpPr>
            <a:xfrm>
              <a:off x="5853545" y="1420242"/>
              <a:ext cx="2941023" cy="2349546"/>
              <a:chOff x="5572595" y="1604908"/>
              <a:chExt cx="2941023" cy="2349546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5853545" y="2286000"/>
                <a:ext cx="2660073" cy="1483788"/>
              </a:xfrm>
              <a:custGeom>
                <a:avLst/>
                <a:gdLst>
                  <a:gd name="connsiteX0" fmla="*/ 1399309 w 2660073"/>
                  <a:gd name="connsiteY0" fmla="*/ 27709 h 1483788"/>
                  <a:gd name="connsiteX1" fmla="*/ 1399309 w 2660073"/>
                  <a:gd name="connsiteY1" fmla="*/ 27709 h 1483788"/>
                  <a:gd name="connsiteX2" fmla="*/ 1205345 w 2660073"/>
                  <a:gd name="connsiteY2" fmla="*/ 13854 h 1483788"/>
                  <a:gd name="connsiteX3" fmla="*/ 1080654 w 2660073"/>
                  <a:gd name="connsiteY3" fmla="*/ 0 h 1483788"/>
                  <a:gd name="connsiteX4" fmla="*/ 415636 w 2660073"/>
                  <a:gd name="connsiteY4" fmla="*/ 13854 h 1483788"/>
                  <a:gd name="connsiteX5" fmla="*/ 346364 w 2660073"/>
                  <a:gd name="connsiteY5" fmla="*/ 41563 h 1483788"/>
                  <a:gd name="connsiteX6" fmla="*/ 290945 w 2660073"/>
                  <a:gd name="connsiteY6" fmla="*/ 69272 h 1483788"/>
                  <a:gd name="connsiteX7" fmla="*/ 207818 w 2660073"/>
                  <a:gd name="connsiteY7" fmla="*/ 96981 h 1483788"/>
                  <a:gd name="connsiteX8" fmla="*/ 110836 w 2660073"/>
                  <a:gd name="connsiteY8" fmla="*/ 166254 h 1483788"/>
                  <a:gd name="connsiteX9" fmla="*/ 83127 w 2660073"/>
                  <a:gd name="connsiteY9" fmla="*/ 207818 h 1483788"/>
                  <a:gd name="connsiteX10" fmla="*/ 41564 w 2660073"/>
                  <a:gd name="connsiteY10" fmla="*/ 263236 h 1483788"/>
                  <a:gd name="connsiteX11" fmla="*/ 27709 w 2660073"/>
                  <a:gd name="connsiteY11" fmla="*/ 332509 h 1483788"/>
                  <a:gd name="connsiteX12" fmla="*/ 0 w 2660073"/>
                  <a:gd name="connsiteY12" fmla="*/ 374072 h 1483788"/>
                  <a:gd name="connsiteX13" fmla="*/ 27709 w 2660073"/>
                  <a:gd name="connsiteY13" fmla="*/ 942109 h 1483788"/>
                  <a:gd name="connsiteX14" fmla="*/ 69273 w 2660073"/>
                  <a:gd name="connsiteY14" fmla="*/ 969818 h 1483788"/>
                  <a:gd name="connsiteX15" fmla="*/ 374073 w 2660073"/>
                  <a:gd name="connsiteY15" fmla="*/ 983672 h 1483788"/>
                  <a:gd name="connsiteX16" fmla="*/ 415636 w 2660073"/>
                  <a:gd name="connsiteY16" fmla="*/ 1011381 h 1483788"/>
                  <a:gd name="connsiteX17" fmla="*/ 443345 w 2660073"/>
                  <a:gd name="connsiteY17" fmla="*/ 1039091 h 1483788"/>
                  <a:gd name="connsiteX18" fmla="*/ 526473 w 2660073"/>
                  <a:gd name="connsiteY18" fmla="*/ 1094509 h 1483788"/>
                  <a:gd name="connsiteX19" fmla="*/ 568036 w 2660073"/>
                  <a:gd name="connsiteY19" fmla="*/ 1122218 h 1483788"/>
                  <a:gd name="connsiteX20" fmla="*/ 609600 w 2660073"/>
                  <a:gd name="connsiteY20" fmla="*/ 1149927 h 1483788"/>
                  <a:gd name="connsiteX21" fmla="*/ 651164 w 2660073"/>
                  <a:gd name="connsiteY21" fmla="*/ 1177636 h 1483788"/>
                  <a:gd name="connsiteX22" fmla="*/ 692727 w 2660073"/>
                  <a:gd name="connsiteY22" fmla="*/ 1191491 h 1483788"/>
                  <a:gd name="connsiteX23" fmla="*/ 872836 w 2660073"/>
                  <a:gd name="connsiteY23" fmla="*/ 1233054 h 1483788"/>
                  <a:gd name="connsiteX24" fmla="*/ 1108364 w 2660073"/>
                  <a:gd name="connsiteY24" fmla="*/ 1260763 h 1483788"/>
                  <a:gd name="connsiteX25" fmla="*/ 1537854 w 2660073"/>
                  <a:gd name="connsiteY25" fmla="*/ 1288472 h 1483788"/>
                  <a:gd name="connsiteX26" fmla="*/ 1620982 w 2660073"/>
                  <a:gd name="connsiteY26" fmla="*/ 1302327 h 1483788"/>
                  <a:gd name="connsiteX27" fmla="*/ 1731818 w 2660073"/>
                  <a:gd name="connsiteY27" fmla="*/ 1316181 h 1483788"/>
                  <a:gd name="connsiteX28" fmla="*/ 1828800 w 2660073"/>
                  <a:gd name="connsiteY28" fmla="*/ 1343891 h 1483788"/>
                  <a:gd name="connsiteX29" fmla="*/ 1870364 w 2660073"/>
                  <a:gd name="connsiteY29" fmla="*/ 1357745 h 1483788"/>
                  <a:gd name="connsiteX30" fmla="*/ 1939636 w 2660073"/>
                  <a:gd name="connsiteY30" fmla="*/ 1371600 h 1483788"/>
                  <a:gd name="connsiteX31" fmla="*/ 1981200 w 2660073"/>
                  <a:gd name="connsiteY31" fmla="*/ 1385454 h 1483788"/>
                  <a:gd name="connsiteX32" fmla="*/ 2119745 w 2660073"/>
                  <a:gd name="connsiteY32" fmla="*/ 1399309 h 1483788"/>
                  <a:gd name="connsiteX33" fmla="*/ 2175164 w 2660073"/>
                  <a:gd name="connsiteY33" fmla="*/ 1413163 h 1483788"/>
                  <a:gd name="connsiteX34" fmla="*/ 2244436 w 2660073"/>
                  <a:gd name="connsiteY34" fmla="*/ 1427018 h 1483788"/>
                  <a:gd name="connsiteX35" fmla="*/ 2286000 w 2660073"/>
                  <a:gd name="connsiteY35" fmla="*/ 1440872 h 1483788"/>
                  <a:gd name="connsiteX36" fmla="*/ 2327564 w 2660073"/>
                  <a:gd name="connsiteY36" fmla="*/ 1468581 h 1483788"/>
                  <a:gd name="connsiteX37" fmla="*/ 2493818 w 2660073"/>
                  <a:gd name="connsiteY37" fmla="*/ 1468581 h 1483788"/>
                  <a:gd name="connsiteX38" fmla="*/ 2576945 w 2660073"/>
                  <a:gd name="connsiteY38" fmla="*/ 1357745 h 1483788"/>
                  <a:gd name="connsiteX39" fmla="*/ 2618509 w 2660073"/>
                  <a:gd name="connsiteY39" fmla="*/ 1260763 h 1483788"/>
                  <a:gd name="connsiteX40" fmla="*/ 2632364 w 2660073"/>
                  <a:gd name="connsiteY40" fmla="*/ 1219200 h 1483788"/>
                  <a:gd name="connsiteX41" fmla="*/ 2660073 w 2660073"/>
                  <a:gd name="connsiteY41" fmla="*/ 1108363 h 1483788"/>
                  <a:gd name="connsiteX42" fmla="*/ 2646218 w 2660073"/>
                  <a:gd name="connsiteY42" fmla="*/ 928254 h 1483788"/>
                  <a:gd name="connsiteX43" fmla="*/ 2549236 w 2660073"/>
                  <a:gd name="connsiteY43" fmla="*/ 817418 h 1483788"/>
                  <a:gd name="connsiteX44" fmla="*/ 2466109 w 2660073"/>
                  <a:gd name="connsiteY44" fmla="*/ 775854 h 1483788"/>
                  <a:gd name="connsiteX45" fmla="*/ 2382982 w 2660073"/>
                  <a:gd name="connsiteY45" fmla="*/ 720436 h 1483788"/>
                  <a:gd name="connsiteX46" fmla="*/ 2313709 w 2660073"/>
                  <a:gd name="connsiteY46" fmla="*/ 651163 h 1483788"/>
                  <a:gd name="connsiteX47" fmla="*/ 2189018 w 2660073"/>
                  <a:gd name="connsiteY47" fmla="*/ 595745 h 1483788"/>
                  <a:gd name="connsiteX48" fmla="*/ 2105891 w 2660073"/>
                  <a:gd name="connsiteY48" fmla="*/ 484909 h 1483788"/>
                  <a:gd name="connsiteX49" fmla="*/ 1995054 w 2660073"/>
                  <a:gd name="connsiteY49" fmla="*/ 387927 h 1483788"/>
                  <a:gd name="connsiteX50" fmla="*/ 1953491 w 2660073"/>
                  <a:gd name="connsiteY50" fmla="*/ 346363 h 1483788"/>
                  <a:gd name="connsiteX51" fmla="*/ 1911927 w 2660073"/>
                  <a:gd name="connsiteY51" fmla="*/ 263236 h 1483788"/>
                  <a:gd name="connsiteX52" fmla="*/ 1898073 w 2660073"/>
                  <a:gd name="connsiteY52" fmla="*/ 221672 h 1483788"/>
                  <a:gd name="connsiteX53" fmla="*/ 1759527 w 2660073"/>
                  <a:gd name="connsiteY53" fmla="*/ 138545 h 1483788"/>
                  <a:gd name="connsiteX54" fmla="*/ 1717964 w 2660073"/>
                  <a:gd name="connsiteY54" fmla="*/ 124691 h 1483788"/>
                  <a:gd name="connsiteX55" fmla="*/ 1551709 w 2660073"/>
                  <a:gd name="connsiteY55" fmla="*/ 110836 h 1483788"/>
                  <a:gd name="connsiteX56" fmla="*/ 1468582 w 2660073"/>
                  <a:gd name="connsiteY56" fmla="*/ 69272 h 1483788"/>
                  <a:gd name="connsiteX57" fmla="*/ 1427018 w 2660073"/>
                  <a:gd name="connsiteY57" fmla="*/ 55418 h 1483788"/>
                  <a:gd name="connsiteX58" fmla="*/ 1399309 w 2660073"/>
                  <a:gd name="connsiteY58" fmla="*/ 27709 h 148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660073" h="1483788">
                    <a:moveTo>
                      <a:pt x="1399309" y="27709"/>
                    </a:moveTo>
                    <a:lnTo>
                      <a:pt x="1399309" y="27709"/>
                    </a:lnTo>
                    <a:lnTo>
                      <a:pt x="1205345" y="13854"/>
                    </a:lnTo>
                    <a:cubicBezTo>
                      <a:pt x="1163683" y="10231"/>
                      <a:pt x="1122473" y="0"/>
                      <a:pt x="1080654" y="0"/>
                    </a:cubicBezTo>
                    <a:cubicBezTo>
                      <a:pt x="858933" y="0"/>
                      <a:pt x="637309" y="9236"/>
                      <a:pt x="415636" y="13854"/>
                    </a:cubicBezTo>
                    <a:cubicBezTo>
                      <a:pt x="392545" y="23090"/>
                      <a:pt x="369090" y="31463"/>
                      <a:pt x="346364" y="41563"/>
                    </a:cubicBezTo>
                    <a:cubicBezTo>
                      <a:pt x="327491" y="49951"/>
                      <a:pt x="310121" y="61602"/>
                      <a:pt x="290945" y="69272"/>
                    </a:cubicBezTo>
                    <a:cubicBezTo>
                      <a:pt x="263826" y="80119"/>
                      <a:pt x="207818" y="96981"/>
                      <a:pt x="207818" y="96981"/>
                    </a:cubicBezTo>
                    <a:cubicBezTo>
                      <a:pt x="184222" y="112712"/>
                      <a:pt x="128016" y="149074"/>
                      <a:pt x="110836" y="166254"/>
                    </a:cubicBezTo>
                    <a:cubicBezTo>
                      <a:pt x="99062" y="178028"/>
                      <a:pt x="92805" y="194268"/>
                      <a:pt x="83127" y="207818"/>
                    </a:cubicBezTo>
                    <a:cubicBezTo>
                      <a:pt x="69706" y="226608"/>
                      <a:pt x="55418" y="244763"/>
                      <a:pt x="41564" y="263236"/>
                    </a:cubicBezTo>
                    <a:cubicBezTo>
                      <a:pt x="36946" y="286327"/>
                      <a:pt x="35977" y="310460"/>
                      <a:pt x="27709" y="332509"/>
                    </a:cubicBezTo>
                    <a:cubicBezTo>
                      <a:pt x="21862" y="348100"/>
                      <a:pt x="0" y="357421"/>
                      <a:pt x="0" y="374072"/>
                    </a:cubicBezTo>
                    <a:cubicBezTo>
                      <a:pt x="0" y="563643"/>
                      <a:pt x="5813" y="753807"/>
                      <a:pt x="27709" y="942109"/>
                    </a:cubicBezTo>
                    <a:cubicBezTo>
                      <a:pt x="29632" y="958649"/>
                      <a:pt x="52740" y="967834"/>
                      <a:pt x="69273" y="969818"/>
                    </a:cubicBezTo>
                    <a:cubicBezTo>
                      <a:pt x="170253" y="981935"/>
                      <a:pt x="272473" y="979054"/>
                      <a:pt x="374073" y="983672"/>
                    </a:cubicBezTo>
                    <a:cubicBezTo>
                      <a:pt x="387927" y="992908"/>
                      <a:pt x="402634" y="1000979"/>
                      <a:pt x="415636" y="1011381"/>
                    </a:cubicBezTo>
                    <a:cubicBezTo>
                      <a:pt x="425836" y="1019541"/>
                      <a:pt x="432895" y="1031254"/>
                      <a:pt x="443345" y="1039091"/>
                    </a:cubicBezTo>
                    <a:cubicBezTo>
                      <a:pt x="469987" y="1059072"/>
                      <a:pt x="498764" y="1076036"/>
                      <a:pt x="526473" y="1094509"/>
                    </a:cubicBezTo>
                    <a:lnTo>
                      <a:pt x="568036" y="1122218"/>
                    </a:lnTo>
                    <a:lnTo>
                      <a:pt x="609600" y="1149927"/>
                    </a:lnTo>
                    <a:cubicBezTo>
                      <a:pt x="623455" y="1159163"/>
                      <a:pt x="635367" y="1172370"/>
                      <a:pt x="651164" y="1177636"/>
                    </a:cubicBezTo>
                    <a:cubicBezTo>
                      <a:pt x="665018" y="1182254"/>
                      <a:pt x="678638" y="1187648"/>
                      <a:pt x="692727" y="1191491"/>
                    </a:cubicBezTo>
                    <a:cubicBezTo>
                      <a:pt x="743578" y="1205360"/>
                      <a:pt x="817438" y="1223821"/>
                      <a:pt x="872836" y="1233054"/>
                    </a:cubicBezTo>
                    <a:cubicBezTo>
                      <a:pt x="964731" y="1248370"/>
                      <a:pt x="1009856" y="1250913"/>
                      <a:pt x="1108364" y="1260763"/>
                    </a:cubicBezTo>
                    <a:cubicBezTo>
                      <a:pt x="1292298" y="1306748"/>
                      <a:pt x="1095835" y="1261683"/>
                      <a:pt x="1537854" y="1288472"/>
                    </a:cubicBezTo>
                    <a:cubicBezTo>
                      <a:pt x="1565894" y="1290171"/>
                      <a:pt x="1593173" y="1298354"/>
                      <a:pt x="1620982" y="1302327"/>
                    </a:cubicBezTo>
                    <a:cubicBezTo>
                      <a:pt x="1657841" y="1307592"/>
                      <a:pt x="1694873" y="1311563"/>
                      <a:pt x="1731818" y="1316181"/>
                    </a:cubicBezTo>
                    <a:cubicBezTo>
                      <a:pt x="1831454" y="1349394"/>
                      <a:pt x="1707050" y="1309106"/>
                      <a:pt x="1828800" y="1343891"/>
                    </a:cubicBezTo>
                    <a:cubicBezTo>
                      <a:pt x="1842842" y="1347903"/>
                      <a:pt x="1856196" y="1354203"/>
                      <a:pt x="1870364" y="1357745"/>
                    </a:cubicBezTo>
                    <a:cubicBezTo>
                      <a:pt x="1893209" y="1363456"/>
                      <a:pt x="1916791" y="1365889"/>
                      <a:pt x="1939636" y="1371600"/>
                    </a:cubicBezTo>
                    <a:cubicBezTo>
                      <a:pt x="1953804" y="1375142"/>
                      <a:pt x="1966766" y="1383233"/>
                      <a:pt x="1981200" y="1385454"/>
                    </a:cubicBezTo>
                    <a:cubicBezTo>
                      <a:pt x="2027072" y="1392511"/>
                      <a:pt x="2073563" y="1394691"/>
                      <a:pt x="2119745" y="1399309"/>
                    </a:cubicBezTo>
                    <a:cubicBezTo>
                      <a:pt x="2138218" y="1403927"/>
                      <a:pt x="2156576" y="1409032"/>
                      <a:pt x="2175164" y="1413163"/>
                    </a:cubicBezTo>
                    <a:cubicBezTo>
                      <a:pt x="2198151" y="1418271"/>
                      <a:pt x="2221591" y="1421307"/>
                      <a:pt x="2244436" y="1427018"/>
                    </a:cubicBezTo>
                    <a:cubicBezTo>
                      <a:pt x="2258604" y="1430560"/>
                      <a:pt x="2272145" y="1436254"/>
                      <a:pt x="2286000" y="1440872"/>
                    </a:cubicBezTo>
                    <a:cubicBezTo>
                      <a:pt x="2299855" y="1450108"/>
                      <a:pt x="2312671" y="1461134"/>
                      <a:pt x="2327564" y="1468581"/>
                    </a:cubicBezTo>
                    <a:cubicBezTo>
                      <a:pt x="2386647" y="1498123"/>
                      <a:pt x="2418052" y="1477000"/>
                      <a:pt x="2493818" y="1468581"/>
                    </a:cubicBezTo>
                    <a:cubicBezTo>
                      <a:pt x="2521527" y="1431636"/>
                      <a:pt x="2562341" y="1401557"/>
                      <a:pt x="2576945" y="1357745"/>
                    </a:cubicBezTo>
                    <a:cubicBezTo>
                      <a:pt x="2609436" y="1260274"/>
                      <a:pt x="2567150" y="1380599"/>
                      <a:pt x="2618509" y="1260763"/>
                    </a:cubicBezTo>
                    <a:cubicBezTo>
                      <a:pt x="2624262" y="1247340"/>
                      <a:pt x="2628521" y="1233289"/>
                      <a:pt x="2632364" y="1219200"/>
                    </a:cubicBezTo>
                    <a:cubicBezTo>
                      <a:pt x="2642384" y="1182459"/>
                      <a:pt x="2660073" y="1108363"/>
                      <a:pt x="2660073" y="1108363"/>
                    </a:cubicBezTo>
                    <a:cubicBezTo>
                      <a:pt x="2655455" y="1048327"/>
                      <a:pt x="2657315" y="987436"/>
                      <a:pt x="2646218" y="928254"/>
                    </a:cubicBezTo>
                    <a:cubicBezTo>
                      <a:pt x="2640987" y="900357"/>
                      <a:pt x="2550673" y="818376"/>
                      <a:pt x="2549236" y="817418"/>
                    </a:cubicBezTo>
                    <a:cubicBezTo>
                      <a:pt x="2364734" y="694415"/>
                      <a:pt x="2638181" y="871450"/>
                      <a:pt x="2466109" y="775854"/>
                    </a:cubicBezTo>
                    <a:cubicBezTo>
                      <a:pt x="2436998" y="759681"/>
                      <a:pt x="2382982" y="720436"/>
                      <a:pt x="2382982" y="720436"/>
                    </a:cubicBezTo>
                    <a:cubicBezTo>
                      <a:pt x="2357703" y="682517"/>
                      <a:pt x="2357461" y="670608"/>
                      <a:pt x="2313709" y="651163"/>
                    </a:cubicBezTo>
                    <a:cubicBezTo>
                      <a:pt x="2275323" y="634103"/>
                      <a:pt x="2220372" y="630583"/>
                      <a:pt x="2189018" y="595745"/>
                    </a:cubicBezTo>
                    <a:cubicBezTo>
                      <a:pt x="2158124" y="561418"/>
                      <a:pt x="2144317" y="510526"/>
                      <a:pt x="2105891" y="484909"/>
                    </a:cubicBezTo>
                    <a:cubicBezTo>
                      <a:pt x="2037157" y="439087"/>
                      <a:pt x="2076099" y="468973"/>
                      <a:pt x="1995054" y="387927"/>
                    </a:cubicBezTo>
                    <a:lnTo>
                      <a:pt x="1953491" y="346363"/>
                    </a:lnTo>
                    <a:cubicBezTo>
                      <a:pt x="1918663" y="241884"/>
                      <a:pt x="1965646" y="370677"/>
                      <a:pt x="1911927" y="263236"/>
                    </a:cubicBezTo>
                    <a:cubicBezTo>
                      <a:pt x="1905396" y="250174"/>
                      <a:pt x="1908400" y="231999"/>
                      <a:pt x="1898073" y="221672"/>
                    </a:cubicBezTo>
                    <a:cubicBezTo>
                      <a:pt x="1873452" y="197051"/>
                      <a:pt x="1797790" y="154943"/>
                      <a:pt x="1759527" y="138545"/>
                    </a:cubicBezTo>
                    <a:cubicBezTo>
                      <a:pt x="1746104" y="132792"/>
                      <a:pt x="1732440" y="126621"/>
                      <a:pt x="1717964" y="124691"/>
                    </a:cubicBezTo>
                    <a:cubicBezTo>
                      <a:pt x="1662841" y="117341"/>
                      <a:pt x="1607127" y="115454"/>
                      <a:pt x="1551709" y="110836"/>
                    </a:cubicBezTo>
                    <a:cubicBezTo>
                      <a:pt x="1447229" y="76009"/>
                      <a:pt x="1576020" y="122990"/>
                      <a:pt x="1468582" y="69272"/>
                    </a:cubicBezTo>
                    <a:cubicBezTo>
                      <a:pt x="1455520" y="62741"/>
                      <a:pt x="1440578" y="60842"/>
                      <a:pt x="1427018" y="55418"/>
                    </a:cubicBezTo>
                    <a:cubicBezTo>
                      <a:pt x="1417430" y="51583"/>
                      <a:pt x="1408545" y="46181"/>
                      <a:pt x="1399309" y="27709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>
                <a:stCxn id="9" idx="22"/>
              </p:cNvCxnSpPr>
              <p:nvPr/>
            </p:nvCxnSpPr>
            <p:spPr>
              <a:xfrm flipV="1">
                <a:off x="6546272" y="1914416"/>
                <a:ext cx="1226128" cy="15630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9" idx="20"/>
              </p:cNvCxnSpPr>
              <p:nvPr/>
            </p:nvCxnSpPr>
            <p:spPr>
              <a:xfrm>
                <a:off x="6463145" y="3435927"/>
                <a:ext cx="696191" cy="1454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5853545" y="2286000"/>
                <a:ext cx="166255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7575369" y="160490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463145" y="3585122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d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</m:t>
                        </m:r>
                      </m:oMath>
                    </a14:m>
                    <a:r>
                      <a:rPr lang="en-US" baseline="30000" dirty="0"/>
                      <a:t>’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3145" y="3585122"/>
                    <a:ext cx="685800" cy="369332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 l="-7080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TextBox 19"/>
              <p:cNvSpPr txBox="1"/>
              <p:nvPr/>
            </p:nvSpPr>
            <p:spPr>
              <a:xfrm>
                <a:off x="5572595" y="2215634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497781" y="2582747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>
                              <a:latin typeface="Mathematica"/>
                            </a:rPr>
                            <m:t>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7781" y="2582747"/>
                    <a:ext cx="685800" cy="369332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381000" y="2215634"/>
                  <a:ext cx="4152034" cy="9041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  <m:r>
                          <a:rPr lang="en-US">
                            <a:latin typeface="Cambria Math"/>
                          </a:rPr>
                          <m:t>⁢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𝒓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4⁢</m:t>
                            </m:r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r>
                          <a:rPr lang="en-US">
                            <a:latin typeface="Cambria Math"/>
                          </a:rPr>
                          <m:t>⁢</m:t>
                        </m:r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𝑰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𝓡</m:t>
                                    </m:r>
                                  </m:e>
                                </m:acc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ℛ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⁢ⅆ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  <m:r>
                          <a:rPr lang="en-US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4⁢</m:t>
                            </m:r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r>
                          <a:rPr lang="en-US">
                            <a:latin typeface="Cambria Math"/>
                          </a:rPr>
                          <m:t>⁢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>
                            <a:latin typeface="Cambria Math"/>
                          </a:rPr>
                          <m:t>⁢</m:t>
                        </m:r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𝒍</m:t>
                                    </m:r>
                                  </m:e>
                                  <m:sup>
                                    <m:r>
                                      <a:rPr lang="en-US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𝓡</m:t>
                                    </m:r>
                                  </m:e>
                                </m:acc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ℛ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2215634"/>
                  <a:ext cx="4152034" cy="904158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907213" y="2755010"/>
            <a:ext cx="7330177" cy="1889943"/>
            <a:chOff x="1370479" y="3385250"/>
            <a:chExt cx="7330177" cy="1889943"/>
          </a:xfrm>
        </p:grpSpPr>
        <p:sp>
          <p:nvSpPr>
            <p:cNvPr id="23" name="TextBox 22"/>
            <p:cNvSpPr txBox="1"/>
            <p:nvPr/>
          </p:nvSpPr>
          <p:spPr>
            <a:xfrm>
              <a:off x="1370479" y="3678760"/>
              <a:ext cx="4710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Find the magnetic field a distance s from a long straight wire carrying a steady current I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95600" y="3385250"/>
              <a:ext cx="1959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Example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203125" y="3769788"/>
              <a:ext cx="1497531" cy="1505405"/>
              <a:chOff x="6928062" y="3754582"/>
              <a:chExt cx="1497531" cy="1505405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6928062" y="4890655"/>
                <a:ext cx="14204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7239000" y="4001925"/>
                <a:ext cx="0" cy="88873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7239000" y="4001925"/>
                <a:ext cx="617319" cy="8887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7772400" y="4890655"/>
                <a:ext cx="2809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7067550" y="3754582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50181" y="4261624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464531" y="4214907"/>
                    <a:ext cx="4433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>
                              <a:latin typeface="Mathematica"/>
                            </a:rPr>
                            <m:t>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4531" y="4214907"/>
                    <a:ext cx="443345" cy="369332"/>
                  </a:xfrm>
                  <a:prstGeom prst="rect">
                    <a:avLst/>
                  </a:prstGeom>
                  <a:blipFill rotWithShape="1"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7398722" y="4623296"/>
                    <a:ext cx="3429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</m:t>
                        </m:r>
                      </m:oMath>
                    </a14:m>
                    <a:r>
                      <a:rPr lang="en-US" dirty="0"/>
                      <a:t>’</a:t>
                    </a: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8722" y="4623296"/>
                    <a:ext cx="342901" cy="369332"/>
                  </a:xfrm>
                  <a:prstGeom prst="rect">
                    <a:avLst/>
                  </a:prstGeom>
                  <a:blipFill rotWithShape="1">
                    <a:blip r:embed="rId8" cstate="print"/>
                    <a:stretch>
                      <a:fillRect t="-8333" r="-714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846915" y="4890655"/>
                    <a:ext cx="5016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d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</m:t>
                        </m:r>
                      </m:oMath>
                    </a14:m>
                    <a:r>
                      <a:rPr lang="en-US" dirty="0"/>
                      <a:t>’</a:t>
                    </a: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6915" y="4890655"/>
                    <a:ext cx="501635" cy="369332"/>
                  </a:xfrm>
                  <a:prstGeom prst="rect">
                    <a:avLst/>
                  </a:prstGeom>
                  <a:blipFill rotWithShape="1">
                    <a:blip r:embed="rId9" cstate="print"/>
                    <a:stretch>
                      <a:fillRect l="-9639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Freeform 38"/>
              <p:cNvSpPr/>
              <p:nvPr/>
            </p:nvSpPr>
            <p:spPr>
              <a:xfrm>
                <a:off x="7259782" y="4225636"/>
                <a:ext cx="166254" cy="83128"/>
              </a:xfrm>
              <a:custGeom>
                <a:avLst/>
                <a:gdLst>
                  <a:gd name="connsiteX0" fmla="*/ 0 w 166254"/>
                  <a:gd name="connsiteY0" fmla="*/ 83128 h 83128"/>
                  <a:gd name="connsiteX1" fmla="*/ 0 w 166254"/>
                  <a:gd name="connsiteY1" fmla="*/ 83128 h 83128"/>
                  <a:gd name="connsiteX2" fmla="*/ 138545 w 166254"/>
                  <a:gd name="connsiteY2" fmla="*/ 27709 h 83128"/>
                  <a:gd name="connsiteX3" fmla="*/ 138545 w 166254"/>
                  <a:gd name="connsiteY3" fmla="*/ 0 h 83128"/>
                  <a:gd name="connsiteX4" fmla="*/ 166254 w 166254"/>
                  <a:gd name="connsiteY4" fmla="*/ 27709 h 83128"/>
                  <a:gd name="connsiteX5" fmla="*/ 152400 w 166254"/>
                  <a:gd name="connsiteY5" fmla="*/ 27709 h 8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254" h="83128">
                    <a:moveTo>
                      <a:pt x="0" y="83128"/>
                    </a:moveTo>
                    <a:lnTo>
                      <a:pt x="0" y="83128"/>
                    </a:lnTo>
                    <a:cubicBezTo>
                      <a:pt x="107485" y="71185"/>
                      <a:pt x="122544" y="107716"/>
                      <a:pt x="138545" y="27709"/>
                    </a:cubicBezTo>
                    <a:cubicBezTo>
                      <a:pt x="140356" y="18652"/>
                      <a:pt x="138545" y="9236"/>
                      <a:pt x="138545" y="0"/>
                    </a:cubicBezTo>
                    <a:lnTo>
                      <a:pt x="166254" y="27709"/>
                    </a:lnTo>
                    <a:lnTo>
                      <a:pt x="152400" y="27709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>
                <a:off x="7293081" y="4615018"/>
                <a:ext cx="804651" cy="49782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7177415" y="4276462"/>
                    <a:ext cx="33098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latin typeface="Cambria Math"/>
                            </a:rPr>
                            <m:t>𝜃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7415" y="4276462"/>
                    <a:ext cx="330988" cy="307777"/>
                  </a:xfrm>
                  <a:prstGeom prst="rect">
                    <a:avLst/>
                  </a:prstGeom>
                  <a:blipFill rotWithShape="1">
                    <a:blip r:embed="rId10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8043181" y="4523693"/>
                    <a:ext cx="38241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3181" y="4523693"/>
                    <a:ext cx="382412" cy="369332"/>
                  </a:xfrm>
                  <a:prstGeom prst="rect">
                    <a:avLst/>
                  </a:prstGeom>
                  <a:blipFill rotWithShape="1">
                    <a:blip r:embed="rId11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530927" y="3795425"/>
                <a:ext cx="3276600" cy="4049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𝒍</m:t>
                            </m:r>
                          </m:e>
                          <m:sup>
                            <m:r>
                              <a:rPr lang="en-US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⁢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/>
                              </a:rPr>
                              <m:t>𝓡</m:t>
                            </m:r>
                          </m:e>
                        </m:acc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d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⁢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>
                        <a:latin typeface="Cambria Math"/>
                      </a:rPr>
                      <m:t>⁢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d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⁢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r>
                      <a:rPr lang="en-US">
                        <a:latin typeface="Cambria Math"/>
                      </a:rPr>
                      <m:t>⁢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          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3795424"/>
                <a:ext cx="3276600" cy="404983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96695" y="3707140"/>
                <a:ext cx="3162494" cy="5666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⁢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tan</m:t>
                      </m:r>
                      <m:r>
                        <a:rPr lang="en-US">
                          <a:latin typeface="Cambria Math"/>
                        </a:rPr>
                        <m:t>⁢</m:t>
                      </m:r>
                      <m:r>
                        <a:rPr lang="en-US" i="1">
                          <a:latin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→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d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⁢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⁢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dθ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95" y="3707140"/>
                <a:ext cx="3162494" cy="566694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723464" y="4431257"/>
                <a:ext cx="2886688" cy="6481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>
                          <a:latin typeface="Cambria Math"/>
                        </a:rPr>
                        <m:t>ℛ</m:t>
                      </m:r>
                      <m:r>
                        <a:rPr lang="en-US">
                          <a:latin typeface="Cambria Math"/>
                        </a:rPr>
                        <m:t> ⁢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Cos</m:t>
                      </m:r>
                      <m:r>
                        <a:rPr lang="en-US">
                          <a:latin typeface="Cambria Math"/>
                        </a:rPr>
                        <m:t>⁢</m:t>
                      </m:r>
                      <m:r>
                        <a:rPr lang="en-US" i="1">
                          <a:latin typeface="Cambria Math"/>
                        </a:rPr>
                        <m:t>𝜃</m:t>
                      </m:r>
                      <m:r>
                        <a:rPr lang="en-US"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⁢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464" y="4431256"/>
                <a:ext cx="2886688" cy="648191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1871658" y="5159346"/>
            <a:ext cx="8392141" cy="1006045"/>
            <a:chOff x="347657" y="5159345"/>
            <a:chExt cx="8392141" cy="1006045"/>
          </a:xfrm>
        </p:grpSpPr>
        <p:grpSp>
          <p:nvGrpSpPr>
            <p:cNvPr id="55" name="Group 54"/>
            <p:cNvGrpSpPr/>
            <p:nvPr/>
          </p:nvGrpSpPr>
          <p:grpSpPr>
            <a:xfrm>
              <a:off x="347657" y="5159345"/>
              <a:ext cx="8392141" cy="1006045"/>
              <a:chOff x="347657" y="5159345"/>
              <a:chExt cx="8392141" cy="10060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347657" y="5159345"/>
                    <a:ext cx="4185377" cy="10060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/>
                                </a:rPr>
                                <m:t>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4⁢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>
                              <a:latin typeface="Cambria Math"/>
                            </a:rPr>
                            <m:t>⁢</m:t>
                          </m:r>
                          <m:nary>
                            <m:naryPr>
                              <m:limLoc m:val="subSup"/>
                              <m:grow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>
                                          <a:latin typeface="Cambria Math"/>
                                        </a:rPr>
                                        <m:t>⁢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>
                                  <a:latin typeface="Cambria Math"/>
                                </a:rPr>
                                <m:t>⁢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>
                                          <a:latin typeface="Cambria Math"/>
                                        </a:rPr>
                                        <m:t>⁢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𝜃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>
                                  <a:latin typeface="Cambria Math"/>
                                </a:rPr>
                                <m:t>⁢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Cosθ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⁢ⅆ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nary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657" y="5159345"/>
                    <a:ext cx="4185377" cy="1006045"/>
                  </a:xfrm>
                  <a:prstGeom prst="rect">
                    <a:avLst/>
                  </a:prstGeom>
                  <a:blipFill rotWithShape="1">
                    <a:blip r:embed="rId15" cstate="print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/>
                  <p:cNvSpPr/>
                  <p:nvPr/>
                </p:nvSpPr>
                <p:spPr>
                  <a:xfrm>
                    <a:off x="4420347" y="5282038"/>
                    <a:ext cx="4319451" cy="760657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/>
                                </a:rPr>
                                <m:t>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4⁢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>
                              <a:latin typeface="Cambria Math"/>
                            </a:rPr>
                            <m:t>⁢</m:t>
                          </m:r>
                          <m:nary>
                            <m:naryPr>
                              <m:limLoc m:val="subSup"/>
                              <m:grow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⁢ⅆ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nary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/>
                                </a:rPr>
                                <m:t>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4⁢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  <m:r>
                            <a:rPr lang="en-US">
                              <a:latin typeface="Cambria Math"/>
                            </a:rPr>
                            <m:t>⁢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⁢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⁢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Rectangle 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0347" y="5282038"/>
                    <a:ext cx="4319451" cy="760657"/>
                  </a:xfrm>
                  <a:prstGeom prst="rect">
                    <a:avLst/>
                  </a:prstGeom>
                  <a:blipFill rotWithShape="1">
                    <a:blip r:embed="rId16" cstate="print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TextBox 55"/>
            <p:cNvSpPr txBox="1"/>
            <p:nvPr/>
          </p:nvSpPr>
          <p:spPr>
            <a:xfrm>
              <a:off x="6611587" y="5230076"/>
              <a:ext cx="2081020" cy="36933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627353" y="6171649"/>
                <a:ext cx="2101344" cy="610936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infinite</m:t>
                          </m:r>
                          <m:r>
                            <a:rPr lang="en-US">
                              <a:latin typeface="Cambria Math"/>
                            </a:rPr>
                            <m:t>_⁢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wire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>
                              <a:latin typeface="Cambria Math"/>
                            </a:rPr>
                            <m:t>⁢</m:t>
                          </m:r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2⁢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r>
                            <a:rPr lang="en-US">
                              <a:latin typeface="Cambria Math"/>
                            </a:rPr>
                            <m:t>⁢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353" y="6171649"/>
                <a:ext cx="2101344" cy="610936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7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81" y="-234774"/>
            <a:ext cx="8229600" cy="1143000"/>
          </a:xfrm>
        </p:spPr>
        <p:txBody>
          <a:bodyPr/>
          <a:lstStyle/>
          <a:p>
            <a:r>
              <a:rPr lang="en-US" dirty="0" smtClean="0"/>
              <a:t>Ampere’s Law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865761" y="922081"/>
            <a:ext cx="5701920" cy="658770"/>
            <a:chOff x="341761" y="922081"/>
            <a:chExt cx="5701920" cy="6587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41761" y="1066800"/>
                  <a:ext cx="14194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𝛁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⁢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⁢</m:t>
                        </m:r>
                        <m:r>
                          <a:rPr lang="en-US" b="1" i="1">
                            <a:latin typeface="Cambria Math"/>
                          </a:rPr>
                          <m:t>𝑱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761" y="1066800"/>
                  <a:ext cx="1419491" cy="369332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438400" y="922081"/>
                  <a:ext cx="3605281" cy="6587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𝛁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𝑩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.ⅆ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</m:nary>
                        <m:r>
                          <a:rPr lang="en-US">
                            <a:latin typeface="Cambria Math"/>
                          </a:rPr>
                          <m:t>=</m:t>
                        </m:r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>
                                <a:latin typeface="Cambria Math"/>
                              </a:rPr>
                              <m:t>𝑩</m:t>
                            </m:r>
                            <m:r>
                              <a:rPr lang="en-US">
                                <a:latin typeface="Cambria Math"/>
                              </a:rPr>
                              <m:t>.ⅆ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𝒍</m:t>
                            </m:r>
                          </m:e>
                        </m:nary>
                        <m:r>
                          <a:rPr lang="en-US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⁢</m:t>
                        </m:r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>
                                <a:latin typeface="Cambria Math"/>
                              </a:rPr>
                              <m:t>𝑱</m:t>
                            </m:r>
                            <m:r>
                              <a:rPr lang="en-US">
                                <a:latin typeface="Cambria Math"/>
                              </a:rPr>
                              <m:t>.ⅆ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922081"/>
                  <a:ext cx="3605281" cy="65877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/>
            <p:cNvSpPr/>
            <p:nvPr/>
          </p:nvSpPr>
          <p:spPr>
            <a:xfrm>
              <a:off x="4064760" y="1203067"/>
              <a:ext cx="126240" cy="92333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8000" y="1582284"/>
                <a:ext cx="5791200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⁢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𝑱</m:t>
                          </m:r>
                          <m:r>
                            <a:rPr lang="en-US">
                              <a:latin typeface="Cambria Math"/>
                            </a:rPr>
                            <m:t>.ⅆ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nary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total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current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passing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through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the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surface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82284"/>
                <a:ext cx="5791200" cy="6587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4755930" y="2241054"/>
            <a:ext cx="1791901" cy="658770"/>
            <a:chOff x="3231929" y="2241054"/>
            <a:chExt cx="1791901" cy="6587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231929" y="2241054"/>
                  <a:ext cx="1791901" cy="658770"/>
                </a:xfrm>
                <a:prstGeom prst="rect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  <m:r>
                              <a:rPr lang="en-US">
                                <a:latin typeface="Cambria Math"/>
                              </a:rPr>
                              <m:t>.ⅆ</m:t>
                            </m:r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</m:nary>
                        <m:r>
                          <a:rPr lang="en-US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⁢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enc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929" y="2241054"/>
                  <a:ext cx="1791901" cy="658770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3378960" y="2524272"/>
              <a:ext cx="126240" cy="92333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97788" y="3328693"/>
            <a:ext cx="471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magnetic field a distance s from a long straight wire carrying a steady current 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2908" y="3035182"/>
            <a:ext cx="195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8108332" y="4191001"/>
            <a:ext cx="1950068" cy="1123071"/>
            <a:chOff x="6584332" y="4191000"/>
            <a:chExt cx="1950068" cy="1123071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453745" y="4953000"/>
              <a:ext cx="457200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6584332" y="4191000"/>
              <a:ext cx="1950068" cy="1123071"/>
              <a:chOff x="6584332" y="4191000"/>
              <a:chExt cx="1950068" cy="1123071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6584332" y="4953000"/>
                <a:ext cx="1950068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7239000" y="4191000"/>
                <a:ext cx="0" cy="76200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972300" y="4387334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7682345" y="4944739"/>
                    <a:ext cx="338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𝑰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2345" y="4944739"/>
                    <a:ext cx="338554" cy="369332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0" name="Group 29"/>
          <p:cNvGrpSpPr/>
          <p:nvPr/>
        </p:nvGrpSpPr>
        <p:grpSpPr>
          <a:xfrm>
            <a:off x="8108332" y="4191000"/>
            <a:ext cx="1035668" cy="1219200"/>
            <a:chOff x="6584332" y="4191000"/>
            <a:chExt cx="1035668" cy="1219200"/>
          </a:xfrm>
        </p:grpSpPr>
        <p:grpSp>
          <p:nvGrpSpPr>
            <p:cNvPr id="27" name="Group 26"/>
            <p:cNvGrpSpPr/>
            <p:nvPr/>
          </p:nvGrpSpPr>
          <p:grpSpPr>
            <a:xfrm>
              <a:off x="6918634" y="4191000"/>
              <a:ext cx="701366" cy="1219200"/>
              <a:chOff x="6918634" y="4191000"/>
              <a:chExt cx="701366" cy="12192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918634" y="4191000"/>
                <a:ext cx="701366" cy="12192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7620000" y="4686300"/>
                <a:ext cx="0" cy="22860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6930696" y="4495800"/>
                <a:ext cx="0" cy="30480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6584332" y="4387334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18711" y="4495801"/>
            <a:ext cx="5948970" cy="781643"/>
            <a:chOff x="451830" y="3975023"/>
            <a:chExt cx="5948970" cy="7816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51830" y="4083468"/>
                  <a:ext cx="5948970" cy="6731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  <m:r>
                              <a:rPr lang="en-US">
                                <a:latin typeface="Cambria Math"/>
                              </a:rPr>
                              <m:t>.ⅆ</m:t>
                            </m:r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</m:nary>
                        <m:r>
                          <a:rPr lang="en-US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>
                            <a:latin typeface="Cambria Math"/>
                          </a:rPr>
                          <m:t>⁢</m:t>
                        </m:r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>
                                <a:latin typeface="Cambria Math"/>
                              </a:rPr>
                              <m:t>ⅆ</m:t>
                            </m:r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</m:nary>
                        <m:r>
                          <a:rPr lang="en-US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>
                            <a:latin typeface="Cambria Math"/>
                          </a:rPr>
                          <m:t>⁢2⁢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>
                            <a:latin typeface="Cambria Math"/>
                          </a:rPr>
                          <m:t>⁢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⁢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enc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⁢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>
                            <a:latin typeface="Cambria Math"/>
                          </a:rPr>
                          <m:t>==&gt;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⁢</m:t>
                            </m:r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2⁢</m:t>
                            </m:r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  <m:r>
                              <a:rPr lang="en-US">
                                <a:latin typeface="Cambria Math"/>
                              </a:rPr>
                              <m:t>⁢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30" y="4083468"/>
                  <a:ext cx="5948970" cy="673198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635760" y="4403467"/>
              <a:ext cx="126240" cy="92333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58204" y="3975023"/>
              <a:ext cx="1042596" cy="36933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752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B-Field for different shapes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24916" r="12311" b="17171"/>
          <a:stretch/>
        </p:blipFill>
        <p:spPr>
          <a:xfrm>
            <a:off x="1752600" y="1752601"/>
            <a:ext cx="3657600" cy="1773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52600" y="1300235"/>
                <a:ext cx="6281058" cy="369332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Magnetic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field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of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an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infinite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uniform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surface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current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 b="1">
                          <a:latin typeface="Cambria Math"/>
                        </a:rPr>
                        <m:t>𝐊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>
                          <a:latin typeface="Cambria Math"/>
                        </a:rPr>
                        <m:t>⁢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00235"/>
                <a:ext cx="6281058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4762" r="-2229" b="-952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735915" y="1905001"/>
            <a:ext cx="3356303" cy="1123863"/>
            <a:chOff x="4211914" y="1905000"/>
            <a:chExt cx="3356303" cy="1123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211914" y="1905000"/>
                  <a:ext cx="3323667" cy="562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>
                            <a:latin typeface="Cambria Math"/>
                          </a:rPr>
                          <m:t>=       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>
                            <a:latin typeface="Cambria Math"/>
                          </a:rPr>
                          <m:t>⁢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>
                            <a:latin typeface="Cambria Math"/>
                          </a:rPr>
                          <m:t>⁢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>
                            <a:latin typeface="Cambria Math"/>
                          </a:rPr>
                          <m:t>⁢        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for</m:t>
                        </m:r>
                        <m:r>
                          <a:rPr lang="en-US">
                            <a:latin typeface="Cambria Math"/>
                          </a:rPr>
                          <m:t>   ⁢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  <m:r>
                          <a:rPr lang="en-US">
                            <a:latin typeface="Cambria Math"/>
                          </a:rPr>
                          <m:t>&lt;0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14" y="1905000"/>
                  <a:ext cx="3323667" cy="562975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800600" y="2465888"/>
                  <a:ext cx="2767617" cy="562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>
                            <a:latin typeface="Cambria Math"/>
                          </a:rPr>
                          <m:t>⁢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>
                            <a:latin typeface="Cambria Math"/>
                          </a:rPr>
                          <m:t>⁢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     </m:t>
                        </m:r>
                        <m:r>
                          <a:rPr lang="en-US">
                            <a:latin typeface="Cambria Math"/>
                          </a:rPr>
                          <m:t> ⁢   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for</m:t>
                        </m:r>
                        <m:r>
                          <a:rPr lang="en-US">
                            <a:latin typeface="Cambria Math"/>
                          </a:rPr>
                          <m:t>⁢</m:t>
                        </m:r>
                        <m:r>
                          <a:rPr lang="en-US" i="1">
                            <a:latin typeface="Cambria Math"/>
                          </a:rPr>
                          <m:t>   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  <m:r>
                          <a:rPr lang="en-US">
                            <a:latin typeface="Cambria Math"/>
                          </a:rPr>
                          <m:t>&gt;0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2465888"/>
                  <a:ext cx="2767617" cy="562975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/>
            <p:cNvSpPr/>
            <p:nvPr/>
          </p:nvSpPr>
          <p:spPr>
            <a:xfrm>
              <a:off x="4800600" y="2057400"/>
              <a:ext cx="228600" cy="971463"/>
            </a:xfrm>
            <a:prstGeom prst="lef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60073" y="3830880"/>
            <a:ext cx="7943119" cy="1916779"/>
            <a:chOff x="136072" y="3830879"/>
            <a:chExt cx="7943119" cy="19167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57" b="32275"/>
            <a:stretch/>
          </p:blipFill>
          <p:spPr>
            <a:xfrm>
              <a:off x="228600" y="4267200"/>
              <a:ext cx="3657600" cy="14804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36072" y="3830879"/>
                  <a:ext cx="5181599" cy="369332"/>
                </a:xfrm>
                <a:prstGeom prst="rect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Magnetic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field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of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very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long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solenoid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with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072" y="3830879"/>
                  <a:ext cx="5181599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b="-9524"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4211914" y="4419600"/>
                  <a:ext cx="38672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      </m:t>
                            </m:r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⁢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I</m:t>
                        </m:r>
                        <m:r>
                          <a:rPr lang="en-US">
                            <a:latin typeface="Cambria Math"/>
                          </a:rPr>
                          <m:t> ⁢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⁢      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inside</m:t>
                        </m:r>
                        <m:r>
                          <a:rPr lang="en-US">
                            <a:latin typeface="Cambria Math"/>
                          </a:rPr>
                          <m:t> ⁢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the</m:t>
                        </m:r>
                        <m:r>
                          <a:rPr lang="en-US">
                            <a:latin typeface="Cambria Math"/>
                          </a:rPr>
                          <m:t>⁢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solenoid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14" y="4419600"/>
                  <a:ext cx="3867277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t="-6557"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4800600" y="5007429"/>
                  <a:ext cx="30059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     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0⁢            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outside</m:t>
                      </m:r>
                      <m:r>
                        <a:rPr lang="en-US">
                          <a:latin typeface="Cambria Math"/>
                        </a:rPr>
                        <m:t> ⁢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the</m:t>
                      </m:r>
                      <m:r>
                        <a:rPr lang="en-US">
                          <a:latin typeface="Cambria Math"/>
                        </a:rPr>
                        <m:t>⁢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coil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5007429"/>
                  <a:ext cx="3005951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eft Brace 19"/>
            <p:cNvSpPr/>
            <p:nvPr/>
          </p:nvSpPr>
          <p:spPr>
            <a:xfrm>
              <a:off x="4856843" y="4405298"/>
              <a:ext cx="228600" cy="971463"/>
            </a:xfrm>
            <a:prstGeom prst="lef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4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636"/>
            <a:ext cx="8229600" cy="1143000"/>
          </a:xfrm>
        </p:spPr>
        <p:txBody>
          <a:bodyPr/>
          <a:lstStyle/>
          <a:p>
            <a:r>
              <a:rPr lang="en-US" dirty="0" smtClean="0"/>
              <a:t>Boundary Conditions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3232" r="7121" b="40403"/>
          <a:stretch/>
        </p:blipFill>
        <p:spPr>
          <a:xfrm>
            <a:off x="2057401" y="1295400"/>
            <a:ext cx="3310193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45556" r="11212" b="3637"/>
          <a:stretch/>
        </p:blipFill>
        <p:spPr>
          <a:xfrm>
            <a:off x="2057401" y="3581400"/>
            <a:ext cx="3310193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67400" y="2025134"/>
                <a:ext cx="3352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perp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above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perp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below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025134"/>
                <a:ext cx="3352800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48401" y="4080109"/>
                <a:ext cx="2819875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||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above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||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below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⁢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080108"/>
                <a:ext cx="2819875" cy="39299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8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stuff to know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90800" y="1752600"/>
                <a:ext cx="1069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𝛁</m:t>
                      </m:r>
                      <m:r>
                        <a:rPr lang="en-US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𝑩</m:t>
                      </m:r>
                      <m:r>
                        <a:rPr lang="en-US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52600"/>
                <a:ext cx="1069524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14801" y="1726440"/>
                <a:ext cx="1189813" cy="395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mag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726439"/>
                <a:ext cx="1189813" cy="39549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89072" y="1752600"/>
                <a:ext cx="983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𝒎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𝐼</m:t>
                      </m:r>
                      <m:r>
                        <a:rPr lang="en-US">
                          <a:latin typeface="Cambria Math"/>
                        </a:rPr>
                        <m:t>⁢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072" y="1752600"/>
                <a:ext cx="983090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239000" y="1752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(Magnetic dipole moment)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81800" y="2121932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the vector area of the loop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121932"/>
                <a:ext cx="3581400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533" t="-8197" r="-85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5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Maxwell’s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21493" y="1802494"/>
              <a:ext cx="5214007" cy="411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6455">
                      <a:extLst>
                        <a:ext uri="{9D8B030D-6E8A-4147-A177-3AD203B41FA5}">
                          <a16:colId xmlns="" xmlns:a16="http://schemas.microsoft.com/office/drawing/2014/main" val="1626935640"/>
                        </a:ext>
                      </a:extLst>
                    </a:gridCol>
                    <a:gridCol w="2457552">
                      <a:extLst>
                        <a:ext uri="{9D8B030D-6E8A-4147-A177-3AD203B41FA5}">
                          <a16:colId xmlns="" xmlns:a16="http://schemas.microsoft.com/office/drawing/2014/main" val="1760101103"/>
                        </a:ext>
                      </a:extLst>
                    </a:gridCol>
                  </a:tblGrid>
                  <a:tr h="6913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Equation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097176448"/>
                      </a:ext>
                    </a:extLst>
                  </a:tr>
                  <a:tr h="8551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𝛁</m:t>
                                </m:r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 baseline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</m:acc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1" i="1" baseline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𝝆</m:t>
                                    </m:r>
                                  </m:num>
                                  <m:den>
                                    <m:r>
                                      <a:rPr lang="en-US" b="1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𝝐</m:t>
                                    </m:r>
                                    <m:r>
                                      <a:rPr lang="en-US" b="1" i="1" baseline="-250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1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Gauss’ Law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93481997"/>
                      </a:ext>
                    </a:extLst>
                  </a:tr>
                  <a:tr h="8551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𝛁</m:t>
                                </m:r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 baseline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</m:acc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b="1" i="1" baseline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b="1" i="1" baseline="0" smtClean="0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b="1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1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Faraday’s Law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874317339"/>
                      </a:ext>
                    </a:extLst>
                  </a:tr>
                  <a:tr h="85512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𝛁</m:t>
                                </m:r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 baseline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acc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No-Name</a:t>
                          </a:r>
                          <a:r>
                            <a:rPr lang="en-US" baseline="0" dirty="0"/>
                            <a:t> Law/</a:t>
                          </a:r>
                        </a:p>
                        <a:p>
                          <a:pPr algn="ctr"/>
                          <a:r>
                            <a:rPr lang="en-US" baseline="0" dirty="0"/>
                            <a:t>Gauss’ Law for B-fields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631902417"/>
                      </a:ext>
                    </a:extLst>
                  </a:tr>
                  <a:tr h="85512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𝛁</m:t>
                                </m:r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 baseline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acc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l-GR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1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 baseline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</m:acc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l-GR" b="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𝝐</m:t>
                                </m:r>
                                <m:r>
                                  <a:rPr lang="en-US" b="1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f>
                                  <m:fPr>
                                    <m:ctrlPr>
                                      <a:rPr lang="en-US" b="1" i="1" baseline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b="1" i="1" baseline="0" smtClean="0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b="1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1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Ampere’s Law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1797507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240371543"/>
                  </p:ext>
                </p:extLst>
              </p:nvPr>
            </p:nvGraphicFramePr>
            <p:xfrm>
              <a:off x="3021493" y="1802494"/>
              <a:ext cx="5214007" cy="411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64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26935640"/>
                        </a:ext>
                      </a:extLst>
                    </a:gridCol>
                    <a:gridCol w="24575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60101103"/>
                        </a:ext>
                      </a:extLst>
                    </a:gridCol>
                  </a:tblGrid>
                  <a:tr h="6913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Equation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97176448"/>
                      </a:ext>
                    </a:extLst>
                  </a:tr>
                  <a:tr h="855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1" t="-85000" r="-90066" b="-3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Gauss’ Law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3481997"/>
                      </a:ext>
                    </a:extLst>
                  </a:tr>
                  <a:tr h="855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1" t="-183688" r="-90066" b="-2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Faraday’s Law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74317339"/>
                      </a:ext>
                    </a:extLst>
                  </a:tr>
                  <a:tr h="855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1" t="-285714" r="-90066" b="-10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No-Name</a:t>
                          </a:r>
                          <a:r>
                            <a:rPr lang="en-US" baseline="0" dirty="0"/>
                            <a:t> Law/</a:t>
                          </a:r>
                        </a:p>
                        <a:p>
                          <a:pPr algn="ctr"/>
                          <a:r>
                            <a:rPr lang="en-US" baseline="0" dirty="0"/>
                            <a:t>Gauss’ Law for B-fields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31902417"/>
                      </a:ext>
                    </a:extLst>
                  </a:tr>
                  <a:tr h="855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1" t="-382979" r="-90066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Ampere’s Law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1797507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00661" y="5206448"/>
                <a:ext cx="35913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volume charge density (C/m</a:t>
                </a:r>
                <a:r>
                  <a:rPr lang="en-US" baseline="30000" dirty="0"/>
                  <a:t>3</a:t>
                </a:r>
                <a:r>
                  <a:rPr lang="en-US" dirty="0"/>
                  <a:t>)</a:t>
                </a:r>
              </a:p>
              <a:p>
                <a:r>
                  <a:rPr lang="en-US" sz="2000" b="1" dirty="0"/>
                  <a:t>J</a:t>
                </a:r>
                <a:r>
                  <a:rPr lang="en-US" dirty="0"/>
                  <a:t> -- current density (A/m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661" y="5206448"/>
                <a:ext cx="3591339" cy="707886"/>
              </a:xfrm>
              <a:prstGeom prst="rect">
                <a:avLst/>
              </a:prstGeom>
              <a:blipFill>
                <a:blip r:embed="rId3" cstate="print"/>
                <a:stretch>
                  <a:fillRect l="-1868" t="-86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51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19418" y="4842796"/>
            <a:ext cx="1406770" cy="780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Faraday’s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05854" y="1491175"/>
                <a:ext cx="8833899" cy="49518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According to Stokes’ </a:t>
                </a:r>
                <a:r>
                  <a:rPr lang="en-US" sz="2000" dirty="0" err="1"/>
                  <a:t>Theorm</a:t>
                </a:r>
                <a:r>
                  <a:rPr lang="en-US" sz="2000" dirty="0"/>
                  <a:t> ….</a:t>
                </a:r>
                <a:endParaRPr lang="en-US" sz="2000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</m:nary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𝒅𝒔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1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</m:nary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𝒅𝒍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−ⅆ</m:t>
                          </m:r>
                          <m:sSub>
                            <m:sSubPr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000" b="1" i="0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grow m:val="on"/>
                          <m:subHide m:val="on"/>
                          <m:supHide m:val="on"/>
                          <m:ctrlPr>
                            <a:rPr lang="en-US" sz="2000" b="1" i="1" dirty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⋅ⅆ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000" b="1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i="1" dirty="0"/>
              </a:p>
              <a:p>
                <a:pPr marL="0" indent="0">
                  <a:buNone/>
                </a:pPr>
                <a:r>
                  <a:rPr lang="en-US" sz="2000" i="1" dirty="0"/>
                  <a:t>	   **Induced currents always oppose changes in magnetic field</a:t>
                </a:r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5854" y="1491175"/>
                <a:ext cx="8833899" cy="4951828"/>
              </a:xfrm>
              <a:blipFill>
                <a:blip r:embed="rId3" cstate="print"/>
                <a:stretch>
                  <a:fillRect l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29901" y="5033125"/>
            <a:ext cx="1945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Lenz’s Law (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</a:rPr>
              <a:t>emf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270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92467" y="2489349"/>
            <a:ext cx="1195754" cy="619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85735" y="4016315"/>
            <a:ext cx="1406770" cy="780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Inductors: Loop of Wire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5416" y="1522369"/>
                <a:ext cx="6475266" cy="46264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ea typeface="Cambria Math" panose="02040503050406030204" pitchFamily="18" charset="0"/>
                  </a:rPr>
                  <a:t>A loop of current </a:t>
                </a:r>
                <a:r>
                  <a:rPr lang="en-US" sz="20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produces current in any nearby loops.</a:t>
                </a: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𝑳𝑰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For a magnetic field </a:t>
                </a:r>
                <a:r>
                  <a:rPr lang="en-US" sz="2000" i="1" dirty="0"/>
                  <a:t>produced by wires themselves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416" y="1522369"/>
                <a:ext cx="6475266" cy="4626459"/>
              </a:xfrm>
              <a:blipFill>
                <a:blip r:embed="rId3" cstate="print"/>
                <a:stretch>
                  <a:fillRect l="-1036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545585" y="1899138"/>
            <a:ext cx="3124200" cy="3432517"/>
            <a:chOff x="8229600" y="1828800"/>
            <a:chExt cx="3124200" cy="3432517"/>
          </a:xfrm>
        </p:grpSpPr>
        <p:sp>
          <p:nvSpPr>
            <p:cNvPr id="6" name="Oval 5"/>
            <p:cNvSpPr/>
            <p:nvPr/>
          </p:nvSpPr>
          <p:spPr>
            <a:xfrm>
              <a:off x="8229600" y="1828800"/>
              <a:ext cx="1420837" cy="3432517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932963" y="1828800"/>
              <a:ext cx="1420837" cy="3432517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7005711" y="3587262"/>
            <a:ext cx="434808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52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3058" y="2263618"/>
            <a:ext cx="1758462" cy="1000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Inductors: Solenoid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8578" y="1690688"/>
                <a:ext cx="4867422" cy="44581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24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000" b="1" i="1" dirty="0"/>
                  <a:t>- </a:t>
                </a:r>
                <a:r>
                  <a:rPr lang="en-US" sz="2000" dirty="0"/>
                  <a:t>number of turns</a:t>
                </a:r>
              </a:p>
              <a:p>
                <a:pPr marL="0" indent="0">
                  <a:buNone/>
                </a:pPr>
                <a:r>
                  <a:rPr lang="en-US" sz="2000" b="1" i="1" dirty="0"/>
                  <a:t>              A- </a:t>
                </a:r>
                <a:r>
                  <a:rPr lang="en-US" sz="2000" dirty="0"/>
                  <a:t>cross-sectional area</a:t>
                </a:r>
              </a:p>
              <a:p>
                <a:pPr marL="0" indent="0">
                  <a:buNone/>
                </a:pPr>
                <a:r>
                  <a:rPr lang="en-US" sz="2000" b="1" i="1" dirty="0"/>
                  <a:t>              l- </a:t>
                </a:r>
                <a:r>
                  <a:rPr lang="en-US" sz="2000" dirty="0"/>
                  <a:t>length</a:t>
                </a:r>
                <a:endParaRPr lang="en-US" sz="2000" b="1" i="1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8578" y="1690688"/>
                <a:ext cx="4867422" cy="4458140"/>
              </a:xfr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soleno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30" y="1943549"/>
            <a:ext cx="6838070" cy="31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14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105300" y="4929189"/>
            <a:ext cx="2452537" cy="1012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24364" y="3531036"/>
            <a:ext cx="2085156" cy="10026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35331" y="2086168"/>
            <a:ext cx="2934799" cy="6001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Electric Dipoles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85778" y="1271588"/>
                <a:ext cx="5233906" cy="48772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ambria Math" panose="02040503050406030204" pitchFamily="18" charset="0"/>
                  </a:rPr>
                  <a:t>Dipole moment </a:t>
                </a:r>
                <a:r>
                  <a:rPr lang="en-US" sz="18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of two point charges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𝒒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𝐪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𝒒𝒅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ambria Math" panose="02040503050406030204" pitchFamily="18" charset="0"/>
                  </a:rPr>
                  <a:t>Dipole moment- collection of charges</a:t>
                </a:r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ambria Math" panose="02040503050406030204" pitchFamily="18" charset="0"/>
                  </a:rPr>
                  <a:t>Electric potential from dipole moment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acc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𝛑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acc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Cambria Math" panose="02040503050406030204" pitchFamily="18" charset="0"/>
                  </a:rPr>
                  <a:t> </a:t>
                </a:r>
                <a:endParaRPr lang="en-US" sz="32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5778" y="1271588"/>
                <a:ext cx="5233906" cy="4877240"/>
              </a:xfrm>
              <a:blipFill>
                <a:blip r:embed="rId2" cstate="print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615229" y="2257425"/>
            <a:ext cx="2343153" cy="2276284"/>
            <a:chOff x="8201022" y="2000250"/>
            <a:chExt cx="2067842" cy="1961959"/>
          </a:xfrm>
        </p:grpSpPr>
        <p:sp>
          <p:nvSpPr>
            <p:cNvPr id="3" name="Oval 2"/>
            <p:cNvSpPr/>
            <p:nvPr/>
          </p:nvSpPr>
          <p:spPr>
            <a:xfrm>
              <a:off x="8286750" y="2204364"/>
              <a:ext cx="471488" cy="48641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253386" y="3278354"/>
              <a:ext cx="539743" cy="5032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8201022" y="3032369"/>
              <a:ext cx="1006378" cy="89207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306345" y="2204364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-q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9286873" y="3278353"/>
              <a:ext cx="480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+q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47008" y="3500544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86825" y="2000250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</a:t>
              </a:r>
              <a:r>
                <a:rPr lang="en-US" sz="2400" baseline="-25000" dirty="0"/>
                <a:t>1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72602" y="3016743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59829" y="5533814"/>
            <a:ext cx="285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**Note V</a:t>
            </a:r>
            <a:r>
              <a:rPr lang="en-US" dirty="0">
                <a:sym typeface="Wingdings" panose="05000000000000000000" pitchFamily="2" charset="2"/>
              </a:rPr>
              <a:t>1/r</a:t>
            </a:r>
            <a:r>
              <a:rPr lang="en-US" baseline="30000" dirty="0">
                <a:sym typeface="Wingdings" panose="05000000000000000000" pitchFamily="2" charset="2"/>
              </a:rPr>
              <a:t>2 </a:t>
            </a:r>
            <a:r>
              <a:rPr lang="en-US" dirty="0">
                <a:sym typeface="Wingdings" panose="05000000000000000000" pitchFamily="2" charset="2"/>
              </a:rPr>
              <a:t>and E 1/r</a:t>
            </a:r>
            <a:r>
              <a:rPr lang="en-US" baseline="30000" dirty="0">
                <a:sym typeface="Wingdings" panose="05000000000000000000" pitchFamily="2" charset="2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6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672" y="2438707"/>
            <a:ext cx="474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many problems certain axis and parameters can be eliminated via symmetric arguments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2672" y="3200917"/>
            <a:ext cx="4748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Symmetry involves a rotation, translation, or reflection about an axis resulting in the shape looking identical.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3904" y="1136690"/>
            <a:ext cx="578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Electric field symmetries assuming constant charge density: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9405" y="1783021"/>
            <a:ext cx="4244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Sphere: variable in r</a:t>
            </a:r>
          </a:p>
          <a:p>
            <a:r>
              <a:rPr lang="en-US" dirty="0" smtClean="0"/>
              <a:t>Infinite line: variable in s</a:t>
            </a:r>
          </a:p>
          <a:p>
            <a:r>
              <a:rPr lang="en-US" dirty="0" smtClean="0"/>
              <a:t>Finite Cylinder: </a:t>
            </a:r>
            <a:r>
              <a:rPr lang="en-US" dirty="0" err="1" smtClean="0"/>
              <a:t>dependant</a:t>
            </a:r>
            <a:r>
              <a:rPr lang="en-US" dirty="0" smtClean="0"/>
              <a:t> on s and z</a:t>
            </a:r>
          </a:p>
          <a:p>
            <a:r>
              <a:rPr lang="en-US" dirty="0" smtClean="0"/>
              <a:t>Infinite plane: constant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672" y="4240126"/>
            <a:ext cx="4446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Symmetry can also result in components cancelling which can make a problem easier to deal with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019912" y="2720382"/>
                <a:ext cx="2597091" cy="2208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Ex: Find the direction of an E field of 4 points of charge q at positions</a:t>
                </a:r>
              </a:p>
              <a:p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14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′1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acc>
                          <m:accPr>
                            <m:chr m:val="̂"/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acc>
                          <m:accPr>
                            <m:chr m:val="̂"/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+0</m:t>
                        </m:r>
                        <m:acc>
                          <m:accPr>
                            <m:chr m:val="̂"/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</m:oMath>
                </a14:m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+0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+0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+0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912" y="2720382"/>
                <a:ext cx="2597091" cy="220849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113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7877262" y="3548543"/>
            <a:ext cx="0" cy="161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77262" y="5163456"/>
            <a:ext cx="1887523" cy="21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491368" y="5163456"/>
            <a:ext cx="385894" cy="1187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43039" y="3260349"/>
            <a:ext cx="31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73173" y="4978790"/>
            <a:ext cx="31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49485" y="6263704"/>
            <a:ext cx="31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1" name="Oval 20"/>
          <p:cNvSpPr/>
          <p:nvPr/>
        </p:nvSpPr>
        <p:spPr>
          <a:xfrm>
            <a:off x="7799177" y="5058982"/>
            <a:ext cx="55504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48208" y="5194898"/>
            <a:ext cx="55504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33400" y="5084149"/>
            <a:ext cx="55504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02429" y="5221007"/>
            <a:ext cx="45719" cy="461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19144" y="5582706"/>
                <a:ext cx="37313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Simply by looking at the problem we can asses that the x and y components are 0 so the E field must point in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direction</a:t>
                </a:r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144" y="5582706"/>
                <a:ext cx="3731354" cy="120032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471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685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1564" y="3561470"/>
            <a:ext cx="2934799" cy="6001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Magnetic Dipoles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85778" y="1271588"/>
                <a:ext cx="4086372" cy="48772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ambria Math" panose="02040503050406030204" pitchFamily="18" charset="0"/>
                  </a:rPr>
                  <a:t>Remember: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ambria Math" panose="02040503050406030204" pitchFamily="18" charset="0"/>
                  </a:rPr>
                  <a:t>--no magnetic monopoles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ambria Math" panose="02040503050406030204" pitchFamily="18" charset="0"/>
                  </a:rPr>
                  <a:t>--cannot be decomposed like E dipoles</a:t>
                </a:r>
              </a:p>
              <a:p>
                <a:pPr marL="0" indent="0">
                  <a:buNone/>
                </a:pPr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ambria Math" panose="02040503050406030204" pitchFamily="18" charset="0"/>
                  </a:rPr>
                  <a:t>Dipole moment </a:t>
                </a:r>
                <a:r>
                  <a:rPr lang="en-US" sz="18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of two point charges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𝑰𝑨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5778" y="1271588"/>
                <a:ext cx="4086372" cy="4877240"/>
              </a:xfrm>
              <a:blipFill>
                <a:blip r:embed="rId2" cstate="print"/>
                <a:stretch>
                  <a:fillRect l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619728" y="5181601"/>
            <a:ext cx="3424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</a:t>
            </a:r>
            <a:r>
              <a:rPr lang="en-US" dirty="0"/>
              <a:t>- magnetic dipole moment (Am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b="1" dirty="0"/>
              <a:t>A-</a:t>
            </a:r>
            <a:r>
              <a:rPr lang="en-US" dirty="0"/>
              <a:t> vector normal to surface (area)</a:t>
            </a:r>
          </a:p>
          <a:p>
            <a:endParaRPr lang="en-US" i="1" dirty="0"/>
          </a:p>
        </p:txBody>
      </p:sp>
      <p:pic>
        <p:nvPicPr>
          <p:cNvPr id="2050" name="Picture 2" descr="http://images.slideplayer.com/22/6374232/slides/slide_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4" t="47027" r="3541" b="24848"/>
          <a:stretch/>
        </p:blipFill>
        <p:spPr bwMode="auto">
          <a:xfrm>
            <a:off x="6324903" y="2128838"/>
            <a:ext cx="4415791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17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15600" y="360567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" dirty="0"/>
              <a:t>Matter Effects - Dielectrics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15616" y="1151400"/>
            <a:ext cx="5724000" cy="45552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buNone/>
            </a:pPr>
            <a:r>
              <a:rPr lang="en" dirty="0"/>
              <a:t>Materials that can be polarized in </a:t>
            </a:r>
            <a:r>
              <a:rPr lang="en" dirty="0" smtClean="0"/>
              <a:t>an applied </a:t>
            </a:r>
            <a:r>
              <a:rPr lang="en" dirty="0"/>
              <a:t>field and thus slightly cancel the electric field. Parameterized by making the substitution: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" dirty="0"/>
              <a:t>  </a:t>
            </a:r>
            <a:endParaRPr lang="en" dirty="0" smtClean="0"/>
          </a:p>
          <a:p>
            <a:pPr>
              <a:buNone/>
            </a:pPr>
            <a:r>
              <a:rPr lang="en" dirty="0" smtClean="0"/>
              <a:t>       is </a:t>
            </a:r>
            <a:r>
              <a:rPr lang="en" dirty="0"/>
              <a:t>the dielectric constant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 cstate="print">
            <a:alphaModFix/>
          </a:blip>
          <a:srcRect t="43855" b="15906"/>
          <a:stretch/>
        </p:blipFill>
        <p:spPr>
          <a:xfrm>
            <a:off x="6797134" y="4239167"/>
            <a:ext cx="4814900" cy="238603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632783" y="1179367"/>
            <a:ext cx="5143600" cy="16520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Most common: insulator placed between two plates, </a:t>
            </a:r>
            <a:r>
              <a:rPr lang="en" dirty="0" smtClean="0"/>
              <a:t> capacitance </a:t>
            </a:r>
            <a:r>
              <a:rPr lang="en" dirty="0"/>
              <a:t>becomes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 cstate="print">
            <a:alphaModFix/>
          </a:blip>
          <a:srcRect b="62026"/>
          <a:stretch/>
        </p:blipFill>
        <p:spPr>
          <a:xfrm>
            <a:off x="705850" y="4621427"/>
            <a:ext cx="4656982" cy="212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322301" y="2896720"/>
            <a:ext cx="31750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712133" y="2873133"/>
            <a:ext cx="4267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4" cstate="print">
            <a:alphaModFix/>
          </a:blip>
          <a:srcRect l="67474" r="18278"/>
          <a:stretch/>
        </p:blipFill>
        <p:spPr>
          <a:xfrm>
            <a:off x="557585" y="3521099"/>
            <a:ext cx="452333" cy="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83133" y="593367"/>
            <a:ext cx="11908800" cy="76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en" dirty="0"/>
              <a:t>Electromagnetic waves - Wave Equation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15600" y="1393433"/>
            <a:ext cx="5694800" cy="52448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buNone/>
            </a:pPr>
            <a:r>
              <a:rPr lang="en" sz="3200" dirty="0"/>
              <a:t>Assuming vacuum</a:t>
            </a:r>
          </a:p>
          <a:p>
            <a:pPr>
              <a:buNone/>
            </a:pPr>
            <a:endParaRPr sz="3200" dirty="0"/>
          </a:p>
          <a:p>
            <a:pPr>
              <a:buNone/>
            </a:pPr>
            <a:endParaRPr sz="3200" dirty="0"/>
          </a:p>
          <a:p>
            <a:pPr>
              <a:buNone/>
            </a:pPr>
            <a:endParaRPr sz="3200" dirty="0"/>
          </a:p>
          <a:p>
            <a:pPr>
              <a:buNone/>
            </a:pPr>
            <a:endParaRPr lang="en" sz="3200" dirty="0" smtClean="0"/>
          </a:p>
          <a:p>
            <a:pPr>
              <a:buNone/>
            </a:pPr>
            <a:endParaRPr lang="en" sz="3200" dirty="0" smtClean="0"/>
          </a:p>
          <a:p>
            <a:pPr>
              <a:buNone/>
            </a:pPr>
            <a:r>
              <a:rPr lang="en" sz="3200" dirty="0" smtClean="0"/>
              <a:t>Similarly</a:t>
            </a:r>
            <a:endParaRPr lang="en" sz="3200" dirty="0"/>
          </a:p>
          <a:p>
            <a:pPr>
              <a:buNone/>
            </a:pPr>
            <a:endParaRPr lang="en" sz="3200" dirty="0" smtClean="0"/>
          </a:p>
          <a:p>
            <a:pPr>
              <a:buNone/>
            </a:pPr>
            <a:endParaRPr lang="en" sz="3200" dirty="0" smtClean="0"/>
          </a:p>
          <a:p>
            <a:pPr>
              <a:buNone/>
            </a:pPr>
            <a:r>
              <a:rPr lang="en" sz="3200" dirty="0" smtClean="0"/>
              <a:t>And</a:t>
            </a:r>
            <a:endParaRPr lang="en" sz="3200" dirty="0"/>
          </a:p>
          <a:p>
            <a:pPr>
              <a:buNone/>
            </a:pPr>
            <a:endParaRPr sz="3200" dirty="0"/>
          </a:p>
        </p:txBody>
      </p:sp>
      <p:pic>
        <p:nvPicPr>
          <p:cNvPr id="68" name="Shape 6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870498" y="2114034"/>
            <a:ext cx="6081567" cy="6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 cstate="print">
            <a:alphaModFix/>
          </a:blip>
          <a:srcRect l="51136"/>
          <a:stretch/>
        </p:blipFill>
        <p:spPr>
          <a:xfrm>
            <a:off x="7952067" y="1700017"/>
            <a:ext cx="2971799" cy="121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641409" y="5643967"/>
            <a:ext cx="2254633" cy="121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3913130" y="2912661"/>
            <a:ext cx="4089400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3794542" y="4274288"/>
            <a:ext cx="4178300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 dirty="0"/>
              <a:t>Electromagnetic waves - Wave Equation</a:t>
            </a:r>
          </a:p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107200" cy="48068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buNone/>
            </a:pPr>
            <a:r>
              <a:rPr lang="en" dirty="0"/>
              <a:t>Wave solutions have the explicit form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r>
              <a:rPr lang="en" dirty="0" smtClean="0"/>
              <a:t>Where       </a:t>
            </a:r>
            <a:r>
              <a:rPr lang="en" dirty="0"/>
              <a:t>is the propagation vector describing the direction in which the wave travels and       is the polarization vector of the electric field only.</a:t>
            </a:r>
          </a:p>
          <a:p>
            <a:pPr>
              <a:buNone/>
            </a:pPr>
            <a:r>
              <a:rPr lang="en" dirty="0"/>
              <a:t>Rule for notation: calculate everything in the complex formalism and then take the real part</a:t>
            </a:r>
          </a:p>
          <a:p>
            <a:pPr>
              <a:buNone/>
            </a:pPr>
            <a:endParaRPr lang="en" dirty="0" smtClean="0"/>
          </a:p>
          <a:p>
            <a:pPr>
              <a:buNone/>
            </a:pPr>
            <a:r>
              <a:rPr lang="en" dirty="0" smtClean="0"/>
              <a:t>Fine </a:t>
            </a:r>
            <a:r>
              <a:rPr lang="en" dirty="0"/>
              <a:t>for superpositions, since the real part of a sum is the sum of the real parts, but it’s more complicated for products.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24587" y="2220678"/>
            <a:ext cx="51054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877766" y="1923134"/>
            <a:ext cx="6110532" cy="124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4" cstate="print">
            <a:alphaModFix/>
          </a:blip>
          <a:srcRect l="76933" t="26695" r="16703" b="30230"/>
          <a:stretch/>
        </p:blipFill>
        <p:spPr>
          <a:xfrm>
            <a:off x="1637055" y="3054578"/>
            <a:ext cx="388800" cy="53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 cstate="print">
            <a:alphaModFix/>
          </a:blip>
          <a:srcRect l="87283" t="31682" r="6353" b="30231"/>
          <a:stretch/>
        </p:blipFill>
        <p:spPr>
          <a:xfrm>
            <a:off x="3159273" y="3518505"/>
            <a:ext cx="388800" cy="47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5" cstate="print">
            <a:alphaModFix/>
          </a:blip>
          <a:srcRect l="3548" r="4767" b="26927"/>
          <a:stretch/>
        </p:blipFill>
        <p:spPr>
          <a:xfrm>
            <a:off x="3397754" y="4307309"/>
            <a:ext cx="2068267" cy="5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 dirty="0"/>
              <a:t>Electromagnetic waves - Poynting Vector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buNone/>
            </a:pPr>
            <a:r>
              <a:rPr lang="en" dirty="0"/>
              <a:t>Flux of energy of the wave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r>
              <a:rPr lang="en" dirty="0" smtClean="0"/>
              <a:t>Intensity </a:t>
            </a:r>
            <a:r>
              <a:rPr lang="en" dirty="0"/>
              <a:t>of the wave is often easier to deal with because of extremely high frequencies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  <p:pic>
        <p:nvPicPr>
          <p:cNvPr id="90" name="Shape 9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869465" y="2012167"/>
            <a:ext cx="2466299" cy="90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 cstate="print">
            <a:alphaModFix/>
          </a:blip>
          <a:srcRect l="10809"/>
          <a:stretch/>
        </p:blipFill>
        <p:spPr>
          <a:xfrm>
            <a:off x="6343333" y="1941634"/>
            <a:ext cx="2765332" cy="104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3703219" y="4227564"/>
            <a:ext cx="2591833" cy="76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15600" y="186000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 dirty="0"/>
              <a:t>Electromagnetic waves - Radiation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15600" y="949600"/>
            <a:ext cx="11360800" cy="5908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buNone/>
            </a:pPr>
            <a:r>
              <a:rPr lang="en" dirty="0"/>
              <a:t>Larmor formula: An accelerating point charge radiates total power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r>
              <a:rPr lang="en" dirty="0" smtClean="0"/>
              <a:t>Only </a:t>
            </a:r>
            <a:r>
              <a:rPr lang="en" dirty="0"/>
              <a:t>holds for small velocities.</a:t>
            </a:r>
          </a:p>
          <a:p>
            <a:pPr>
              <a:buNone/>
            </a:pPr>
            <a:r>
              <a:rPr lang="en" dirty="0"/>
              <a:t>Oscillating dipole with dipole moment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r>
              <a:rPr lang="en" dirty="0" smtClean="0"/>
              <a:t>And </a:t>
            </a:r>
            <a:r>
              <a:rPr lang="en" dirty="0"/>
              <a:t>intensity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r>
              <a:rPr lang="en" dirty="0" smtClean="0"/>
              <a:t>Falls </a:t>
            </a:r>
            <a:r>
              <a:rPr lang="en" dirty="0"/>
              <a:t>off like       and the             means no radiation occurs along the dipole axis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298359" y="1463721"/>
            <a:ext cx="3771899" cy="97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929099" y="4374533"/>
            <a:ext cx="4707067" cy="137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3313566" y="3385632"/>
            <a:ext cx="3771899" cy="74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2189568" y="5522303"/>
            <a:ext cx="453937" cy="7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 cstate="print">
            <a:alphaModFix/>
          </a:blip>
          <a:srcRect l="72919" r="3771" b="55078"/>
          <a:stretch/>
        </p:blipFill>
        <p:spPr>
          <a:xfrm>
            <a:off x="3916245" y="5650248"/>
            <a:ext cx="800067" cy="450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 dirty="0"/>
              <a:t>Electromagnetic waves - Radiation</a:t>
            </a:r>
          </a:p>
          <a:p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68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buNone/>
            </a:pPr>
            <a:r>
              <a:rPr lang="en" dirty="0"/>
              <a:t>Integrate over a sphere of radius r gives the total power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r>
              <a:rPr lang="en" dirty="0" smtClean="0"/>
              <a:t>Analogous </a:t>
            </a:r>
            <a:r>
              <a:rPr lang="en" dirty="0"/>
              <a:t>formula for the magnetic dipole radiation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endParaRPr lang="en" dirty="0" smtClean="0"/>
          </a:p>
          <a:p>
            <a:pPr>
              <a:buNone/>
            </a:pPr>
            <a:r>
              <a:rPr lang="en" dirty="0" smtClean="0"/>
              <a:t>Where          </a:t>
            </a:r>
            <a:r>
              <a:rPr lang="en" dirty="0"/>
              <a:t>is the average magnetic dipole moment.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210034" y="2110467"/>
            <a:ext cx="37719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164990" y="4140894"/>
            <a:ext cx="3695700" cy="15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 cstate="print">
            <a:alphaModFix/>
          </a:blip>
          <a:srcRect l="11065" t="37427" r="45507" b="29280"/>
          <a:stretch/>
        </p:blipFill>
        <p:spPr>
          <a:xfrm>
            <a:off x="1613834" y="5946588"/>
            <a:ext cx="583364" cy="327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Brute Force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/>
                  <a:t> Field Equation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 cstate="print"/>
                <a:stretch>
                  <a:fillRect l="-2377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841383"/>
                <a:ext cx="696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41383"/>
                <a:ext cx="696473" cy="27699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386" t="-23913" r="-4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21469" y="2358352"/>
                <a:ext cx="2038891" cy="7557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  <m:f>
                            <m:fPr>
                              <m:ctrlPr>
                                <a:rPr lang="el-GR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l-GR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469" y="2358352"/>
                <a:ext cx="2038891" cy="75578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21469" y="1601414"/>
                <a:ext cx="2064219" cy="756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  <m:f>
                            <m:fPr>
                              <m:ctrlPr>
                                <a:rPr lang="el-GR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⃑"/>
                                  <m:ctrlPr>
                                    <a:rPr lang="el-GR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469" y="1601414"/>
                <a:ext cx="2064219" cy="756938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07843" y="3026016"/>
                <a:ext cx="209147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f>
                            <m:fPr>
                              <m:ctrlPr>
                                <a:rPr lang="el-GR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l-GR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843" y="3026016"/>
                <a:ext cx="2091470" cy="73077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07843" y="3895574"/>
                <a:ext cx="2016129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ƛ</m:t>
                          </m:r>
                          <m:f>
                            <m:fPr>
                              <m:ctrlPr>
                                <a:rPr lang="el-GR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l-GR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843" y="3895574"/>
                <a:ext cx="2016129" cy="730777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318423" y="2551578"/>
            <a:ext cx="195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shape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67849" y="3206738"/>
            <a:ext cx="195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D shape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67850" y="4076296"/>
            <a:ext cx="195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D shape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5475330"/>
            <a:ext cx="221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Gauss’s Law Integral form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54179" y="5487448"/>
                <a:ext cx="2572819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179" y="5487448"/>
                <a:ext cx="2572819" cy="818879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10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 </a:t>
            </a:r>
            <a:r>
              <a:rPr lang="en-US" dirty="0"/>
              <a:t>F</a:t>
            </a:r>
            <a:r>
              <a:rPr lang="en-US" dirty="0" smtClean="0"/>
              <a:t>ield Solutions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740" y="1816398"/>
            <a:ext cx="143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Charge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71583" y="1717333"/>
                <a:ext cx="1404744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83" y="1717333"/>
                <a:ext cx="1404744" cy="56746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1583" y="2404459"/>
                <a:ext cx="1020408" cy="519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83" y="2404459"/>
                <a:ext cx="1020408" cy="51950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3738" y="2479544"/>
            <a:ext cx="143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Infinite Plane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737" y="3035599"/>
            <a:ext cx="179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Cylinder/Line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71583" y="2933744"/>
                <a:ext cx="1243930" cy="57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ƛ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83" y="2933744"/>
                <a:ext cx="1243930" cy="57304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06031" y="4890634"/>
            <a:ext cx="198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Spherical surface (Ex):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5573476"/>
                <a:ext cx="1753942" cy="601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73476"/>
                <a:ext cx="1753942" cy="601703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593492" y="3693509"/>
            <a:ext cx="2512540" cy="2394253"/>
            <a:chOff x="5593492" y="3693509"/>
            <a:chExt cx="2512540" cy="2394253"/>
          </a:xfrm>
        </p:grpSpPr>
        <p:sp>
          <p:nvSpPr>
            <p:cNvPr id="12" name="Oval 11"/>
            <p:cNvSpPr/>
            <p:nvPr/>
          </p:nvSpPr>
          <p:spPr>
            <a:xfrm>
              <a:off x="5593492" y="3693509"/>
              <a:ext cx="2512540" cy="23942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86616" y="4243964"/>
              <a:ext cx="1326292" cy="1293341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849762" y="3805881"/>
              <a:ext cx="514865" cy="1084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3" idx="6"/>
            </p:cNvCxnSpPr>
            <p:nvPr/>
          </p:nvCxnSpPr>
          <p:spPr>
            <a:xfrm>
              <a:off x="6849762" y="4890635"/>
              <a:ext cx="663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884772" y="4023127"/>
              <a:ext cx="593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76418" y="4818341"/>
              <a:ext cx="593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778843" y="5573476"/>
                  <a:ext cx="2141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843" y="5573476"/>
                  <a:ext cx="2141838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2303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Potentials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690688"/>
                <a:ext cx="970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970137" cy="27699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660" r="-503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8206" y="2503146"/>
                <a:ext cx="2618474" cy="628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06" y="2503146"/>
                <a:ext cx="2618474" cy="62831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4472" y="3666920"/>
                <a:ext cx="1172565" cy="521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72" y="3666920"/>
                <a:ext cx="1172565" cy="52187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199" y="4724254"/>
                <a:ext cx="227767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724254"/>
                <a:ext cx="2277675" cy="72654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38800" y="306447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887134" y="2503146"/>
            <a:ext cx="1482670" cy="2202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749189" y="2503147"/>
            <a:ext cx="1332201" cy="21857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135844" y="4751737"/>
            <a:ext cx="2881853" cy="65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54894" y="4886947"/>
            <a:ext cx="2881853" cy="168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896954" y="2503146"/>
            <a:ext cx="1313721" cy="2185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034096" y="4705746"/>
                <a:ext cx="20621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096" y="4705746"/>
                <a:ext cx="206210" cy="31059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29412" r="-2058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6021544" y="2503146"/>
            <a:ext cx="1472952" cy="2185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08719" y="4757824"/>
                <a:ext cx="20447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719" y="4757824"/>
                <a:ext cx="204479" cy="310598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26471" r="-235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319681" y="2074825"/>
                <a:ext cx="647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681" y="2074825"/>
                <a:ext cx="647700" cy="369332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78263" y="4428747"/>
                <a:ext cx="970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263" y="4428747"/>
                <a:ext cx="970137" cy="276999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l="-5031" r="-566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85718" y="4903842"/>
                <a:ext cx="2618474" cy="628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𝑑𝑙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718" y="4903842"/>
                <a:ext cx="2618474" cy="628314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3537012">
                <a:off x="8070909" y="3173813"/>
                <a:ext cx="115550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37012">
                <a:off x="8070909" y="3173813"/>
                <a:ext cx="1155509" cy="310598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l="-10563" b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 rot="3760487">
                <a:off x="7192342" y="3479769"/>
                <a:ext cx="1841402" cy="756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60487">
                <a:off x="7192342" y="3479769"/>
                <a:ext cx="1841402" cy="756938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18155894">
                <a:off x="5732975" y="3247738"/>
                <a:ext cx="1171731" cy="521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155894">
                <a:off x="5732975" y="3247738"/>
                <a:ext cx="1171731" cy="521361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7269259">
                <a:off x="6143249" y="3389914"/>
                <a:ext cx="170700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69259">
                <a:off x="6143249" y="3389914"/>
                <a:ext cx="1707006" cy="726546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71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4874" y="1790700"/>
                <a:ext cx="551497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a conductor E field is 0.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Outside a conductor the E field mimics a point charge and is perpendicular to the surface.</a:t>
                </a:r>
              </a:p>
              <a:p>
                <a:endParaRPr lang="en-US" dirty="0"/>
              </a:p>
              <a:p>
                <a:r>
                  <a:rPr lang="en-US" dirty="0" smtClean="0"/>
                  <a:t>Net charge density is 0.</a:t>
                </a:r>
              </a:p>
              <a:p>
                <a:endParaRPr lang="en-US" dirty="0"/>
              </a:p>
              <a:p>
                <a:r>
                  <a:rPr lang="en-US" dirty="0" smtClean="0"/>
                  <a:t>Any charge density is confined to the surface.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4" y="1790700"/>
                <a:ext cx="5514976" cy="313932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884" t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8449" y="4591050"/>
                <a:ext cx="1849609" cy="521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𝑜𝑢𝑡𝑠𝑖𝑑𝑒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449" y="4591050"/>
                <a:ext cx="1849609" cy="52142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46115" y="5112475"/>
                <a:ext cx="1936492" cy="613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𝑖𝑛𝑠𝑖𝑑𝑒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115" y="5112475"/>
                <a:ext cx="1936492" cy="61375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93492" y="3693509"/>
            <a:ext cx="2512540" cy="2394253"/>
            <a:chOff x="5593492" y="3693509"/>
            <a:chExt cx="2512540" cy="2394253"/>
          </a:xfrm>
        </p:grpSpPr>
        <p:sp>
          <p:nvSpPr>
            <p:cNvPr id="8" name="Oval 7"/>
            <p:cNvSpPr/>
            <p:nvPr/>
          </p:nvSpPr>
          <p:spPr>
            <a:xfrm>
              <a:off x="5593492" y="3693509"/>
              <a:ext cx="2512540" cy="23942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186616" y="4243964"/>
              <a:ext cx="1326292" cy="1293341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849762" y="3805881"/>
              <a:ext cx="514865" cy="1084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9" idx="6"/>
            </p:cNvCxnSpPr>
            <p:nvPr/>
          </p:nvCxnSpPr>
          <p:spPr>
            <a:xfrm>
              <a:off x="6849762" y="4890635"/>
              <a:ext cx="663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84772" y="4023127"/>
              <a:ext cx="593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6418" y="4818341"/>
              <a:ext cx="593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6802137" y="4846378"/>
            <a:ext cx="95250" cy="1103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42388" y="4716897"/>
            <a:ext cx="55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2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and Energy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933575"/>
                <a:ext cx="1791452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33575"/>
                <a:ext cx="1791452" cy="75623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2689808"/>
                <a:ext cx="223163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89808"/>
                <a:ext cx="2231637" cy="72654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411929"/>
                <a:ext cx="183024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1929"/>
                <a:ext cx="1830245" cy="72654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725" y="4120062"/>
                <a:ext cx="1357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4120062"/>
                <a:ext cx="1357166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3587" r="-1345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69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952625"/>
                <a:ext cx="8059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52625"/>
                <a:ext cx="805926" cy="27699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9091" r="-6061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305050"/>
                <a:ext cx="129862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05050"/>
                <a:ext cx="1298624" cy="51860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919412"/>
                <a:ext cx="4658775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19412"/>
                <a:ext cx="4658775" cy="62799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Data 8"/>
          <p:cNvSpPr/>
          <p:nvPr/>
        </p:nvSpPr>
        <p:spPr>
          <a:xfrm>
            <a:off x="5867400" y="3924300"/>
            <a:ext cx="3476625" cy="390525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ata 9"/>
          <p:cNvSpPr/>
          <p:nvPr/>
        </p:nvSpPr>
        <p:spPr>
          <a:xfrm>
            <a:off x="5867399" y="4419600"/>
            <a:ext cx="3476625" cy="390525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7258050" y="4314825"/>
            <a:ext cx="0" cy="3000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19975" y="4314825"/>
            <a:ext cx="0" cy="3000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05650" y="4314825"/>
            <a:ext cx="0" cy="3000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62775" y="4314825"/>
            <a:ext cx="0" cy="3000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77136" y="4314825"/>
            <a:ext cx="0" cy="3000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715250" y="4314824"/>
            <a:ext cx="0" cy="3000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58125" y="4314825"/>
            <a:ext cx="0" cy="3000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981950" y="4314824"/>
            <a:ext cx="0" cy="3000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773200" y="4314824"/>
            <a:ext cx="8475" cy="4953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678212" y="4810124"/>
            <a:ext cx="19844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74238" y="4314821"/>
            <a:ext cx="19844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95923" y="4377808"/>
            <a:ext cx="18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00886" y="3450193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Q+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00886" y="4914900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Q-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207520" y="3502579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6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Magnetostatics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96291" y="1447800"/>
            <a:ext cx="3845860" cy="395686"/>
            <a:chOff x="-27709" y="1447800"/>
            <a:chExt cx="3845860" cy="3956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-27709" y="1447800"/>
                  <a:ext cx="2022028" cy="395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latin typeface="Courier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𝐌𝐚𝐠</m:t>
                          </m:r>
                        </m:sub>
                      </m:sSub>
                      <m:r>
                        <a:rPr lang="en-US" b="1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r>
                        <a:rPr lang="en-US">
                          <a:latin typeface="Cambria Math"/>
                        </a:rPr>
                        <m:t>⁢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  <m:r>
                            <a:rPr lang="en-US">
                              <a:latin typeface="Cambria Math"/>
                            </a:rPr>
                            <m:t> ⁢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⁢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latin typeface="Cambria Math"/>
                            </a:rPr>
                            <m:t>𝑩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709" y="1447800"/>
                  <a:ext cx="1948290" cy="395686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2007125" y="1447800"/>
              <a:ext cx="181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(Point charge)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26782" y="1382389"/>
            <a:ext cx="9116960" cy="3133725"/>
            <a:chOff x="-97218" y="1382388"/>
            <a:chExt cx="9116960" cy="31337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-72689" y="2502256"/>
                  <a:ext cx="3986540" cy="6587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>
                                <a:latin typeface="Cambria Math"/>
                              </a:rPr>
                              <m:t>𝐌𝐚𝐠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=</m:t>
                        </m:r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𝒗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𝑩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⁢</m:t>
                            </m:r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  <m:r>
                              <a:rPr lang="en-US">
                                <a:latin typeface="Cambria Math"/>
                              </a:rPr>
                              <m:t>⁢ⅆ</m:t>
                            </m:r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nary>
                        <m:r>
                          <a:rPr lang="en-US">
                            <a:latin typeface="Cambria Math"/>
                          </a:rPr>
                          <m:t>=</m:t>
                        </m:r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𝑲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𝑩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⁢ⅆ</m:t>
                            </m:r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2689" y="2502256"/>
                  <a:ext cx="3986540" cy="65877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-97218" y="3188462"/>
                  <a:ext cx="3845860" cy="6587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>
                                <a:latin typeface="Cambria Math"/>
                              </a:rPr>
                              <m:t>𝐌𝐚𝐠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=</m:t>
                        </m:r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𝑩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⁢</m:t>
                            </m:r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  <m:r>
                              <a:rPr lang="en-US">
                                <a:latin typeface="Cambria Math"/>
                              </a:rPr>
                              <m:t>⁢ⅆ</m:t>
                            </m:r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e>
                        </m:nary>
                        <m:r>
                          <a:rPr lang="en-US">
                            <a:latin typeface="Cambria Math"/>
                          </a:rPr>
                          <m:t>=</m:t>
                        </m:r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𝑱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𝑩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⁢ⅆ</m:t>
                            </m:r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7218" y="3188462"/>
                  <a:ext cx="3845860" cy="65877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655" y="1382388"/>
              <a:ext cx="4510087" cy="31337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-27709" y="1843486"/>
                  <a:ext cx="3758208" cy="6587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>
                                <a:latin typeface="Cambria Math"/>
                              </a:rPr>
                              <m:t>𝐌𝐚𝐠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=</m:t>
                        </m:r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𝒗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𝑩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⁢</m:t>
                            </m:r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  <m:r>
                              <a:rPr lang="en-US">
                                <a:latin typeface="Cambria Math"/>
                              </a:rPr>
                              <m:t>⁢ⅆ</m:t>
                            </m:r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</m:nary>
                        <m:r>
                          <a:rPr lang="en-US">
                            <a:latin typeface="Cambria Math"/>
                          </a:rPr>
                          <m:t>=</m:t>
                        </m:r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𝑰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 ⁢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𝑩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⁢ⅆ</m:t>
                            </m:r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709" y="1843486"/>
                  <a:ext cx="3758208" cy="658770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828800" y="4419600"/>
            <a:ext cx="6019800" cy="1346200"/>
            <a:chOff x="304800" y="4419600"/>
            <a:chExt cx="6019800" cy="1346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33045" y="4532107"/>
                  <a:ext cx="1148391" cy="39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Mag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= 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045" y="4532107"/>
                  <a:ext cx="1148391" cy="395493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605090" y="4523761"/>
                  <a:ext cx="12641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⁢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⁢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090" y="4523761"/>
                  <a:ext cx="1264192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304800" y="4419600"/>
              <a:ext cx="6019800" cy="1346200"/>
              <a:chOff x="304800" y="4419600"/>
              <a:chExt cx="6019800" cy="1346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46436" y="4927600"/>
                <a:ext cx="1219200" cy="838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4800" y="4419600"/>
                <a:ext cx="2607838" cy="76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3429000" y="5486400"/>
                <a:ext cx="108065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5105400" y="4925786"/>
                <a:ext cx="1219200" cy="838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>
                <a:endCxn id="18" idx="0"/>
              </p:cNvCxnSpPr>
              <p:nvPr/>
            </p:nvCxnSpPr>
            <p:spPr>
              <a:xfrm>
                <a:off x="5334000" y="4925786"/>
                <a:ext cx="381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18" idx="3"/>
              </p:cNvCxnSpPr>
              <p:nvPr/>
            </p:nvCxnSpPr>
            <p:spPr>
              <a:xfrm>
                <a:off x="6324600" y="5181600"/>
                <a:ext cx="0" cy="1632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8" idx="2"/>
              </p:cNvCxnSpPr>
              <p:nvPr/>
            </p:nvCxnSpPr>
            <p:spPr>
              <a:xfrm flipH="1">
                <a:off x="5715000" y="5763986"/>
                <a:ext cx="381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105400" y="5181600"/>
                <a:ext cx="0" cy="381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704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944</Words>
  <Application>Microsoft Macintosh PowerPoint</Application>
  <PresentationFormat>Widescreen</PresentationFormat>
  <Paragraphs>298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</vt:lpstr>
      <vt:lpstr>Mathematica</vt:lpstr>
      <vt:lpstr>Wingdings</vt:lpstr>
      <vt:lpstr>Office Theme</vt:lpstr>
      <vt:lpstr>PowerPoint Presentation</vt:lpstr>
      <vt:lpstr>Symmetry</vt:lpstr>
      <vt:lpstr>Brute Force E ⃑ Field Equation</vt:lpstr>
      <vt:lpstr>Standard E Field Solutions</vt:lpstr>
      <vt:lpstr>Electric Potentials</vt:lpstr>
      <vt:lpstr>Conductors</vt:lpstr>
      <vt:lpstr>Work and Energy </vt:lpstr>
      <vt:lpstr>Capacitors</vt:lpstr>
      <vt:lpstr>Magnetostatics</vt:lpstr>
      <vt:lpstr>Steady Currents and Biot-Savart Law</vt:lpstr>
      <vt:lpstr>Ampere’s Law</vt:lpstr>
      <vt:lpstr>B-Field for different shapes</vt:lpstr>
      <vt:lpstr>Boundary Conditions </vt:lpstr>
      <vt:lpstr>Other stuff to know</vt:lpstr>
      <vt:lpstr>Maxwell’s Equations</vt:lpstr>
      <vt:lpstr>Faraday’s Law</vt:lpstr>
      <vt:lpstr>Inductors: Loop of Wire</vt:lpstr>
      <vt:lpstr>Inductors: Solenoid </vt:lpstr>
      <vt:lpstr>Electric Dipoles</vt:lpstr>
      <vt:lpstr>Magnetic Dipoles</vt:lpstr>
      <vt:lpstr>Matter Effects - Dielectrics</vt:lpstr>
      <vt:lpstr>Electromagnetic waves - Wave Equation</vt:lpstr>
      <vt:lpstr>Electromagnetic waves - Wave Equation </vt:lpstr>
      <vt:lpstr>Electromagnetic waves - Poynting Vector</vt:lpstr>
      <vt:lpstr>Electromagnetic waves - Radiation</vt:lpstr>
      <vt:lpstr>Electromagnetic waves - Radiation 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Trajen Cracium</dc:creator>
  <cp:lastModifiedBy>James McLean</cp:lastModifiedBy>
  <cp:revision>30</cp:revision>
  <dcterms:created xsi:type="dcterms:W3CDTF">2016-09-27T17:58:47Z</dcterms:created>
  <dcterms:modified xsi:type="dcterms:W3CDTF">2016-10-12T22:43:14Z</dcterms:modified>
</cp:coreProperties>
</file>