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3" r:id="rId3"/>
    <p:sldId id="274" r:id="rId4"/>
    <p:sldId id="275" r:id="rId5"/>
    <p:sldId id="276" r:id="rId6"/>
    <p:sldId id="277" r:id="rId7"/>
    <p:sldId id="257" r:id="rId8"/>
    <p:sldId id="258" r:id="rId9"/>
    <p:sldId id="259" r:id="rId10"/>
    <p:sldId id="260" r:id="rId11"/>
    <p:sldId id="278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48A3-1B29-4FBC-8291-4AE9A8E60E79}" type="datetimeFigureOut">
              <a:rPr lang="en-US" smtClean="0"/>
              <a:t>9/22/16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34F4-88C1-4DD9-A522-9B872EB28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961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48A3-1B29-4FBC-8291-4AE9A8E60E79}" type="datetimeFigureOut">
              <a:rPr lang="en-US" smtClean="0"/>
              <a:t>9/22/16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34F4-88C1-4DD9-A522-9B872EB28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49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48A3-1B29-4FBC-8291-4AE9A8E60E79}" type="datetimeFigureOut">
              <a:rPr lang="en-US" smtClean="0"/>
              <a:t>9/22/16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34F4-88C1-4DD9-A522-9B872EB28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812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48A3-1B29-4FBC-8291-4AE9A8E60E79}" type="datetimeFigureOut">
              <a:rPr lang="en-US" smtClean="0"/>
              <a:t>9/22/16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34F4-88C1-4DD9-A522-9B872EB28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554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48A3-1B29-4FBC-8291-4AE9A8E60E79}" type="datetimeFigureOut">
              <a:rPr lang="en-US" smtClean="0"/>
              <a:t>9/22/16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34F4-88C1-4DD9-A522-9B872EB28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10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48A3-1B29-4FBC-8291-4AE9A8E60E79}" type="datetimeFigureOut">
              <a:rPr lang="en-US" smtClean="0"/>
              <a:t>9/22/16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34F4-88C1-4DD9-A522-9B872EB28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724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48A3-1B29-4FBC-8291-4AE9A8E60E79}" type="datetimeFigureOut">
              <a:rPr lang="en-US" smtClean="0"/>
              <a:t>9/22/16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34F4-88C1-4DD9-A522-9B872EB28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0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48A3-1B29-4FBC-8291-4AE9A8E60E79}" type="datetimeFigureOut">
              <a:rPr lang="en-US" smtClean="0"/>
              <a:t>9/22/16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34F4-88C1-4DD9-A522-9B872EB28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45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48A3-1B29-4FBC-8291-4AE9A8E60E79}" type="datetimeFigureOut">
              <a:rPr lang="en-US" smtClean="0"/>
              <a:t>9/22/16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34F4-88C1-4DD9-A522-9B872EB28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869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48A3-1B29-4FBC-8291-4AE9A8E60E79}" type="datetimeFigureOut">
              <a:rPr lang="en-US" smtClean="0"/>
              <a:t>9/22/16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34F4-88C1-4DD9-A522-9B872EB28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070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48A3-1B29-4FBC-8291-4AE9A8E60E79}" type="datetimeFigureOut">
              <a:rPr lang="en-US" smtClean="0"/>
              <a:t>9/22/16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34F4-88C1-4DD9-A522-9B872EB28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697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448A3-1B29-4FBC-8291-4AE9A8E60E79}" type="datetimeFigureOut">
              <a:rPr lang="en-US" smtClean="0"/>
              <a:t>9/22/16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C34F4-88C1-4DD9-A522-9B872EB28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128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3.png"/><Relationship Id="rId3" Type="http://schemas.openxmlformats.org/officeDocument/2006/relationships/image" Target="../media/image3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4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4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4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4" Type="http://schemas.openxmlformats.org/officeDocument/2006/relationships/image" Target="../media/image310.png"/><Relationship Id="rId5" Type="http://schemas.openxmlformats.org/officeDocument/2006/relationships/image" Target="../media/image47.png"/><Relationship Id="rId6" Type="http://schemas.openxmlformats.org/officeDocument/2006/relationships/image" Target="../media/image50.png"/><Relationship Id="rId7" Type="http://schemas.openxmlformats.org/officeDocument/2006/relationships/image" Target="../media/image60.png"/><Relationship Id="rId8" Type="http://schemas.openxmlformats.org/officeDocument/2006/relationships/image" Target="../media/image70.png"/><Relationship Id="rId9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0.png"/></Relationships>
</file>

<file path=ppt/slides/_rels/slide8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8.png"/><Relationship Id="rId12" Type="http://schemas.openxmlformats.org/officeDocument/2006/relationships/image" Target="../media/image19.png"/><Relationship Id="rId13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0.png"/><Relationship Id="rId3" Type="http://schemas.openxmlformats.org/officeDocument/2006/relationships/image" Target="../media/image100.png"/><Relationship Id="rId4" Type="http://schemas.openxmlformats.org/officeDocument/2006/relationships/image" Target="../media/image111.png"/><Relationship Id="rId5" Type="http://schemas.openxmlformats.org/officeDocument/2006/relationships/image" Target="../media/image120.png"/><Relationship Id="rId6" Type="http://schemas.openxmlformats.org/officeDocument/2006/relationships/image" Target="../media/image130.png"/><Relationship Id="rId7" Type="http://schemas.openxmlformats.org/officeDocument/2006/relationships/image" Target="../media/image14.png"/><Relationship Id="rId8" Type="http://schemas.openxmlformats.org/officeDocument/2006/relationships/image" Target="../media/image15.png"/><Relationship Id="rId9" Type="http://schemas.openxmlformats.org/officeDocument/2006/relationships/image" Target="../media/image16.png"/><Relationship Id="rId10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Relationship Id="rId7" Type="http://schemas.openxmlformats.org/officeDocument/2006/relationships/image" Target="../media/image26.png"/><Relationship Id="rId8" Type="http://schemas.openxmlformats.org/officeDocument/2006/relationships/image" Target="../media/image27.png"/><Relationship Id="rId9" Type="http://schemas.openxmlformats.org/officeDocument/2006/relationships/image" Target="../media/image28.png"/><Relationship Id="rId10" Type="http://schemas.openxmlformats.org/officeDocument/2006/relationships/image" Target="../media/image29.png"/><Relationship Id="rId11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 smtClean="0"/>
              <a:t>Statistical Thermodynamics</a:t>
            </a:r>
            <a:endParaRPr lang="en-US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Gabriel Ponce</a:t>
            </a:r>
          </a:p>
          <a:p>
            <a:r>
              <a:rPr lang="en-US" dirty="0" smtClean="0"/>
              <a:t>Bilal </a:t>
            </a:r>
            <a:r>
              <a:rPr lang="en-US" dirty="0" err="1" smtClean="0"/>
              <a:t>Kousar</a:t>
            </a:r>
            <a:endParaRPr lang="en-US" dirty="0" smtClean="0"/>
          </a:p>
          <a:p>
            <a:r>
              <a:rPr lang="en-US" dirty="0" smtClean="0"/>
              <a:t>Dan Finn</a:t>
            </a:r>
          </a:p>
          <a:p>
            <a:r>
              <a:rPr lang="en-US" dirty="0" smtClean="0"/>
              <a:t>Andrew </a:t>
            </a:r>
            <a:r>
              <a:rPr lang="en-US" dirty="0" err="1" smtClean="0"/>
              <a:t>Shopes</a:t>
            </a:r>
            <a:endParaRPr lang="en-US" dirty="0" smtClean="0"/>
          </a:p>
          <a:p>
            <a:r>
              <a:rPr lang="en-US" dirty="0" err="1" smtClean="0"/>
              <a:t>Phys</a:t>
            </a:r>
            <a:r>
              <a:rPr lang="en-US" dirty="0" smtClean="0"/>
              <a:t> 229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Law of Thermodynamics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000" u="sng" dirty="0"/>
                  <a:t>Zeroth:</a:t>
                </a:r>
                <a:r>
                  <a:rPr lang="en-US" sz="2000" dirty="0"/>
                  <a:t>  If two systems are each in thermal, mechanical, and/or diffusive equilibrium with a third system, then they are all in equilibrium with each other.</a:t>
                </a:r>
              </a:p>
              <a:p>
                <a:r>
                  <a:rPr lang="en-US" sz="2000" u="sng" dirty="0"/>
                  <a:t>First:</a:t>
                </a:r>
                <a:r>
                  <a:rPr lang="en-US" sz="2000" dirty="0"/>
                  <a:t>  Conservation of Energy</a:t>
                </a:r>
              </a:p>
              <a:p>
                <a:pPr lvl="1"/>
                <a:r>
                  <a:rPr lang="en-US" sz="1600" dirty="0" err="1"/>
                  <a:t>dE</a:t>
                </a:r>
                <a:r>
                  <a:rPr lang="en-US" sz="1600" dirty="0"/>
                  <a:t> = </a:t>
                </a:r>
                <a:r>
                  <a:rPr lang="en-US" sz="1600" dirty="0" err="1"/>
                  <a:t>dQ</a:t>
                </a:r>
                <a:r>
                  <a:rPr lang="en-US" sz="1600" dirty="0"/>
                  <a:t> − </a:t>
                </a:r>
                <a:r>
                  <a:rPr lang="en-US" sz="1600" dirty="0" err="1"/>
                  <a:t>dW</a:t>
                </a:r>
                <a:r>
                  <a:rPr lang="en-US" sz="1600" dirty="0"/>
                  <a:t> + </a:t>
                </a:r>
                <a:r>
                  <a:rPr lang="en-US" sz="1600" dirty="0" err="1"/>
                  <a:t>μdN</a:t>
                </a:r>
                <a:r>
                  <a:rPr lang="en-US" sz="1600" dirty="0"/>
                  <a:t> = </a:t>
                </a:r>
                <a:r>
                  <a:rPr lang="en-US" sz="1600" dirty="0" err="1"/>
                  <a:t>SdT</a:t>
                </a:r>
                <a:r>
                  <a:rPr lang="en-US" sz="1600" dirty="0"/>
                  <a:t> − </a:t>
                </a:r>
                <a:r>
                  <a:rPr lang="en-US" sz="1600" dirty="0" err="1"/>
                  <a:t>pdV</a:t>
                </a:r>
                <a:r>
                  <a:rPr lang="en-US" sz="1600" dirty="0"/>
                  <a:t> + </a:t>
                </a:r>
                <a:r>
                  <a:rPr lang="en-US" sz="1600" dirty="0" err="1"/>
                  <a:t>μdN</a:t>
                </a:r>
                <a:r>
                  <a:rPr lang="en-US" sz="1600" dirty="0"/>
                  <a:t> </a:t>
                </a:r>
              </a:p>
              <a:p>
                <a:r>
                  <a:rPr lang="en-US" sz="2000" u="sng" dirty="0"/>
                  <a:t>Second:</a:t>
                </a:r>
                <a:r>
                  <a:rPr lang="en-US" sz="2000" dirty="0"/>
                  <a:t>  </a:t>
                </a:r>
                <a:r>
                  <a:rPr lang="en-US" sz="2000" dirty="0" err="1"/>
                  <a:t>dS</a:t>
                </a:r>
                <a:r>
                  <a:rPr lang="en-US" sz="2000" dirty="0"/>
                  <a:t> ≥ 0 i.e. Entropy is always increases 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∆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≥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000" i="1">
                            <a:latin typeface="Cambria Math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2000" i="1">
                                <a:latin typeface="Cambria Math" charset="0"/>
                              </a:rPr>
                            </m:ctrlPr>
                          </m:fPr>
                          <m:num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𝛿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𝑄</m:t>
                            </m:r>
                          </m:num>
                          <m:den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den>
                        </m:f>
                      </m:e>
                    </m:nary>
                  </m:oMath>
                </a14:m>
                <a:endParaRPr lang="en-US" sz="2000" dirty="0"/>
              </a:p>
              <a:p>
                <a:r>
                  <a:rPr lang="en-US" sz="2000" u="sng" dirty="0"/>
                  <a:t>Third:</a:t>
                </a:r>
                <a:r>
                  <a:rPr lang="en-US" sz="2000" dirty="0"/>
                  <a:t> </a:t>
                </a:r>
                <a:r>
                  <a:rPr lang="is-IS" sz="2000" dirty="0"/>
                  <a:t>S(0 K) = 0 </a:t>
                </a:r>
                <a:endParaRPr lang="en-US" sz="2000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667" t="-8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162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Heat Capacity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 smtClean="0"/>
                  <a:t>Isochoric →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charset="0"/>
                          </a:rPr>
                          <m:t>𝑝</m:t>
                        </m:r>
                      </m:sub>
                    </m:sSub>
                    <m:r>
                      <a:rPr lang="en-US" b="0" i="1" smtClean="0">
                        <a:latin typeface="Cambria Math" charset="0"/>
                      </a:rPr>
                      <m:t>=</m:t>
                    </m:r>
                    <m:f>
                      <m:fPr>
                        <m:ctrlPr>
                          <a:rPr lang="bg-BG" b="0" i="1" smtClean="0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charset="0"/>
                          </a:rPr>
                          <m:t>𝑛</m:t>
                        </m:r>
                      </m:den>
                    </m:f>
                    <m:sSub>
                      <m:sSubPr>
                        <m:ctrlPr>
                          <a:rPr lang="en-US" b="0" i="1" smtClean="0">
                            <a:latin typeface="Cambria Math" charset="0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is-IS" b="0" i="1" smtClean="0">
                                <a:latin typeface="Cambria Math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bg-BG" b="0" i="1" smtClean="0">
                                    <a:latin typeface="Cambria Math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charset="0"/>
                                  </a:rPr>
                                  <m:t>𝑑𝑄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charset="0"/>
                                  </a:rPr>
                                  <m:t>𝑑𝑇</m:t>
                                </m:r>
                              </m:den>
                            </m:f>
                          </m:e>
                        </m:d>
                      </m:e>
                      <m:sub>
                        <m:r>
                          <a:rPr lang="en-US" b="0" i="1" smtClean="0">
                            <a:latin typeface="Cambria Math" charset="0"/>
                          </a:rPr>
                          <m:t>𝑝</m:t>
                        </m:r>
                      </m:sub>
                    </m:sSub>
                  </m:oMath>
                </a14:m>
                <a:endParaRPr lang="en-US" b="0" dirty="0" smtClean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charset="0"/>
                          </a:rPr>
                          <m:t>𝑝</m:t>
                        </m:r>
                      </m:sub>
                    </m:sSub>
                    <m:r>
                      <a:rPr lang="en-US" b="0" i="1" smtClean="0">
                        <a:latin typeface="Cambria Math" charset="0"/>
                      </a:rPr>
                      <m:t>=</m:t>
                    </m:r>
                    <m:f>
                      <m:fPr>
                        <m:ctrlPr>
                          <a:rPr lang="bg-BG" b="0" i="1" smtClean="0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 charset="0"/>
                      </a:rPr>
                      <m:t>𝑁</m:t>
                    </m:r>
                    <m:sSub>
                      <m:sSubPr>
                        <m:ctrlPr>
                          <a:rPr lang="en-US" b="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charset="0"/>
                          </a:rPr>
                          <m:t>𝐵</m:t>
                        </m:r>
                      </m:sub>
                    </m:sSub>
                  </m:oMath>
                </a14:m>
                <a:endParaRPr lang="en-US" b="0" dirty="0" smtClean="0"/>
              </a:p>
              <a:p>
                <a:pPr lvl="1"/>
                <a:endParaRPr lang="en-US" b="0" dirty="0" smtClean="0"/>
              </a:p>
              <a:p>
                <a:r>
                  <a:rPr lang="en-US" dirty="0" smtClean="0"/>
                  <a:t>Isobaric →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charset="0"/>
                          </a:rPr>
                          <m:t>𝑉</m:t>
                        </m:r>
                      </m:sub>
                    </m:sSub>
                    <m:r>
                      <a:rPr lang="en-US" b="0" i="1" smtClean="0">
                        <a:latin typeface="Cambria Math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charset="0"/>
                          </a:rPr>
                        </m:ctrlPr>
                      </m:sSubPr>
                      <m:e>
                        <m:d>
                          <m:dPr>
                            <m:ctrlPr>
                              <a:rPr lang="is-IS" b="0" i="1" smtClean="0">
                                <a:latin typeface="Cambria Math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bg-BG" b="0" i="1" smtClean="0">
                                    <a:latin typeface="Cambria Math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 charset="0"/>
                                  </a:rPr>
                                  <m:t>𝑛</m:t>
                                </m:r>
                              </m:den>
                            </m:f>
                            <m:f>
                              <m:fPr>
                                <m:ctrlPr>
                                  <a:rPr lang="bg-BG" b="0" i="1" smtClean="0">
                                    <a:latin typeface="Cambria Math" charset="0"/>
                                  </a:rPr>
                                </m:ctrlPr>
                              </m:fPr>
                              <m:num>
                                <m:r>
                                  <a:rPr lang="bg-BG" b="0" i="1" smtClean="0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𝛿</m:t>
                                </m:r>
                                <m:r>
                                  <a:rPr lang="en-US" b="0" i="1" smtClean="0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𝑄</m:t>
                                </m:r>
                              </m:num>
                              <m:den>
                                <m:r>
                                  <a:rPr lang="bg-BG" b="0" i="1" smtClean="0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𝛿</m:t>
                                </m:r>
                                <m:r>
                                  <a:rPr lang="en-US" b="0" i="1" smtClean="0">
                                    <a:latin typeface="Cambria Math" charset="0"/>
                                    <a:ea typeface="Cambria Math" charset="0"/>
                                    <a:cs typeface="Cambria Math" charset="0"/>
                                  </a:rPr>
                                  <m:t>𝑇</m:t>
                                </m:r>
                              </m:den>
                            </m:f>
                          </m:e>
                        </m:d>
                      </m:e>
                      <m:sub>
                        <m:r>
                          <a:rPr lang="en-US" b="0" i="1" smtClean="0">
                            <a:latin typeface="Cambria Math" charset="0"/>
                          </a:rPr>
                          <m:t>𝑉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charset="0"/>
                          </a:rPr>
                          <m:t>𝑉</m:t>
                        </m:r>
                      </m:sub>
                    </m:sSub>
                    <m:r>
                      <a:rPr lang="en-US" b="0" i="1" smtClean="0">
                        <a:latin typeface="Cambria Math" charset="0"/>
                      </a:rPr>
                      <m:t>=</m:t>
                    </m:r>
                    <m:f>
                      <m:fPr>
                        <m:ctrlPr>
                          <a:rPr lang="bg-BG" b="0" i="1" smtClean="0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 charset="0"/>
                      </a:rPr>
                      <m:t>𝑁</m:t>
                    </m:r>
                    <m:sSub>
                      <m:sSubPr>
                        <m:ctrlPr>
                          <a:rPr lang="en-US" b="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charset="0"/>
                          </a:rPr>
                          <m:t>𝐵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 lvl="1"/>
                <a:endParaRPr lang="en-US" dirty="0" smtClean="0"/>
              </a:p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𝛾</m:t>
                    </m:r>
                    <m:r>
                      <a:rPr lang="en-US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=</m:t>
                    </m:r>
                    <m:f>
                      <m:fPr>
                        <m:ctrlPr>
                          <a:rPr lang="bg-BG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𝑃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𝑉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=</m:t>
                    </m:r>
                    <m:f>
                      <m:fPr>
                        <m:ctrlPr>
                          <a:rPr lang="bg-BG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3</m:t>
                        </m:r>
                      </m:den>
                    </m:f>
                  </m:oMath>
                </a14:m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481" t="-1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155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Einstein and Debye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019800" cy="4525963"/>
          </a:xfrm>
        </p:spPr>
        <p:txBody>
          <a:bodyPr>
            <a:normAutofit/>
          </a:bodyPr>
          <a:lstStyle/>
          <a:p>
            <a:r>
              <a:rPr lang="en-US" sz="2200" dirty="0"/>
              <a:t>Einstein</a:t>
            </a:r>
          </a:p>
          <a:p>
            <a:pPr lvl="1"/>
            <a:r>
              <a:rPr lang="en-US" sz="2200" dirty="0"/>
              <a:t>Each particle is a simple harmonic oscillator</a:t>
            </a:r>
          </a:p>
          <a:p>
            <a:pPr lvl="1"/>
            <a:r>
              <a:rPr lang="en-US" sz="2200" dirty="0"/>
              <a:t>Used for low temperature systems</a:t>
            </a:r>
          </a:p>
          <a:p>
            <a:pPr lvl="1"/>
            <a:endParaRPr lang="en-US" sz="2200" b="0" dirty="0"/>
          </a:p>
          <a:p>
            <a:r>
              <a:rPr lang="en-US" sz="2200" dirty="0" err="1"/>
              <a:t>Debeye</a:t>
            </a:r>
            <a:endParaRPr lang="en-US" sz="2200" dirty="0"/>
          </a:p>
          <a:p>
            <a:pPr lvl="1"/>
            <a:r>
              <a:rPr lang="en-US" sz="2200" dirty="0"/>
              <a:t>Considered the density of states instead of assuming atoms have same E </a:t>
            </a:r>
          </a:p>
          <a:p>
            <a:pPr lvl="1"/>
            <a:r>
              <a:rPr lang="en-US" sz="2200" dirty="0"/>
              <a:t>Found correct behavior as </a:t>
            </a:r>
            <a:r>
              <a:rPr lang="en-US" sz="2200" i="1" dirty="0"/>
              <a:t>T → 0</a:t>
            </a:r>
          </a:p>
          <a:p>
            <a:pPr lvl="1"/>
            <a:r>
              <a:rPr lang="en-US" sz="2200" i="1" dirty="0"/>
              <a:t> where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5575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Practical Use of Specific Heat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Δ</m:t>
                      </m:r>
                      <m:r>
                        <a:rPr lang="en-US" b="0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𝑄</m:t>
                      </m:r>
                      <m:r>
                        <a:rPr lang="en-US" b="0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=</m:t>
                      </m:r>
                      <m:r>
                        <a:rPr lang="en-US" b="0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𝑛</m:t>
                      </m:r>
                      <m:sSub>
                        <m:sSubPr>
                          <m:ctrlPr>
                            <a:rPr lang="en-US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𝐶</m:t>
                          </m:r>
                        </m:e>
                        <m:sub>
                          <m:r>
                            <a:rPr lang="en-US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𝑉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l-GR" b="0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Δ</m:t>
                      </m:r>
                      <m:r>
                        <a:rPr lang="en-US" b="0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𝑇</m:t>
                      </m:r>
                    </m:oMath>
                  </m:oMathPara>
                </a14:m>
                <a:endParaRPr lang="en-US" b="0" dirty="0">
                  <a:ea typeface="Cambria Math" charset="0"/>
                  <a:cs typeface="Cambria Math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𝑛</m:t>
                      </m:r>
                      <m:sSub>
                        <m:sSubPr>
                          <m:ctrlPr>
                            <a:rPr lang="en-US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𝐶</m:t>
                          </m:r>
                        </m:e>
                        <m:sub>
                          <m:r>
                            <a:rPr lang="en-US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𝑉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l-GR" b="0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Δ</m:t>
                      </m:r>
                      <m:r>
                        <a:rPr lang="en-US" b="0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𝑇</m:t>
                      </m:r>
                    </m:oMath>
                  </m:oMathPara>
                </a14:m>
                <a:endParaRPr lang="en-US" b="0" dirty="0">
                  <a:ea typeface="Cambria Math" charset="0"/>
                  <a:cs typeface="Cambria Math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𝑛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  <m:t>𝑉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𝜕</m:t>
                          </m:r>
                          <m:r>
                            <a:rPr lang="en-US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𝑇</m:t>
                          </m:r>
                        </m:e>
                      </m:nary>
                      <m:r>
                        <a:rPr lang="en-US" b="0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i="1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𝜕</m:t>
                          </m:r>
                          <m:r>
                            <a:rPr lang="en-US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𝑄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99438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857250"/>
            <a:ext cx="3657601" cy="37618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342"/>
            <a:ext cx="8229600" cy="1143000"/>
          </a:xfrm>
        </p:spPr>
        <p:txBody>
          <a:bodyPr/>
          <a:lstStyle/>
          <a:p>
            <a:r>
              <a:rPr lang="en-US" dirty="0"/>
              <a:t>P-V Diagrams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76400"/>
                <a:ext cx="5029200" cy="4449763"/>
              </a:xfrm>
            </p:spPr>
            <p:txBody>
              <a:bodyPr/>
              <a:lstStyle/>
              <a:p>
                <a:r>
                  <a:rPr lang="en-US" sz="2000" dirty="0"/>
                  <a:t>Isothermal – Constant temperature</a:t>
                </a:r>
              </a:p>
              <a:p>
                <a:r>
                  <a:rPr lang="en-US" sz="2000" dirty="0"/>
                  <a:t>Isobaric – Constant pressure</a:t>
                </a:r>
              </a:p>
              <a:p>
                <a:r>
                  <a:rPr lang="en-US" sz="2000" dirty="0"/>
                  <a:t>Adiabatic - No energy transferred as heat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charset="0"/>
                      </a:rPr>
                      <m:t>𝑃</m:t>
                    </m:r>
                    <m:sSup>
                      <m:sSupPr>
                        <m:ctrlPr>
                          <a:rPr lang="en-US" sz="2000" b="0" i="1" smtClean="0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charset="0"/>
                          </a:rPr>
                          <m:t>𝑉</m:t>
                        </m:r>
                      </m:e>
                      <m:sup>
                        <m:r>
                          <a:rPr lang="en-US" sz="2000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  <m:t>𝛾</m:t>
                        </m:r>
                      </m:sup>
                    </m:sSup>
                    <m:r>
                      <a:rPr lang="en-US" sz="2000" b="0" i="1" smtClean="0">
                        <a:latin typeface="Cambria Math" charset="0"/>
                      </a:rPr>
                      <m:t>=</m:t>
                    </m:r>
                    <m:r>
                      <a:rPr lang="en-US" sz="2000" b="0" i="1" smtClean="0">
                        <a:latin typeface="Cambria Math" charset="0"/>
                      </a:rPr>
                      <m:t>𝑐𝑜𝑛𝑠𝑡</m:t>
                    </m:r>
                  </m:oMath>
                </a14:m>
                <a:endParaRPr lang="en-US" sz="2000" dirty="0"/>
              </a:p>
              <a:p>
                <a:r>
                  <a:rPr lang="en-US" sz="2000" dirty="0"/>
                  <a:t>Isochoric – Constant volume</a:t>
                </a:r>
              </a:p>
              <a:p>
                <a:r>
                  <a:rPr lang="en-US" sz="2000" dirty="0"/>
                  <a:t>Isentropic – Both adiabatic and reversible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200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∆</m:t>
                    </m:r>
                    <m:r>
                      <a:rPr lang="en-US" sz="2000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𝑆</m:t>
                    </m:r>
                    <m:r>
                      <a:rPr lang="en-US" sz="2000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=0</m:t>
                    </m:r>
                  </m:oMath>
                </a14:m>
                <a:endParaRPr lang="en-US" sz="2000" dirty="0"/>
              </a:p>
              <a:p>
                <a:pPr lvl="1"/>
                <a:r>
                  <a:rPr lang="en-US" sz="2000" dirty="0"/>
                  <a:t>Some past GREs assume adiabatic is reversible.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76400"/>
                <a:ext cx="5029200" cy="4449763"/>
              </a:xfrm>
              <a:blipFill rotWithShape="0">
                <a:blip r:embed="rId3"/>
                <a:stretch>
                  <a:fillRect l="-1091" t="-6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29421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Terminology for P-V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sz="2200" dirty="0"/>
                  <a:t>Free Expansion – Gas suddenly expands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charset="0"/>
                      </a:rPr>
                      <m:t>𝑝𝑉</m:t>
                    </m:r>
                    <m:r>
                      <a:rPr lang="en-US" sz="2200" b="0" i="1" smtClean="0">
                        <a:latin typeface="Cambria Math" charset="0"/>
                      </a:rPr>
                      <m:t>=</m:t>
                    </m:r>
                    <m:sSup>
                      <m:sSupPr>
                        <m:ctrlPr>
                          <a:rPr lang="en-US" sz="2200" b="0" i="1" smtClean="0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charset="0"/>
                          </a:rPr>
                          <m:t>𝑝</m:t>
                        </m:r>
                      </m:e>
                      <m:sup>
                        <m:r>
                          <a:rPr lang="en-US" sz="2200" b="0" i="1" smtClean="0">
                            <a:latin typeface="Cambria Math" charset="0"/>
                          </a:rPr>
                          <m:t>′</m:t>
                        </m:r>
                      </m:sup>
                    </m:sSup>
                    <m:r>
                      <a:rPr lang="en-US" sz="2200" b="0" i="1" smtClean="0">
                        <a:latin typeface="Cambria Math" charset="0"/>
                      </a:rPr>
                      <m:t>𝑉</m:t>
                    </m:r>
                    <m:r>
                      <a:rPr lang="en-US" sz="2200" b="0" i="1" smtClean="0">
                        <a:latin typeface="Cambria Math" charset="0"/>
                      </a:rPr>
                      <m:t>′</m:t>
                    </m:r>
                  </m:oMath>
                </a14:m>
                <a:endParaRPr lang="en-US" sz="2200" dirty="0"/>
              </a:p>
              <a:p>
                <a:r>
                  <a:rPr lang="en-US" sz="2200" dirty="0"/>
                  <a:t>Quasistatic Process – Happens infinitely slowly</a:t>
                </a:r>
              </a:p>
              <a:p>
                <a:pPr lvl="1"/>
                <a:r>
                  <a:rPr lang="en-US" sz="2200" dirty="0"/>
                  <a:t>Always in thermodynamic equilibrium</a:t>
                </a:r>
              </a:p>
              <a:p>
                <a:pPr lvl="1"/>
                <a:r>
                  <a:rPr lang="en-US" sz="2200" dirty="0"/>
                  <a:t>Reversible processes are always </a:t>
                </a:r>
                <a:r>
                  <a:rPr lang="en-US" sz="2200" dirty="0" err="1"/>
                  <a:t>quasistatic</a:t>
                </a:r>
                <a:endParaRPr lang="en-US" sz="2200" dirty="0"/>
              </a:p>
              <a:p>
                <a:r>
                  <a:rPr lang="en-US" sz="2200" dirty="0"/>
                  <a:t>Reversible Process</a:t>
                </a:r>
              </a:p>
              <a:p>
                <a:pPr lvl="1"/>
                <a:r>
                  <a:rPr lang="en-US" sz="2200" dirty="0"/>
                  <a:t>System is at equilibrium at each step of process</a:t>
                </a:r>
              </a:p>
              <a:p>
                <a:pPr lvl="1"/>
                <a:r>
                  <a:rPr lang="en-US" sz="2200" dirty="0"/>
                  <a:t>Process can be reversed by changing the state of system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220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𝜕</m:t>
                    </m:r>
                    <m:r>
                      <a:rPr lang="en-US" sz="2200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𝑊</m:t>
                    </m:r>
                    <m:r>
                      <a:rPr lang="en-US" sz="2200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=</m:t>
                    </m:r>
                    <m:r>
                      <a:rPr lang="en-US" sz="2200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𝑃𝑑𝑉</m:t>
                    </m:r>
                  </m:oMath>
                </a14:m>
                <a:endParaRPr lang="en-US" sz="2200" b="0" dirty="0">
                  <a:ea typeface="Cambria Math" charset="0"/>
                  <a:cs typeface="Cambria Math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sz="220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∆</m:t>
                    </m:r>
                    <m:r>
                      <a:rPr lang="en-US" sz="2200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𝑆</m:t>
                    </m:r>
                    <m:r>
                      <a:rPr lang="en-US" sz="2200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200" b="0" i="1" smtClean="0">
                            <a:latin typeface="Cambria Math" charset="0"/>
                            <a:ea typeface="Cambria Math" charset="0"/>
                            <a:cs typeface="Cambria Math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bg-BG" sz="2200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</m:ctrlPr>
                          </m:fPr>
                          <m:num>
                            <m:r>
                              <a:rPr lang="en-US" sz="2200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𝑑𝑄</m:t>
                            </m:r>
                          </m:num>
                          <m:den>
                            <m:r>
                              <a:rPr lang="en-US" sz="2200" b="0" i="1" smtClean="0">
                                <a:latin typeface="Cambria Math" charset="0"/>
                                <a:ea typeface="Cambria Math" charset="0"/>
                                <a:cs typeface="Cambria Math" charset="0"/>
                              </a:rPr>
                              <m:t>𝑇</m:t>
                            </m:r>
                          </m:den>
                        </m:f>
                      </m:e>
                    </m:nary>
                  </m:oMath>
                </a14:m>
                <a:endParaRPr lang="en-US" sz="2200" b="0" dirty="0">
                  <a:ea typeface="Cambria Math" charset="0"/>
                  <a:cs typeface="Cambria Math" charset="0"/>
                </a:endParaRPr>
              </a:p>
              <a:p>
                <a:pPr lvl="1"/>
                <a:r>
                  <a:rPr lang="en-US" sz="2200" dirty="0"/>
                  <a:t>Note: If </a:t>
                </a:r>
                <a:r>
                  <a:rPr lang="en-US" sz="2200" i="1" dirty="0" err="1"/>
                  <a:t>dQ</a:t>
                </a:r>
                <a:r>
                  <a:rPr lang="en-US" sz="2200" i="1" dirty="0"/>
                  <a:t> &lt; 0</a:t>
                </a:r>
                <a:r>
                  <a:rPr lang="en-US" sz="2200" dirty="0"/>
                  <a:t> , </a:t>
                </a:r>
                <a:r>
                  <a:rPr lang="en-US" sz="2200" i="1" dirty="0" err="1"/>
                  <a:t>dS</a:t>
                </a:r>
                <a:r>
                  <a:rPr lang="en-US" sz="2200" i="1" dirty="0"/>
                  <a:t> </a:t>
                </a:r>
                <a:r>
                  <a:rPr lang="en-US" sz="2200" dirty="0"/>
                  <a:t>is negative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15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38104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69" t="17030" r="9029" b="15670"/>
          <a:stretch/>
        </p:blipFill>
        <p:spPr>
          <a:xfrm>
            <a:off x="5331655" y="1206341"/>
            <a:ext cx="3812345" cy="286195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341"/>
            <a:ext cx="8229600" cy="1143000"/>
          </a:xfrm>
        </p:spPr>
        <p:txBody>
          <a:bodyPr/>
          <a:lstStyle/>
          <a:p>
            <a:r>
              <a:rPr lang="en-US" dirty="0"/>
              <a:t>Carnot Engine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4916073" cy="4400551"/>
              </a:xfrm>
            </p:spPr>
            <p:txBody>
              <a:bodyPr/>
              <a:lstStyle/>
              <a:p>
                <a:r>
                  <a:rPr lang="en-US" sz="2000" dirty="0"/>
                  <a:t>Ideal engine</a:t>
                </a:r>
              </a:p>
              <a:p>
                <a:pPr lvl="1"/>
                <a:r>
                  <a:rPr lang="en-US" sz="2000" dirty="0"/>
                  <a:t>Reversible</a:t>
                </a:r>
              </a:p>
              <a:p>
                <a:r>
                  <a:rPr lang="en-US" sz="2000" dirty="0"/>
                  <a:t>Cycle:</a:t>
                </a:r>
              </a:p>
              <a:p>
                <a:pPr lvl="1"/>
                <a:r>
                  <a:rPr lang="en-US" sz="2000" dirty="0"/>
                  <a:t>Isothermal Expansion</a:t>
                </a:r>
              </a:p>
              <a:p>
                <a:pPr lvl="1"/>
                <a:r>
                  <a:rPr lang="en-US" sz="2000" dirty="0"/>
                  <a:t>Adiabatic Expansion</a:t>
                </a:r>
              </a:p>
              <a:p>
                <a:pPr lvl="1"/>
                <a:r>
                  <a:rPr lang="en-US" sz="2000" dirty="0"/>
                  <a:t>Isothermal Compression</a:t>
                </a:r>
              </a:p>
              <a:p>
                <a:pPr lvl="1"/>
                <a:r>
                  <a:rPr lang="en-US" sz="2000" dirty="0"/>
                  <a:t>Adiabatic Compression</a:t>
                </a: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charset="0"/>
                      </a:rPr>
                      <m:t>𝑊</m:t>
                    </m:r>
                    <m:r>
                      <a:rPr lang="en-US" sz="2000" b="0" i="1" smtClean="0">
                        <a:latin typeface="Cambria Math" charset="0"/>
                      </a:rPr>
                      <m:t>=</m:t>
                    </m:r>
                    <m:r>
                      <a:rPr lang="en-US" sz="2000" b="0" i="1" smtClean="0">
                        <a:latin typeface="Cambria Math" charset="0"/>
                      </a:rPr>
                      <m:t>𝑄</m:t>
                    </m:r>
                    <m:r>
                      <a:rPr lang="en-US" sz="2000" b="0" i="1" smtClean="0">
                        <a:latin typeface="Cambria Math" charset="0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000" b="0" i="1" smtClean="0">
                            <a:latin typeface="Cambria Math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2000" b="0" i="1" smtClean="0">
                            <a:latin typeface="Cambria Math" charset="0"/>
                          </a:rPr>
                          <m:t>𝑇𝑑𝑆</m:t>
                        </m:r>
                        <m:r>
                          <a:rPr lang="en-US" sz="2000" b="0" i="1" smtClean="0">
                            <a:latin typeface="Cambria Math" charset="0"/>
                          </a:rPr>
                          <m:t>=(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charset="0"/>
                              </a:rPr>
                              <m:t>𝐻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charset="0"/>
                              </a:rPr>
                              <m:t>𝐶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 charset="0"/>
                          </a:rPr>
                          <m:t>)(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 charset="0"/>
                          </a:rPr>
                          <m:t>)</m:t>
                        </m:r>
                      </m:e>
                    </m:nary>
                  </m:oMath>
                </a14:m>
                <a:endParaRPr lang="en-US" sz="2000" dirty="0"/>
              </a:p>
              <a:p>
                <a:pPr lvl="1"/>
                <a:r>
                  <a:rPr lang="en-US" sz="1600" dirty="0"/>
                  <a:t>Work is area inside T-S or P-V diagram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4916073" cy="4400551"/>
              </a:xfrm>
              <a:blipFill rotWithShape="0">
                <a:blip r:embed="rId3"/>
                <a:stretch>
                  <a:fillRect l="-1117" t="-8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3892550"/>
            <a:ext cx="4159250" cy="295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499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Efficiency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lvl="1" indent="0">
                  <a:spcBef>
                    <a:spcPts val="75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00" i="1">
                          <a:latin typeface="Cambria Math" charset="0"/>
                        </a:rPr>
                        <m:t>𝑒</m:t>
                      </m:r>
                      <m:r>
                        <a:rPr lang="en-US" sz="2100" i="1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bg-BG" sz="2100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2100" i="1">
                              <a:latin typeface="Cambria Math" charset="0"/>
                            </a:rPr>
                            <m:t>𝑊</m:t>
                          </m:r>
                        </m:num>
                        <m:den>
                          <m:sSub>
                            <m:sSubPr>
                              <m:ctrlPr>
                                <a:rPr lang="en-US" sz="21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100" i="1">
                                  <a:latin typeface="Cambria Math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100" i="1">
                                  <a:latin typeface="Cambria Math" charset="0"/>
                                </a:rPr>
                                <m:t>h</m:t>
                              </m:r>
                            </m:sub>
                          </m:sSub>
                        </m:den>
                      </m:f>
                      <m:r>
                        <a:rPr lang="en-US" sz="2100" i="1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bg-BG" sz="2100" i="1">
                              <a:latin typeface="Cambria Math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1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100" i="1">
                                  <a:latin typeface="Cambria Math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100" i="1">
                                  <a:latin typeface="Cambria Math" charset="0"/>
                                </a:rPr>
                                <m:t>h</m:t>
                              </m:r>
                            </m:sub>
                          </m:sSub>
                          <m:r>
                            <a:rPr lang="en-US" sz="2100" i="1">
                              <a:latin typeface="Cambria Math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1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100" i="1">
                                  <a:latin typeface="Cambria Math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100" i="1">
                                  <a:latin typeface="Cambria Math" charset="0"/>
                                </a:rPr>
                                <m:t>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1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100" i="1">
                                  <a:latin typeface="Cambria Math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100" i="1">
                                  <a:latin typeface="Cambria Math" charset="0"/>
                                </a:rPr>
                                <m:t>h</m:t>
                              </m:r>
                            </m:sub>
                          </m:sSub>
                        </m:den>
                      </m:f>
                      <m:r>
                        <a:rPr lang="en-US" sz="2100" i="1">
                          <a:latin typeface="Cambria Math" charset="0"/>
                        </a:rPr>
                        <m:t>=1−</m:t>
                      </m:r>
                      <m:f>
                        <m:fPr>
                          <m:ctrlPr>
                            <a:rPr lang="bg-BG" sz="2100" i="1">
                              <a:latin typeface="Cambria Math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1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100" i="1">
                                  <a:latin typeface="Cambria Math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2100" i="1">
                                  <a:latin typeface="Cambria Math" charset="0"/>
                                </a:rPr>
                                <m:t>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1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2100" i="1">
                                  <a:latin typeface="Cambria Math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2100" i="1">
                                  <a:latin typeface="Cambria Math" charset="0"/>
                                </a:rPr>
                                <m:t>h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1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95070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Helmholtz Free Energy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218" y="2226469"/>
            <a:ext cx="8768443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350" dirty="0"/>
              <a:t>Thermodynamic potential that measures maximum reversible work obtainable from a closed system at a constant temperature</a:t>
            </a:r>
          </a:p>
          <a:p>
            <a:pPr marL="0" indent="0" algn="ctr">
              <a:buNone/>
            </a:pPr>
            <a:endParaRPr lang="en-US" sz="1350" dirty="0"/>
          </a:p>
          <a:p>
            <a:pPr marL="0" indent="0" algn="ctr">
              <a:buNone/>
            </a:pPr>
            <a:r>
              <a:rPr lang="en-US" sz="1350" dirty="0"/>
              <a:t>U= Internal Energy</a:t>
            </a:r>
          </a:p>
          <a:p>
            <a:pPr marL="0" indent="0" algn="ctr">
              <a:buNone/>
            </a:pPr>
            <a:r>
              <a:rPr lang="en-US" sz="1350" dirty="0"/>
              <a:t>S=Entropy</a:t>
            </a:r>
          </a:p>
          <a:p>
            <a:pPr marL="0" indent="0" algn="ctr">
              <a:buNone/>
            </a:pPr>
            <a:endParaRPr lang="en-US" sz="1350" dirty="0"/>
          </a:p>
          <a:p>
            <a:pPr marL="0" indent="0">
              <a:buNone/>
            </a:pPr>
            <a:r>
              <a:rPr lang="en-US" sz="1350" dirty="0"/>
              <a:t>For the isothermal change from one state to another:</a:t>
            </a:r>
          </a:p>
          <a:p>
            <a:pPr marL="0" indent="0" algn="ctr">
              <a:buNone/>
            </a:pPr>
            <a:endParaRPr lang="en-US" sz="1350" dirty="0"/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r>
              <a:rPr lang="en-US" sz="1350" dirty="0"/>
              <a:t>We can then describe the system as spontaneous </a:t>
            </a:r>
            <a:r>
              <a:rPr lang="en-US" sz="1350" dirty="0" smtClean="0"/>
              <a:t>(F&lt;0), </a:t>
            </a:r>
            <a:r>
              <a:rPr lang="en-US" sz="1350" dirty="0"/>
              <a:t>at equilibrium </a:t>
            </a:r>
            <a:r>
              <a:rPr lang="en-US" sz="1350" dirty="0" smtClean="0"/>
              <a:t>(F=0), </a:t>
            </a:r>
            <a:r>
              <a:rPr lang="en-US" sz="1350" dirty="0"/>
              <a:t>and Nonspontaneous </a:t>
            </a:r>
            <a:r>
              <a:rPr lang="en-US" sz="1350" dirty="0" smtClean="0"/>
              <a:t>(F&gt;0)</a:t>
            </a:r>
            <a:endParaRPr lang="en-US" sz="1350" dirty="0"/>
          </a:p>
          <a:p>
            <a:pPr marL="0" indent="0" algn="ctr">
              <a:buNone/>
            </a:pPr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21967619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Gibbs Free Energy and Enthalpy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1350" dirty="0"/>
                  <a:t>Thermodynamic potential calculates maximum reversible work from a closed system at a constant temperature and pressure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sz="135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350" i="1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sz="135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350" i="1">
                          <a:latin typeface="Cambria Math" panose="02040503050406030204" pitchFamily="18" charset="0"/>
                        </a:rPr>
                        <m:t>𝑇𝑆</m:t>
                      </m:r>
                      <m:r>
                        <a:rPr lang="en-US" sz="135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350" i="1">
                          <a:latin typeface="Cambria Math" panose="02040503050406030204" pitchFamily="18" charset="0"/>
                        </a:rPr>
                        <m:t>𝑝𝑉</m:t>
                      </m:r>
                    </m:oMath>
                  </m:oMathPara>
                </a14:m>
                <a:endParaRPr lang="en-US" sz="1350" dirty="0"/>
              </a:p>
              <a:p>
                <a:pPr marL="0" indent="0" algn="ctr">
                  <a:buNone/>
                </a:pPr>
                <a:endParaRPr lang="en-US" sz="1350" dirty="0"/>
              </a:p>
              <a:p>
                <a:pPr marL="0" indent="0">
                  <a:buNone/>
                </a:pPr>
                <a:r>
                  <a:rPr lang="en-US" sz="1350" dirty="0"/>
                  <a:t>The same concepts in Helmholtz energy apply here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sz="1350" i="1">
                          <a:latin typeface="Cambria Math" panose="02040503050406030204" pitchFamily="18" charset="0"/>
                        </a:rPr>
                        <m:t>=∆</m:t>
                      </m:r>
                      <m:r>
                        <a:rPr lang="en-US" sz="1350" i="1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sz="135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350" i="1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135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1350" i="1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135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350" i="1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135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135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1350" dirty="0"/>
              </a:p>
              <a:p>
                <a:pPr marL="0" indent="0" algn="ctr">
                  <a:buNone/>
                </a:pPr>
                <a:endParaRPr lang="en-US" sz="1350" dirty="0"/>
              </a:p>
              <a:p>
                <a:pPr marL="0" indent="0">
                  <a:buNone/>
                </a:pPr>
                <a:r>
                  <a:rPr lang="en-US" sz="1350" dirty="0"/>
                  <a:t>Enthalpy is the measurement of the total energy of a thermodynamic system</a:t>
                </a:r>
              </a:p>
              <a:p>
                <a:pPr marL="0" indent="0">
                  <a:buNone/>
                </a:pPr>
                <a:endParaRPr lang="en-US" sz="135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135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350" i="1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sz="135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350" i="1">
                          <a:latin typeface="Cambria Math" panose="02040503050406030204" pitchFamily="18" charset="0"/>
                        </a:rPr>
                        <m:t>𝑝𝑉</m:t>
                      </m:r>
                    </m:oMath>
                  </m:oMathPara>
                </a14:m>
                <a:endParaRPr lang="en-US" sz="1350" dirty="0"/>
              </a:p>
              <a:p>
                <a:pPr marL="0" indent="0">
                  <a:buNone/>
                </a:pPr>
                <a:endParaRPr lang="en-US" sz="1350" dirty="0"/>
              </a:p>
              <a:p>
                <a:pPr marL="0" indent="0" algn="ctr">
                  <a:buNone/>
                </a:pPr>
                <a:endParaRPr lang="en-US" sz="1350" dirty="0"/>
              </a:p>
              <a:p>
                <a:pPr marL="0" indent="0" algn="ctr">
                  <a:buNone/>
                </a:pPr>
                <a:endParaRPr lang="en-US" sz="135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8" t="-270" r="-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5546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81" y="1314806"/>
            <a:ext cx="4194464" cy="3211012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2800" u="sng" dirty="0" smtClean="0"/>
              <a:t>KEY</a:t>
            </a:r>
          </a:p>
          <a:p>
            <a:r>
              <a:rPr lang="en-US" sz="2300" dirty="0" smtClean="0"/>
              <a:t>E or U = internal energy</a:t>
            </a:r>
          </a:p>
          <a:p>
            <a:r>
              <a:rPr lang="en-US" sz="2300" dirty="0" smtClean="0"/>
              <a:t>Q = heat added  </a:t>
            </a:r>
          </a:p>
          <a:p>
            <a:r>
              <a:rPr lang="en-US" sz="2300" dirty="0" smtClean="0"/>
              <a:t>W = work (done by the system)</a:t>
            </a:r>
          </a:p>
          <a:p>
            <a:r>
              <a:rPr lang="en-US" sz="2300" dirty="0" smtClean="0"/>
              <a:t>S = entropy</a:t>
            </a:r>
          </a:p>
          <a:p>
            <a:r>
              <a:rPr lang="en-US" sz="2300" dirty="0" smtClean="0"/>
              <a:t>m = mass</a:t>
            </a:r>
          </a:p>
          <a:p>
            <a:r>
              <a:rPr lang="en-US" sz="2300" dirty="0" smtClean="0"/>
              <a:t>c = specific heat</a:t>
            </a:r>
          </a:p>
          <a:p>
            <a:r>
              <a:rPr lang="en-US" sz="2300" dirty="0" smtClean="0"/>
              <a:t>Omega = number of micro states</a:t>
            </a:r>
            <a:endParaRPr lang="en-US" sz="2300" dirty="0"/>
          </a:p>
        </p:txBody>
      </p:sp>
      <p:pic>
        <p:nvPicPr>
          <p:cNvPr id="12" name="Picture 11" descr="Screen Shot 2016-09-21 at 3.43.1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0199" y="4928132"/>
            <a:ext cx="1600200" cy="36614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340350" y="4850307"/>
            <a:ext cx="276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/>
              <a:t>Specific Heat</a:t>
            </a:r>
          </a:p>
        </p:txBody>
      </p:sp>
      <p:pic>
        <p:nvPicPr>
          <p:cNvPr id="18" name="Picture 17" descr="Screen Shot 2016-09-21 at 1.26.17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4650" y="5547746"/>
            <a:ext cx="1916700" cy="766680"/>
          </a:xfrm>
          <a:prstGeom prst="rect">
            <a:avLst/>
          </a:prstGeom>
        </p:spPr>
      </p:pic>
      <p:pic>
        <p:nvPicPr>
          <p:cNvPr id="19" name="Picture 18" descr="Screen Shot 2016-09-21 at 1.26.25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300" y="5547746"/>
            <a:ext cx="2018300" cy="767522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6564900" y="1545638"/>
            <a:ext cx="2197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/>
              <a:t>Definitions</a:t>
            </a:r>
            <a:endParaRPr lang="en-US" sz="2400" u="sng" dirty="0"/>
          </a:p>
        </p:txBody>
      </p:sp>
      <p:pic>
        <p:nvPicPr>
          <p:cNvPr id="22" name="Picture 21" descr="Screen Shot 2016-09-21 at 10.08.26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8300" y="4178299"/>
            <a:ext cx="1211627" cy="704054"/>
          </a:xfrm>
          <a:prstGeom prst="rect">
            <a:avLst/>
          </a:prstGeom>
        </p:spPr>
      </p:pic>
      <p:pic>
        <p:nvPicPr>
          <p:cNvPr id="25" name="Picture 24" descr="Screen Shot 2016-09-21 at 3.40.38 P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7612" y="2128859"/>
            <a:ext cx="2717800" cy="45720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4641350" y="2007303"/>
            <a:ext cx="1923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Conservation </a:t>
            </a:r>
          </a:p>
          <a:p>
            <a:r>
              <a:rPr lang="en-US" u="sng" dirty="0" smtClean="0"/>
              <a:t>of Energy</a:t>
            </a:r>
            <a:endParaRPr lang="en-US" u="sng" dirty="0"/>
          </a:p>
        </p:txBody>
      </p:sp>
      <p:sp>
        <p:nvSpPr>
          <p:cNvPr id="27" name="TextBox 26"/>
          <p:cNvSpPr txBox="1"/>
          <p:nvPr/>
        </p:nvSpPr>
        <p:spPr>
          <a:xfrm>
            <a:off x="5131676" y="2747941"/>
            <a:ext cx="825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Work </a:t>
            </a:r>
            <a:endParaRPr lang="en-US" u="sng" dirty="0"/>
          </a:p>
        </p:txBody>
      </p:sp>
      <p:sp>
        <p:nvSpPr>
          <p:cNvPr id="28" name="TextBox 27"/>
          <p:cNvSpPr txBox="1"/>
          <p:nvPr/>
        </p:nvSpPr>
        <p:spPr>
          <a:xfrm>
            <a:off x="5304780" y="3500037"/>
            <a:ext cx="652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Heat</a:t>
            </a:r>
            <a:endParaRPr lang="en-US" u="sng" dirty="0"/>
          </a:p>
        </p:txBody>
      </p:sp>
      <p:sp>
        <p:nvSpPr>
          <p:cNvPr id="29" name="TextBox 28"/>
          <p:cNvSpPr txBox="1"/>
          <p:nvPr/>
        </p:nvSpPr>
        <p:spPr>
          <a:xfrm>
            <a:off x="5068416" y="4341152"/>
            <a:ext cx="1085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Entropy</a:t>
            </a:r>
            <a:endParaRPr lang="en-US" u="sng" dirty="0"/>
          </a:p>
        </p:txBody>
      </p:sp>
      <p:pic>
        <p:nvPicPr>
          <p:cNvPr id="30" name="Picture 29" descr="Screen Shot 2016-09-22 at 10.30.12 AM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8300" y="3293346"/>
            <a:ext cx="1752599" cy="391357"/>
          </a:xfrm>
          <a:prstGeom prst="rect">
            <a:avLst/>
          </a:prstGeom>
        </p:spPr>
      </p:pic>
      <p:pic>
        <p:nvPicPr>
          <p:cNvPr id="31" name="Picture 30" descr="Screen Shot 2016-09-22 at 10.29.15 AM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0199" y="2788283"/>
            <a:ext cx="1943100" cy="328990"/>
          </a:xfrm>
          <a:prstGeom prst="rect">
            <a:avLst/>
          </a:prstGeom>
        </p:spPr>
      </p:pic>
      <p:pic>
        <p:nvPicPr>
          <p:cNvPr id="32" name="Picture 31" descr="Screen Shot 2016-09-22 at 10.28.58 AM.p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8300" y="3761570"/>
            <a:ext cx="1632882" cy="359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259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Blackbodies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1350" dirty="0"/>
                  <a:t>Total power emitted by a blackbody: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50" i="1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135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35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𝜎𝜖</m:t>
                      </m:r>
                      <m:r>
                        <a:rPr lang="en-US" sz="135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sSup>
                        <m:sSupPr>
                          <m:ctrlPr>
                            <a:rPr lang="en-US" sz="1350" i="1">
                              <a:latin typeface="Cambria Math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35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e>
                        <m:sup>
                          <m:r>
                            <a:rPr lang="en-US" sz="135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US" sz="135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8" t="-2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8" name="Picture 4" descr="Image result for blackbody spectru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9" y="2907507"/>
            <a:ext cx="5643563" cy="3093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123214" y="2907507"/>
                <a:ext cx="2392136" cy="28555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500" dirty="0"/>
                  <a:t>Using Wein’s displacement Law:</a:t>
                </a:r>
              </a:p>
              <a:p>
                <a:endParaRPr lang="en-US" sz="15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5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  <m:r>
                        <a:rPr lang="en-US" sz="15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500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2.9∗</m:t>
                          </m:r>
                          <m:sSup>
                            <m:sSupPr>
                              <m:ctrlPr>
                                <a:rPr lang="en-US" sz="15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1500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1500" i="1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sup>
                          </m:sSup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𝐾</m:t>
                          </m:r>
                        </m:num>
                        <m:den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en-US" sz="1500" dirty="0"/>
              </a:p>
              <a:p>
                <a:endParaRPr lang="en-US" sz="1500" dirty="0"/>
              </a:p>
              <a:p>
                <a:r>
                  <a:rPr lang="en-US" sz="1500" dirty="0"/>
                  <a:t>Planck distribution for intensity of light emitted by a blackbody.</a:t>
                </a:r>
              </a:p>
              <a:p>
                <a:endParaRPr lang="en-US" sz="1500" dirty="0"/>
              </a:p>
              <a:p>
                <a14:m>
                  <m:oMath xmlns:m="http://schemas.openxmlformats.org/officeDocument/2006/math">
                    <m:r>
                      <a:rPr lang="en-US" sz="1500" i="1">
                        <a:latin typeface="Cambria Math" panose="02040503050406030204" pitchFamily="18" charset="0"/>
                      </a:rPr>
                      <m:t>𝐼</m:t>
                    </m:r>
                    <m:d>
                      <m:dPr>
                        <m:ctrlPr>
                          <a:rPr lang="en-US" sz="1500" i="1">
                            <a:latin typeface="Cambria Math" charset="0"/>
                          </a:rPr>
                        </m:ctrlPr>
                      </m:dPr>
                      <m:e>
                        <m:r>
                          <a:rPr lang="en-US" sz="1500" i="1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sz="15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5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sz="15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500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sz="15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1500" i="1">
                            <a:latin typeface="Cambria Math" panose="02040503050406030204" pitchFamily="18" charset="0"/>
                          </a:rPr>
                          <m:t>h</m:t>
                        </m:r>
                        <m:sSup>
                          <m:sSupPr>
                            <m:ctrlPr>
                              <a:rPr lang="en-US" sz="1500" i="1">
                                <a:latin typeface="Cambria Math" charset="0"/>
                              </a:rPr>
                            </m:ctrlPr>
                          </m:sSupPr>
                          <m:e>
                            <m:r>
                              <a:rPr lang="en-US" sz="15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p>
                            <m:r>
                              <a:rPr lang="en-US" sz="15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1500" i="1">
                                <a:latin typeface="Cambria Math" charset="0"/>
                              </a:rPr>
                            </m:ctrlPr>
                          </m:sSupPr>
                          <m:e>
                            <m:r>
                              <a:rPr lang="en-US" sz="15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US" sz="15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1500" i="1">
                        <a:latin typeface="Cambria Math" panose="02040503050406030204" pitchFamily="18" charset="0"/>
                      </a:rPr>
                      <m:t>∗</m:t>
                    </m:r>
                    <m:f>
                      <m:fPr>
                        <m:ctrlPr>
                          <a:rPr lang="en-US" sz="1500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sz="15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1500" i="1">
                                <a:latin typeface="Cambria Math" charset="0"/>
                              </a:rPr>
                            </m:ctrlPr>
                          </m:sSupPr>
                          <m:e>
                            <m:r>
                              <a:rPr lang="en-US" sz="1500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f>
                              <m:fPr>
                                <m:ctrlPr>
                                  <a:rPr lang="en-US" sz="1500" i="1">
                                    <a:latin typeface="Cambria Math" charset="0"/>
                                  </a:rPr>
                                </m:ctrlPr>
                              </m:fPr>
                              <m:num>
                                <m:r>
                                  <a:rPr lang="en-US" sz="1500" i="1">
                                    <a:latin typeface="Cambria Math" panose="02040503050406030204" pitchFamily="18" charset="0"/>
                                  </a:rPr>
                                  <m:t>h𝑓</m:t>
                                </m:r>
                              </m:num>
                              <m:den>
                                <m:r>
                                  <a:rPr lang="en-US" sz="1500" i="1">
                                    <a:latin typeface="Cambria Math" panose="02040503050406030204" pitchFamily="18" charset="0"/>
                                  </a:rPr>
                                  <m:t>𝑘𝑇</m:t>
                                </m:r>
                              </m:den>
                            </m:f>
                          </m:sup>
                        </m:sSup>
                        <m:r>
                          <a:rPr lang="en-US" sz="1500" i="1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r>
                  <a:rPr lang="en-US" sz="1500" dirty="0"/>
                  <a:t> 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3214" y="2907507"/>
                <a:ext cx="2392136" cy="2855590"/>
              </a:xfrm>
              <a:prstGeom prst="rect">
                <a:avLst/>
              </a:prstGeom>
              <a:blipFill>
                <a:blip r:embed="rId4"/>
                <a:stretch>
                  <a:fillRect l="-1018" t="-4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6324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Phase Diagram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00600" y="3159578"/>
            <a:ext cx="3502479" cy="2377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Triple Point: Point at which the T and p of a substance cause a thermodynamic equilibrium in which all three phases coexist.</a:t>
            </a:r>
          </a:p>
          <a:p>
            <a:endParaRPr lang="en-US" sz="1350" dirty="0"/>
          </a:p>
          <a:p>
            <a:r>
              <a:rPr lang="en-US" sz="1350" dirty="0"/>
              <a:t>Critical point: Point at which liquid and vapor phases coexist, past which a supercritical fluid exists.</a:t>
            </a:r>
          </a:p>
          <a:p>
            <a:endParaRPr lang="en-US" sz="1350" dirty="0"/>
          </a:p>
          <a:p>
            <a:endParaRPr lang="en-US" sz="1350" dirty="0"/>
          </a:p>
          <a:p>
            <a:endParaRPr lang="en-US" sz="1350" dirty="0"/>
          </a:p>
          <a:p>
            <a:endParaRPr lang="en-US" sz="1350" dirty="0"/>
          </a:p>
        </p:txBody>
      </p:sp>
      <p:pic>
        <p:nvPicPr>
          <p:cNvPr id="2052" name="Picture 4" descr="https://upload.wikimedia.org/wikipedia/commons/thumb/3/34/Phase-diag2.svg/530px-Phase-diag2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0" y="2216604"/>
            <a:ext cx="4142354" cy="3462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0334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Ideal gases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195991"/>
              </p:ext>
            </p:extLst>
          </p:nvPr>
        </p:nvGraphicFramePr>
        <p:xfrm>
          <a:off x="159880" y="1671791"/>
          <a:ext cx="4562212" cy="4145667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971575"/>
                <a:gridCol w="1524000"/>
                <a:gridCol w="2066637"/>
              </a:tblGrid>
              <a:tr h="475664">
                <a:tc>
                  <a:txBody>
                    <a:bodyPr/>
                    <a:lstStyle/>
                    <a:p>
                      <a:r>
                        <a:rPr lang="en-US" dirty="0" smtClean="0"/>
                        <a:t>Symbol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452905"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Pressure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 smtClean="0"/>
                        <a:t>P = F/A</a:t>
                      </a:r>
                      <a:r>
                        <a:rPr lang="en-US" dirty="0" smtClean="0"/>
                        <a:t> ,</a:t>
                      </a:r>
                      <a:r>
                        <a:rPr lang="en-US" dirty="0" err="1" smtClean="0"/>
                        <a:t>atm</a:t>
                      </a:r>
                      <a:r>
                        <a:rPr lang="en-US" dirty="0" smtClean="0"/>
                        <a:t>,</a:t>
                      </a:r>
                      <a:endParaRPr lang="en-US" dirty="0"/>
                    </a:p>
                  </a:txBody>
                  <a:tcPr/>
                </a:tc>
              </a:tr>
              <a:tr h="452905">
                <a:tc>
                  <a:txBody>
                    <a:bodyPr/>
                    <a:lstStyle/>
                    <a:p>
                      <a:r>
                        <a:rPr lang="en-US" dirty="0" smtClean="0"/>
                        <a:t>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Volume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 , m^3</a:t>
                      </a:r>
                      <a:endParaRPr lang="en-US" dirty="0"/>
                    </a:p>
                  </a:txBody>
                  <a:tcPr/>
                </a:tc>
              </a:tr>
              <a:tr h="452905"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 of Mole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1/Na</a:t>
                      </a:r>
                      <a:endParaRPr lang="en-US" dirty="0"/>
                    </a:p>
                  </a:txBody>
                  <a:tcPr/>
                </a:tc>
              </a:tr>
              <a:tr h="452905"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Gas</a:t>
                      </a:r>
                      <a:r>
                        <a:rPr lang="en-US" baseline="0" smtClean="0"/>
                        <a:t> Constant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8.3145 </a:t>
                      </a:r>
                      <a:r>
                        <a:rPr lang="it-IT" dirty="0" smtClean="0"/>
                        <a:t> </a:t>
                      </a:r>
                      <a:r>
                        <a:rPr lang="it-IT" dirty="0" err="1" smtClean="0"/>
                        <a:t>J</a:t>
                      </a:r>
                      <a:r>
                        <a:rPr lang="it-IT" dirty="0" smtClean="0"/>
                        <a:t>/(</a:t>
                      </a:r>
                      <a:r>
                        <a:rPr lang="it-IT" dirty="0" err="1" smtClean="0"/>
                        <a:t>mol</a:t>
                      </a:r>
                      <a:r>
                        <a:rPr lang="it-IT" dirty="0" smtClean="0"/>
                        <a:t>*K)</a:t>
                      </a:r>
                      <a:endParaRPr lang="en-US" dirty="0"/>
                    </a:p>
                  </a:txBody>
                  <a:tcPr/>
                </a:tc>
              </a:tr>
              <a:tr h="684104"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 of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molecules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1+</a:t>
                      </a:r>
                      <a:endParaRPr lang="en-US" dirty="0"/>
                    </a:p>
                  </a:txBody>
                  <a:tcPr/>
                </a:tc>
              </a:tr>
              <a:tr h="721374"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Boltzmann</a:t>
                      </a:r>
                      <a:r>
                        <a:rPr lang="en-US" baseline="0" dirty="0" smtClean="0"/>
                        <a:t> constant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1.38065*10^-23</a:t>
                      </a:r>
                      <a:r>
                        <a:rPr lang="en-US" baseline="0" dirty="0" smtClean="0"/>
                        <a:t> J/K</a:t>
                      </a:r>
                      <a:endParaRPr lang="en-US" dirty="0"/>
                    </a:p>
                  </a:txBody>
                  <a:tcPr/>
                </a:tc>
              </a:tr>
              <a:tr h="452905"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Temperature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Kelvin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7" descr="Screen Shot 2016-09-21 at 2.39.5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5484" y="2231359"/>
            <a:ext cx="2801531" cy="387350"/>
          </a:xfrm>
          <a:prstGeom prst="rect">
            <a:avLst/>
          </a:prstGeom>
        </p:spPr>
      </p:pic>
      <p:pic>
        <p:nvPicPr>
          <p:cNvPr id="12" name="Picture 11" descr="Screen Shot 2016-09-21 at 3.22.5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063" y="3955999"/>
            <a:ext cx="1346200" cy="5842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993063" y="3103795"/>
            <a:ext cx="32672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Internal energy of </a:t>
            </a:r>
          </a:p>
          <a:p>
            <a:r>
              <a:rPr lang="en-US" dirty="0" smtClean="0"/>
              <a:t>monoatomic molecule</a:t>
            </a:r>
          </a:p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549899" y="1399379"/>
            <a:ext cx="3257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Equation of state for ideal gas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567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Ideal gases</a:t>
            </a:r>
            <a:endParaRPr lang="en-US" u="sng" dirty="0"/>
          </a:p>
        </p:txBody>
      </p:sp>
      <p:pic>
        <p:nvPicPr>
          <p:cNvPr id="8" name="Picture 7" descr="Screen Shot 2016-09-21 at 4.26.3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6917" y="2720626"/>
            <a:ext cx="3032992" cy="306133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886363" y="1417638"/>
            <a:ext cx="3821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To find </a:t>
            </a:r>
            <a:r>
              <a:rPr lang="en-US" dirty="0" err="1" smtClean="0"/>
              <a:t>Vrms</a:t>
            </a:r>
            <a:r>
              <a:rPr lang="en-US" dirty="0" smtClean="0"/>
              <a:t>, </a:t>
            </a:r>
          </a:p>
          <a:p>
            <a:r>
              <a:rPr lang="en-US" dirty="0" smtClean="0"/>
              <a:t>Set kinetic energy = internal energy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74638"/>
            <a:ext cx="3158836" cy="1814012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sz="2800" u="sng" dirty="0" smtClean="0"/>
              <a:t>KEY</a:t>
            </a:r>
          </a:p>
          <a:p>
            <a:r>
              <a:rPr lang="en-US" sz="2300" dirty="0" smtClean="0"/>
              <a:t>E or U = internal energy</a:t>
            </a:r>
          </a:p>
          <a:p>
            <a:r>
              <a:rPr lang="en-US" sz="2300" dirty="0" smtClean="0"/>
              <a:t>Q = heat added  </a:t>
            </a:r>
          </a:p>
          <a:p>
            <a:r>
              <a:rPr lang="en-US" sz="2300" dirty="0" smtClean="0"/>
              <a:t>W = work (done by the system)</a:t>
            </a:r>
          </a:p>
          <a:p>
            <a:r>
              <a:rPr lang="en-US" sz="2300" dirty="0" smtClean="0"/>
              <a:t>S = entropy</a:t>
            </a:r>
          </a:p>
          <a:p>
            <a:r>
              <a:rPr lang="en-US" sz="2300" dirty="0" smtClean="0"/>
              <a:t>m = mass</a:t>
            </a:r>
          </a:p>
          <a:p>
            <a:r>
              <a:rPr lang="en-US" sz="2300" dirty="0" smtClean="0"/>
              <a:t>c = specific heat</a:t>
            </a:r>
          </a:p>
          <a:p>
            <a:r>
              <a:rPr lang="en-US" sz="2300" dirty="0" smtClean="0"/>
              <a:t>Omega = number of micro states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290155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smtClean="0"/>
              <a:t>Important Thermodynamic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19463"/>
            <a:ext cx="8406063" cy="4034631"/>
          </a:xfrm>
        </p:spPr>
        <p:txBody>
          <a:bodyPr>
            <a:normAutofit fontScale="85000" lnSpcReduction="10000"/>
          </a:bodyPr>
          <a:lstStyle/>
          <a:p>
            <a:r>
              <a:rPr lang="en-US" u="sng" dirty="0" smtClean="0"/>
              <a:t>Isobaric </a:t>
            </a:r>
          </a:p>
          <a:p>
            <a:pPr lvl="1"/>
            <a:r>
              <a:rPr lang="en-US" dirty="0" smtClean="0"/>
              <a:t>Constant pressure </a:t>
            </a:r>
            <a:r>
              <a:rPr lang="en-US" dirty="0" err="1" smtClean="0"/>
              <a:t>dP</a:t>
            </a:r>
            <a:r>
              <a:rPr lang="en-US" dirty="0" smtClean="0"/>
              <a:t>=0 [barometer]</a:t>
            </a:r>
          </a:p>
          <a:p>
            <a:r>
              <a:rPr lang="en-US" u="sng" dirty="0" smtClean="0"/>
              <a:t>Isothermal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 constant T, </a:t>
            </a:r>
            <a:r>
              <a:rPr lang="en-US" dirty="0" err="1" smtClean="0"/>
              <a:t>dT</a:t>
            </a:r>
            <a:r>
              <a:rPr lang="en-US" dirty="0" smtClean="0"/>
              <a:t>=0 </a:t>
            </a:r>
          </a:p>
          <a:p>
            <a:r>
              <a:rPr lang="en-US" u="sng" dirty="0" smtClean="0"/>
              <a:t>Isochoric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constant V, </a:t>
            </a:r>
            <a:r>
              <a:rPr lang="en-US" dirty="0" err="1" smtClean="0"/>
              <a:t>dV</a:t>
            </a:r>
            <a:r>
              <a:rPr lang="en-US" dirty="0" smtClean="0"/>
              <a:t>=0 [</a:t>
            </a:r>
            <a:r>
              <a:rPr lang="en-US" dirty="0" err="1" smtClean="0"/>
              <a:t>choros</a:t>
            </a:r>
            <a:r>
              <a:rPr lang="en-US" dirty="0" smtClean="0"/>
              <a:t> = space]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u="sng" dirty="0" smtClean="0"/>
              <a:t>Adiabatic (isolated process)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err="1"/>
              <a:t>d</a:t>
            </a:r>
            <a:r>
              <a:rPr lang="en-US" dirty="0" err="1" smtClean="0"/>
              <a:t>Q</a:t>
            </a:r>
            <a:r>
              <a:rPr lang="en-US" dirty="0" smtClean="0"/>
              <a:t>=0, no exchange between the system and its surroundings.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5" name="Picture 4" descr="Screen Shot 2016-09-21 at 4.00.5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697" y="5354094"/>
            <a:ext cx="938129" cy="133153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31455" y="5461000"/>
            <a:ext cx="2863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</a:t>
            </a:r>
            <a:r>
              <a:rPr lang="en-US" dirty="0"/>
              <a:t>A</a:t>
            </a:r>
            <a:r>
              <a:rPr lang="en-US" dirty="0" smtClean="0"/>
              <a:t>diabatic Expansion,</a:t>
            </a:r>
          </a:p>
          <a:p>
            <a:r>
              <a:rPr lang="en-US" dirty="0"/>
              <a:t>t</a:t>
            </a:r>
            <a:r>
              <a:rPr lang="en-US" dirty="0" smtClean="0"/>
              <a:t>he expressions to the right are equal to a constant</a:t>
            </a:r>
          </a:p>
          <a:p>
            <a:endParaRPr lang="en-US" dirty="0"/>
          </a:p>
        </p:txBody>
      </p:sp>
      <p:pic>
        <p:nvPicPr>
          <p:cNvPr id="7" name="Picture 6" descr="Screen Shot 2016-09-21 at 4.22.1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0713" y="5830455"/>
            <a:ext cx="1257300" cy="558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588808" y="5377185"/>
            <a:ext cx="2274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Adiabatic constant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304433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smtClean="0"/>
              <a:t>Important Thermodynamic Processes (cont.)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709"/>
          </a:xfrm>
        </p:spPr>
        <p:txBody>
          <a:bodyPr>
            <a:normAutofit fontScale="62500" lnSpcReduction="20000"/>
          </a:bodyPr>
          <a:lstStyle/>
          <a:p>
            <a:r>
              <a:rPr lang="en-US" u="sng" dirty="0" smtClean="0"/>
              <a:t>Reversible</a:t>
            </a:r>
          </a:p>
          <a:p>
            <a:pPr lvl="1"/>
            <a:r>
              <a:rPr lang="en-US" dirty="0" smtClean="0"/>
              <a:t> proceeds in infinitesimal step such that each step can be reversed.</a:t>
            </a:r>
          </a:p>
          <a:p>
            <a:pPr lvl="2"/>
            <a:r>
              <a:rPr lang="en-US" dirty="0" smtClean="0"/>
              <a:t> I.E. adding an infinitesimal amount of heat</a:t>
            </a:r>
          </a:p>
          <a:p>
            <a:r>
              <a:rPr lang="en-US" u="sng" dirty="0" err="1" smtClean="0"/>
              <a:t>Quasistatic</a:t>
            </a:r>
            <a:endParaRPr lang="en-US" u="sng" dirty="0"/>
          </a:p>
          <a:p>
            <a:pPr lvl="1"/>
            <a:r>
              <a:rPr lang="en-US" dirty="0" smtClean="0"/>
              <a:t> process that happens infinitely slow such that the system is always at equilibrium</a:t>
            </a:r>
          </a:p>
          <a:p>
            <a:pPr lvl="2"/>
            <a:r>
              <a:rPr lang="en-US" dirty="0" smtClean="0"/>
              <a:t>All Reversible processes are </a:t>
            </a:r>
            <a:r>
              <a:rPr lang="en-US" dirty="0" err="1" smtClean="0"/>
              <a:t>Quasistatic</a:t>
            </a:r>
            <a:r>
              <a:rPr lang="en-US" dirty="0" smtClean="0"/>
              <a:t>, but some </a:t>
            </a:r>
            <a:r>
              <a:rPr lang="en-US" dirty="0" err="1" smtClean="0"/>
              <a:t>quasistatic</a:t>
            </a:r>
            <a:r>
              <a:rPr lang="en-US" dirty="0" smtClean="0"/>
              <a:t> processes can be non-reversible</a:t>
            </a:r>
          </a:p>
          <a:p>
            <a:r>
              <a:rPr lang="en-US" u="sng" dirty="0" smtClean="0"/>
              <a:t>Isentropic aka revisable adiabatic</a:t>
            </a:r>
          </a:p>
          <a:p>
            <a:pPr lvl="1"/>
            <a:r>
              <a:rPr lang="en-US" dirty="0" smtClean="0"/>
              <a:t>All Adiabatic processes that are reversible must have a </a:t>
            </a:r>
            <a:r>
              <a:rPr lang="en-US" dirty="0" err="1" smtClean="0"/>
              <a:t>dS</a:t>
            </a:r>
            <a:r>
              <a:rPr lang="en-US" dirty="0" smtClean="0"/>
              <a:t>=0 </a:t>
            </a:r>
          </a:p>
          <a:p>
            <a:pPr lvl="1"/>
            <a:r>
              <a:rPr lang="en-US" dirty="0" smtClean="0"/>
              <a:t>Warning, the GRE is known to simply say “adiabatic” and mean reversible adiabatic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u="sng" dirty="0" smtClean="0"/>
              <a:t>Free Expansion</a:t>
            </a:r>
          </a:p>
          <a:p>
            <a:pPr lvl="1"/>
            <a:r>
              <a:rPr lang="en-US" dirty="0" smtClean="0"/>
              <a:t>This is an adiabatic process and NOT reversible in which the gas does no work</a:t>
            </a:r>
          </a:p>
          <a:p>
            <a:pPr lvl="1"/>
            <a:r>
              <a:rPr lang="en-US" dirty="0" smtClean="0"/>
              <a:t>PV=P’V’ </a:t>
            </a:r>
            <a:r>
              <a:rPr lang="is-IS" dirty="0" smtClean="0"/>
              <a:t>….. </a:t>
            </a:r>
            <a:r>
              <a:rPr lang="en-US" dirty="0" err="1" smtClean="0"/>
              <a:t>dU</a:t>
            </a:r>
            <a:r>
              <a:rPr lang="en-US" dirty="0" smtClean="0"/>
              <a:t>=0, </a:t>
            </a:r>
            <a:r>
              <a:rPr lang="en-US" dirty="0" err="1" smtClean="0"/>
              <a:t>dQ</a:t>
            </a:r>
            <a:r>
              <a:rPr lang="en-US" dirty="0" smtClean="0"/>
              <a:t>=0</a:t>
            </a:r>
          </a:p>
          <a:p>
            <a:pPr lvl="1"/>
            <a:r>
              <a:rPr lang="en-US" dirty="0" smtClean="0"/>
              <a:t>Therefore </a:t>
            </a:r>
            <a:r>
              <a:rPr lang="en-US" dirty="0" err="1" smtClean="0"/>
              <a:t>NkT</a:t>
            </a:r>
            <a:r>
              <a:rPr lang="en-US" dirty="0" smtClean="0"/>
              <a:t>=Constant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 descr="Screen Shot 2016-09-21 at 4.00.5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37" y="4552501"/>
            <a:ext cx="578107" cy="820540"/>
          </a:xfrm>
          <a:prstGeom prst="rect">
            <a:avLst/>
          </a:prstGeom>
        </p:spPr>
      </p:pic>
      <p:pic>
        <p:nvPicPr>
          <p:cNvPr id="5" name="Picture 4" descr="Screen Shot 2016-09-21 at 4.22.1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4895" y="4921833"/>
            <a:ext cx="1171287" cy="52057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207808" y="4552501"/>
            <a:ext cx="1954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Adiabatic constant</a:t>
            </a:r>
            <a:endParaRPr lang="en-US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4389599" y="4552501"/>
            <a:ext cx="2274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Recall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01058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Statistical Mechanics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Methodology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400" dirty="0"/>
              <a:t>Specify the </a:t>
            </a:r>
            <a:r>
              <a:rPr lang="en-US" sz="1400" dirty="0" err="1"/>
              <a:t>macrostate</a:t>
            </a:r>
            <a:r>
              <a:rPr lang="en-US" sz="1400" dirty="0"/>
              <a:t> and accessible microstates of the system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400" dirty="0"/>
              <a:t>Choose the ensemble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400" dirty="0"/>
              <a:t>Calculate the mean values and other statistical  values</a:t>
            </a:r>
          </a:p>
          <a:p>
            <a:pPr marL="0" indent="0">
              <a:buNone/>
            </a:pPr>
            <a:endParaRPr lang="en-US" sz="1400" dirty="0"/>
          </a:p>
          <a:p>
            <a:pPr marL="514350" indent="-514350">
              <a:buFont typeface="+mj-lt"/>
              <a:buAutoNum type="arabicPeriod"/>
            </a:pPr>
            <a:endParaRPr lang="en-US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129802" y="3201888"/>
            <a:ext cx="7718798" cy="1597766"/>
            <a:chOff x="129802" y="3201888"/>
            <a:chExt cx="7718798" cy="1597766"/>
          </a:xfrm>
        </p:grpSpPr>
        <p:sp>
          <p:nvSpPr>
            <p:cNvPr id="4" name="TextBox 3"/>
            <p:cNvSpPr txBox="1"/>
            <p:nvPr/>
          </p:nvSpPr>
          <p:spPr>
            <a:xfrm>
              <a:off x="1295400" y="3201888"/>
              <a:ext cx="28956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u="sng" dirty="0" err="1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Macrostate</a:t>
              </a:r>
              <a:endParaRPr lang="en-US" sz="1400" u="sng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33400" y="3530447"/>
              <a:ext cx="325581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3 non interacting spins in magnetic field B  </a:t>
              </a: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129802" y="3958477"/>
              <a:ext cx="1760738" cy="841177"/>
              <a:chOff x="533400" y="3962400"/>
              <a:chExt cx="1760738" cy="841177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 flipV="1">
                <a:off x="1143000" y="3962400"/>
                <a:ext cx="0" cy="457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/>
              <p:cNvCxnSpPr/>
              <p:nvPr/>
            </p:nvCxnSpPr>
            <p:spPr>
              <a:xfrm rot="10800000" flipV="1">
                <a:off x="1752600" y="3962400"/>
                <a:ext cx="0" cy="457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Rectangle 9"/>
                  <p:cNvSpPr/>
                  <p:nvPr/>
                </p:nvSpPr>
                <p:spPr>
                  <a:xfrm>
                    <a:off x="533400" y="4495800"/>
                    <a:ext cx="1760738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400" i="1" smtClean="0">
                              <a:latin typeface="Cambria Math"/>
                            </a:rPr>
                            <m:t>𝐸</m:t>
                          </m:r>
                          <m:r>
                            <a:rPr lang="en-US" sz="1400" i="0">
                              <a:latin typeface="Cambria Math"/>
                            </a:rPr>
                            <m:t>=</m:t>
                          </m:r>
                          <m:r>
                            <a:rPr lang="en-US" sz="1400" b="0" i="0" smtClean="0">
                              <a:latin typeface="Cambria Math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US" sz="1400" i="0">
                              <a:latin typeface="Cambria Math"/>
                            </a:rPr>
                            <m:t>μB</m:t>
                          </m:r>
                          <m:r>
                            <a:rPr lang="en-US" sz="1400" b="0" i="0" smtClean="0">
                              <a:latin typeface="Cambria Math"/>
                            </a:rPr>
                            <m:t>       </m:t>
                          </m:r>
                          <m:r>
                            <a:rPr lang="en-US" sz="1400" i="0">
                              <a:latin typeface="Cambria Math"/>
                            </a:rPr>
                            <m:t>⁢</m:t>
                          </m:r>
                          <m:r>
                            <a:rPr lang="en-US" sz="1400" i="1">
                              <a:latin typeface="Cambria Math"/>
                            </a:rPr>
                            <m:t>𝐸</m:t>
                          </m:r>
                          <m:r>
                            <a:rPr lang="en-US" sz="1400" i="0">
                              <a:latin typeface="Cambria Math"/>
                            </a:rPr>
                            <m:t>=</m:t>
                          </m:r>
                          <m:r>
                            <m:rPr>
                              <m:sty m:val="p"/>
                            </m:rPr>
                            <a:rPr lang="en-US" sz="1400" i="0">
                              <a:latin typeface="Cambria Math"/>
                            </a:rPr>
                            <m:t>μB</m:t>
                          </m:r>
                        </m:oMath>
                      </m:oMathPara>
                    </a14:m>
                    <a:endParaRPr lang="en-US" sz="1400" dirty="0"/>
                  </a:p>
                </p:txBody>
              </p:sp>
            </mc:Choice>
            <mc:Fallback xmlns="">
              <p:sp>
                <p:nvSpPr>
                  <p:cNvPr id="10" name="Rectangle 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33400" y="4495800"/>
                    <a:ext cx="1760738" cy="307777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b="-400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1905000" y="4048431"/>
                  <a:ext cx="2105891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4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𝐸</m:t>
                        </m:r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𝑡𝑜𝑡𝑎𝑙</m:t>
                        </m:r>
                        <m:r>
                          <a:rPr lang="en-US" sz="1400">
                            <a:solidFill>
                              <a:prstClr val="black"/>
                            </a:solidFill>
                            <a:latin typeface="Cambria Math"/>
                          </a:rPr>
                          <m:t>=−</m:t>
                        </m:r>
                        <m:r>
                          <m:rPr>
                            <m:sty m:val="p"/>
                          </m:rPr>
                          <a:rPr lang="en-US" sz="1400">
                            <a:solidFill>
                              <a:prstClr val="black"/>
                            </a:solidFill>
                            <a:latin typeface="Cambria Math"/>
                          </a:rPr>
                          <m:t>μB</m:t>
                        </m:r>
                        <m:r>
                          <a:rPr lang="en-US" sz="1400" b="0" i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   , </m:t>
                        </m:r>
                        <m:r>
                          <m:rPr>
                            <m:sty m:val="p"/>
                          </m:rPr>
                          <a:rPr lang="en-US" sz="1400" b="0" i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N</m:t>
                        </m:r>
                        <m:r>
                          <a:rPr lang="en-US" sz="1400" b="0" i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=3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05000" y="4048431"/>
                  <a:ext cx="2105891" cy="30777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19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TextBox 12"/>
            <p:cNvSpPr txBox="1"/>
            <p:nvPr/>
          </p:nvSpPr>
          <p:spPr>
            <a:xfrm>
              <a:off x="4953000" y="3201888"/>
              <a:ext cx="28956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u="sng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Microstates</a:t>
              </a:r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4800600" y="3584919"/>
              <a:ext cx="304800" cy="463512"/>
              <a:chOff x="4800600" y="3584919"/>
              <a:chExt cx="304800" cy="463512"/>
            </a:xfrm>
          </p:grpSpPr>
          <p:cxnSp>
            <p:nvCxnSpPr>
              <p:cNvPr id="18" name="Straight Arrow Connector 17"/>
              <p:cNvCxnSpPr/>
              <p:nvPr/>
            </p:nvCxnSpPr>
            <p:spPr>
              <a:xfrm flipV="1">
                <a:off x="4800600" y="3591231"/>
                <a:ext cx="0" cy="457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 flipV="1">
                <a:off x="4958111" y="3584919"/>
                <a:ext cx="0" cy="457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/>
              <p:nvPr/>
            </p:nvCxnSpPr>
            <p:spPr>
              <a:xfrm rot="10800000" flipV="1">
                <a:off x="5105400" y="3584919"/>
                <a:ext cx="0" cy="457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/>
            <p:cNvGrpSpPr/>
            <p:nvPr/>
          </p:nvGrpSpPr>
          <p:grpSpPr>
            <a:xfrm>
              <a:off x="5638800" y="3591231"/>
              <a:ext cx="304800" cy="463512"/>
              <a:chOff x="4800600" y="3584919"/>
              <a:chExt cx="304800" cy="463512"/>
            </a:xfrm>
          </p:grpSpPr>
          <p:cxnSp>
            <p:nvCxnSpPr>
              <p:cNvPr id="23" name="Straight Arrow Connector 22"/>
              <p:cNvCxnSpPr/>
              <p:nvPr/>
            </p:nvCxnSpPr>
            <p:spPr>
              <a:xfrm flipV="1">
                <a:off x="4800600" y="3591231"/>
                <a:ext cx="0" cy="457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/>
              <p:cNvCxnSpPr/>
              <p:nvPr/>
            </p:nvCxnSpPr>
            <p:spPr>
              <a:xfrm rot="10800000" flipV="1">
                <a:off x="4958111" y="3584919"/>
                <a:ext cx="0" cy="457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/>
              <p:cNvCxnSpPr/>
              <p:nvPr/>
            </p:nvCxnSpPr>
            <p:spPr>
              <a:xfrm flipV="1">
                <a:off x="5105400" y="3584919"/>
                <a:ext cx="0" cy="457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>
            <a:xfrm>
              <a:off x="6461329" y="3584919"/>
              <a:ext cx="304800" cy="463512"/>
              <a:chOff x="4800600" y="3584919"/>
              <a:chExt cx="304800" cy="463512"/>
            </a:xfrm>
          </p:grpSpPr>
          <p:cxnSp>
            <p:nvCxnSpPr>
              <p:cNvPr id="27" name="Straight Arrow Connector 26"/>
              <p:cNvCxnSpPr/>
              <p:nvPr/>
            </p:nvCxnSpPr>
            <p:spPr>
              <a:xfrm rot="10800000" flipV="1">
                <a:off x="4800600" y="3591231"/>
                <a:ext cx="0" cy="457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/>
              <p:nvPr/>
            </p:nvCxnSpPr>
            <p:spPr>
              <a:xfrm flipV="1">
                <a:off x="4958111" y="3584919"/>
                <a:ext cx="0" cy="457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/>
              <p:cNvCxnSpPr/>
              <p:nvPr/>
            </p:nvCxnSpPr>
            <p:spPr>
              <a:xfrm flipV="1">
                <a:off x="5105400" y="3584919"/>
                <a:ext cx="0" cy="4572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4660238" y="4219178"/>
                  <a:ext cx="2654962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z="1400" b="0" i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E</m:t>
                        </m:r>
                        <m:r>
                          <a:rPr lang="en-US" sz="1400">
                            <a:solidFill>
                              <a:prstClr val="black"/>
                            </a:solidFill>
                            <a:latin typeface="Cambria Math"/>
                          </a:rPr>
                          <m:t>=−</m:t>
                        </m:r>
                        <m:r>
                          <m:rPr>
                            <m:sty m:val="p"/>
                          </m:rPr>
                          <a:rPr lang="en-US" sz="1400">
                            <a:solidFill>
                              <a:prstClr val="black"/>
                            </a:solidFill>
                            <a:latin typeface="Cambria Math"/>
                          </a:rPr>
                          <m:t>μB</m:t>
                        </m:r>
                        <m:r>
                          <a:rPr lang="en-US" sz="1400" b="0" i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   ,</m:t>
                        </m:r>
                        <m:r>
                          <m:rPr>
                            <m:nor/>
                          </m:rPr>
                          <a:rPr lang="en-US" sz="1400" b="1" i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l-GR" sz="1400"/>
                          <m:t>Ω</m:t>
                        </m:r>
                        <m:r>
                          <m:rPr>
                            <m:nor/>
                          </m:rPr>
                          <a:rPr lang="en-US" sz="1400" b="0" i="0" smtClean="0"/>
                          <m:t> = 3,</m:t>
                        </m:r>
                        <m:r>
                          <m:rPr>
                            <m:nor/>
                          </m:rPr>
                          <a:rPr lang="en-US" sz="1400" b="1" i="0" smtClean="0"/>
                          <m:t>   </m:t>
                        </m:r>
                        <m:r>
                          <m:rPr>
                            <m:nor/>
                          </m:rPr>
                          <a:rPr lang="en-US" sz="1400"/>
                          <m:t>P</m:t>
                        </m:r>
                        <m:r>
                          <m:rPr>
                            <m:nor/>
                          </m:rPr>
                          <a:rPr lang="en-US" sz="1400" baseline="-25000"/>
                          <m:t>s</m:t>
                        </m:r>
                        <m:r>
                          <m:rPr>
                            <m:nor/>
                          </m:rPr>
                          <a:rPr lang="en-US" sz="1400" b="0" i="0" baseline="-25000" smtClean="0"/>
                          <m:t>  </m:t>
                        </m:r>
                        <m:r>
                          <m:rPr>
                            <m:nor/>
                          </m:rPr>
                          <a:rPr lang="en-US" sz="1400"/>
                          <m:t>= 1/</m:t>
                        </m:r>
                        <m:r>
                          <m:rPr>
                            <m:nor/>
                          </m:rPr>
                          <a:rPr lang="el-GR" sz="1400"/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60238" y="4219178"/>
                  <a:ext cx="2654962" cy="30777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196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1" name="TextBox 30"/>
          <p:cNvSpPr txBox="1"/>
          <p:nvPr/>
        </p:nvSpPr>
        <p:spPr>
          <a:xfrm>
            <a:off x="3102206" y="4799653"/>
            <a:ext cx="17330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Statistical properties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377338" y="5107430"/>
                <a:ext cx="1527662" cy="6980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smtClean="0">
                          <a:latin typeface="Cambria Math"/>
                        </a:rPr>
                        <m:t>&lt;</m:t>
                      </m:r>
                      <m:r>
                        <m:rPr>
                          <m:sty m:val="p"/>
                        </m:rPr>
                        <a:rPr lang="en-US" sz="1400" b="0" i="0" smtClean="0">
                          <a:latin typeface="Cambria Math"/>
                        </a:rPr>
                        <m:t>Q</m:t>
                      </m:r>
                      <m:r>
                        <a:rPr lang="en-US" sz="1400" i="0">
                          <a:latin typeface="Cambria Math"/>
                        </a:rPr>
                        <m:t>&gt;=</m:t>
                      </m:r>
                      <m:nary>
                        <m:naryPr>
                          <m:chr m:val="∑"/>
                          <m:limLoc m:val="undOvr"/>
                          <m:grow m:val="on"/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naryPr>
                        <m:sub>
                          <m:r>
                            <a:rPr lang="en-US" sz="1400" i="1">
                              <a:latin typeface="Cambria Math"/>
                            </a:rPr>
                            <m:t>𝑖</m:t>
                          </m:r>
                          <m:r>
                            <a:rPr lang="en-US" sz="1400" i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400" i="0">
                              <a:latin typeface="Cambria Math"/>
                            </a:rPr>
                            <m:t>3</m:t>
                          </m:r>
                        </m:sup>
                        <m:e>
                          <m:sSub>
                            <m:sSub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400" i="0">
                              <a:latin typeface="Cambria Math"/>
                            </a:rPr>
                            <m:t>⁢</m:t>
                          </m:r>
                          <m:r>
                            <a:rPr lang="en-US" sz="1400" b="0" i="0" smtClean="0">
                              <a:latin typeface="Cambria Math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338" y="5107430"/>
                <a:ext cx="1527662" cy="69801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/>
              <p:cNvSpPr/>
              <p:nvPr/>
            </p:nvSpPr>
            <p:spPr>
              <a:xfrm>
                <a:off x="2517408" y="5064181"/>
                <a:ext cx="4285660" cy="7845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smtClean="0">
                          <a:latin typeface="Cambria Math"/>
                        </a:rPr>
                        <m:t>&lt;</m:t>
                      </m:r>
                      <m:sSub>
                        <m:sSubPr>
                          <m:ctrlPr>
                            <a:rPr lang="en-US" sz="16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sz="1600" i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600" i="0">
                          <a:latin typeface="Cambria Math"/>
                        </a:rPr>
                        <m:t>&gt;=</m:t>
                      </m:r>
                      <m:nary>
                        <m:naryPr>
                          <m:chr m:val="∑"/>
                          <m:limLoc m:val="undOvr"/>
                          <m:grow m:val="on"/>
                          <m:ctrlPr>
                            <a:rPr lang="en-US" sz="1600" i="1">
                              <a:latin typeface="Cambria Math" charset="0"/>
                            </a:rPr>
                          </m:ctrlPr>
                        </m:naryPr>
                        <m:sub>
                          <m:r>
                            <a:rPr lang="en-US" sz="1600" i="1">
                              <a:latin typeface="Cambria Math"/>
                            </a:rPr>
                            <m:t>𝑖</m:t>
                          </m:r>
                          <m:r>
                            <a:rPr lang="en-US" sz="1600" i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600" i="0">
                              <a:latin typeface="Cambria Math"/>
                            </a:rPr>
                            <m:t>3</m:t>
                          </m:r>
                        </m:sup>
                        <m:e>
                          <m:sSub>
                            <m:sSubPr>
                              <m:ctrlPr>
                                <a:rPr lang="en-US" sz="16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600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600" i="0">
                              <a:latin typeface="Cambria Math"/>
                            </a:rPr>
                            <m:t>⁢</m:t>
                          </m:r>
                          <m:sSub>
                            <m:sSubPr>
                              <m:ctrlPr>
                                <a:rPr lang="en-US" sz="16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1600" i="1">
                                  <a:latin typeface="Cambria Math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1600" i="0">
                                  <a:latin typeface="Cambria Math"/>
                                </a:rPr>
                                <m:t>1,</m:t>
                              </m:r>
                              <m:r>
                                <a:rPr lang="en-US" sz="1600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en-US" sz="1600" b="1" i="0">
                          <a:latin typeface="Cambria Math"/>
                        </a:rPr>
                        <m:t>=</m:t>
                      </m:r>
                      <m:r>
                        <m:rPr>
                          <m:nor/>
                        </m:rPr>
                        <a:rPr lang="en-US" sz="1600"/>
                        <m:t>(1/3)  [2  (+1)+ 1  (−1)]</m:t>
                      </m:r>
                      <m:r>
                        <a:rPr lang="en-US" sz="16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1600" i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1600" i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7408" y="5064181"/>
                <a:ext cx="4285660" cy="7845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6871855" y="5326512"/>
            <a:ext cx="198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(Average value of spin 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497338" y="6019800"/>
                <a:ext cx="835933" cy="4970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1400" i="0">
                              <a:latin typeface="Cambria Math"/>
                            </a:rPr>
                            <m:t>1,↑</m:t>
                          </m:r>
                        </m:sub>
                      </m:sSub>
                      <m:r>
                        <a:rPr lang="en-US" sz="14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1400" i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1400" i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338" y="6019800"/>
                <a:ext cx="835933" cy="49705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1" name="Group 40"/>
          <p:cNvGrpSpPr/>
          <p:nvPr/>
        </p:nvGrpSpPr>
        <p:grpSpPr>
          <a:xfrm>
            <a:off x="1676400" y="6019800"/>
            <a:ext cx="3710538" cy="523220"/>
            <a:chOff x="2544921" y="5949075"/>
            <a:chExt cx="3710538" cy="5232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Rectangle 38"/>
                <p:cNvSpPr/>
                <p:nvPr/>
              </p:nvSpPr>
              <p:spPr>
                <a:xfrm>
                  <a:off x="2544921" y="5962861"/>
                  <a:ext cx="1427635" cy="49564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400" i="1" smtClean="0">
                            <a:latin typeface="Cambria Math"/>
                          </a:rPr>
                          <m:t>𝑃</m:t>
                        </m:r>
                        <m:r>
                          <a:rPr lang="en-US" sz="1400" i="0">
                            <a:latin typeface="Cambria Math"/>
                          </a:rPr>
                          <m:t>⁢</m:t>
                        </m:r>
                        <m:d>
                          <m:dPr>
                            <m:ctrlPr>
                              <a:rPr lang="en-US" sz="1400" i="1">
                                <a:latin typeface="Cambria Math" charset="0"/>
                              </a:rPr>
                            </m:ctrlPr>
                          </m:dPr>
                          <m:e>
                            <m:r>
                              <a:rPr lang="en-US" sz="1400" i="0">
                                <a:latin typeface="Cambria Math"/>
                              </a:rPr>
                              <m:t>2</m:t>
                            </m:r>
                            <m:r>
                              <a:rPr lang="en-US" sz="1400" b="0" i="0" smtClean="0">
                                <a:latin typeface="Cambria Math"/>
                              </a:rPr>
                              <m:t>,</m:t>
                            </m:r>
                            <m:r>
                              <a:rPr lang="en-US" sz="1400" i="0">
                                <a:latin typeface="Cambria Math"/>
                              </a:rPr>
                              <m:t>↑|1</m:t>
                            </m:r>
                            <m:r>
                              <a:rPr lang="en-US" sz="1400" b="0" i="0" smtClean="0">
                                <a:latin typeface="Cambria Math"/>
                              </a:rPr>
                              <m:t>,</m:t>
                            </m:r>
                            <m:r>
                              <a:rPr lang="en-US" sz="1400" i="0">
                                <a:latin typeface="Cambria Math"/>
                              </a:rPr>
                              <m:t>↑</m:t>
                            </m:r>
                          </m:e>
                        </m:d>
                        <m:r>
                          <a:rPr lang="en-US" sz="1400" i="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1400" i="1">
                                <a:latin typeface="Cambria Math" charset="0"/>
                              </a:rPr>
                            </m:ctrlPr>
                          </m:fPr>
                          <m:num>
                            <m:r>
                              <a:rPr lang="en-US" sz="1400" i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1400" i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US" sz="1400" dirty="0"/>
                </a:p>
              </p:txBody>
            </p:sp>
          </mc:Choice>
          <mc:Fallback xmlns="">
            <p:sp>
              <p:nvSpPr>
                <p:cNvPr id="39" name="Rectangle 3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44921" y="5962861"/>
                  <a:ext cx="1427635" cy="495649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123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0" name="TextBox 39"/>
            <p:cNvSpPr txBox="1"/>
            <p:nvPr/>
          </p:nvSpPr>
          <p:spPr>
            <a:xfrm>
              <a:off x="3985130" y="5949075"/>
              <a:ext cx="227032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(Probability that if spin 1 is up then spin 2 is also up)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5638800" y="5993639"/>
                <a:ext cx="3185423" cy="4970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/>
                        </a:rPr>
                        <m:t>𝑃</m:t>
                      </m:r>
                      <m:r>
                        <a:rPr lang="en-US" sz="1400" i="0">
                          <a:latin typeface="Cambria Math"/>
                        </a:rPr>
                        <m:t>⁢</m:t>
                      </m:r>
                      <m:d>
                        <m:d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1400" i="0">
                              <a:latin typeface="Cambria Math"/>
                            </a:rPr>
                            <m:t>2↑</m:t>
                          </m:r>
                          <m:r>
                            <m:rPr>
                              <m:sty m:val="p"/>
                            </m:rPr>
                            <a:rPr lang="en-US" sz="1400" i="0">
                              <a:latin typeface="Cambria Math"/>
                            </a:rPr>
                            <m:t>and</m:t>
                          </m:r>
                          <m:r>
                            <a:rPr lang="en-US" sz="1400" i="0">
                              <a:latin typeface="Cambria Math"/>
                            </a:rPr>
                            <m:t>⁢1↑</m:t>
                          </m:r>
                        </m:e>
                      </m:d>
                      <m:r>
                        <a:rPr lang="en-US" sz="1400" i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1400" i="0">
                              <a:latin typeface="Cambria Math"/>
                            </a:rPr>
                            <m:t>1,↑</m:t>
                          </m:r>
                        </m:sub>
                      </m:sSub>
                      <m:r>
                        <a:rPr lang="en-US" sz="1400" i="0">
                          <a:latin typeface="Cambria Math"/>
                        </a:rPr>
                        <m:t>∗</m:t>
                      </m:r>
                      <m:sSub>
                        <m:sSub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1400" i="0">
                              <a:latin typeface="Cambria Math"/>
                            </a:rPr>
                            <m:t>2,↑</m:t>
                          </m:r>
                        </m:sub>
                      </m:sSub>
                      <m:r>
                        <a:rPr lang="en-US" sz="14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1400" i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1400" i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1400" i="0">
                          <a:latin typeface="Cambria Math"/>
                        </a:rPr>
                        <m:t>∗</m:t>
                      </m:r>
                      <m:f>
                        <m:f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1400" i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1400" i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14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1400" i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sz="1400" i="0">
                              <a:latin typeface="Cambria Math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993639"/>
                <a:ext cx="3185423" cy="49705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106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"/>
            <a:ext cx="8229600" cy="46482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Canonical Ensemble (fixed T, V, and N)</a:t>
            </a:r>
          </a:p>
          <a:p>
            <a:pPr marL="0" indent="0">
              <a:buNone/>
            </a:pPr>
            <a:r>
              <a:rPr lang="en-US" sz="1400" dirty="0"/>
              <a:t>The system of interest is in contact with heat bath, which is  sufficiently large that it’s not affected by the smaller system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2959443" y="1143000"/>
                <a:ext cx="2792110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400" i="0">
                              <a:latin typeface="Cambria Math"/>
                            </a:rPr>
                            <m:t>total</m:t>
                          </m:r>
                        </m:sub>
                      </m:sSub>
                      <m:r>
                        <a:rPr lang="en-US" sz="1400" i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sz="1400" i="1">
                              <a:latin typeface="Cambria Math"/>
                            </a:rPr>
                            <m:t>𝑏</m:t>
                          </m:r>
                        </m:sub>
                      </m:sSub>
                      <m:r>
                        <a:rPr lang="en-US" sz="1400" i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sz="1400" i="1">
                              <a:latin typeface="Cambria Math"/>
                            </a:rPr>
                            <m:t>𝑠</m:t>
                          </m:r>
                        </m:sub>
                      </m:sSub>
                      <m:r>
                        <a:rPr lang="en-US" sz="1400" i="0">
                          <a:latin typeface="Cambria Math"/>
                        </a:rPr>
                        <m:t>⁢</m:t>
                      </m:r>
                      <m:r>
                        <a:rPr lang="en-US" sz="1400" b="0" i="0" smtClean="0">
                          <a:latin typeface="Cambria Math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sz="1400" i="0">
                          <a:latin typeface="Cambria Math"/>
                        </a:rPr>
                        <m:t>where</m:t>
                      </m:r>
                      <m:r>
                        <a:rPr lang="en-US" sz="1400" b="0" i="0" smtClean="0">
                          <a:latin typeface="Cambria Math"/>
                        </a:rPr>
                        <m:t>    </m:t>
                      </m:r>
                      <m:r>
                        <a:rPr lang="en-US" sz="1400" i="0">
                          <a:latin typeface="Cambria Math"/>
                        </a:rPr>
                        <m:t>⁢</m:t>
                      </m:r>
                      <m:sSub>
                        <m:sSub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sz="1400" i="1">
                              <a:latin typeface="Cambria Math"/>
                            </a:rPr>
                            <m:t>𝑠</m:t>
                          </m:r>
                        </m:sub>
                      </m:sSub>
                      <m:r>
                        <a:rPr lang="en-US" sz="1400" i="0">
                          <a:latin typeface="Cambria Math"/>
                        </a:rPr>
                        <m:t>⁢&lt;&lt;</m:t>
                      </m:r>
                      <m:r>
                        <a:rPr lang="en-US" sz="1400" i="1"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9443" y="1143000"/>
                <a:ext cx="2792110" cy="3077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10661" y="2204784"/>
                <a:ext cx="715693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Statistical properties: </a:t>
                </a:r>
                <a:r>
                  <a:rPr lang="en-US" sz="1400" dirty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r>
                  <a:rPr lang="en-US" sz="1400" dirty="0">
                    <a:solidFill>
                      <a:schemeClr val="tx1"/>
                    </a:solidFill>
                  </a:rPr>
                  <a:t>Probability that the system is in microstate s with energy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schemeClr val="tx1"/>
                            </a:solidFill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en-US" sz="1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sz="1400" dirty="0">
                    <a:solidFill>
                      <a:schemeClr val="tx1"/>
                    </a:solidFill>
                  </a:rPr>
                  <a:t> is given by</a:t>
                </a:r>
                <a:endParaRPr lang="en-US" sz="1400" u="sng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661" y="2204784"/>
                <a:ext cx="7156939" cy="307777"/>
              </a:xfrm>
              <a:prstGeom prst="rect">
                <a:avLst/>
              </a:prstGeom>
              <a:blipFill rotWithShape="1">
                <a:blip r:embed="rId3"/>
                <a:stretch>
                  <a:fillRect l="-256" t="-2000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Group 11"/>
          <p:cNvGrpSpPr/>
          <p:nvPr/>
        </p:nvGrpSpPr>
        <p:grpSpPr>
          <a:xfrm>
            <a:off x="457200" y="1466120"/>
            <a:ext cx="8305800" cy="738664"/>
            <a:chOff x="457200" y="1466120"/>
            <a:chExt cx="8305800" cy="738664"/>
          </a:xfrm>
        </p:grpSpPr>
        <p:sp>
          <p:nvSpPr>
            <p:cNvPr id="8" name="TextBox 7"/>
            <p:cNvSpPr txBox="1"/>
            <p:nvPr/>
          </p:nvSpPr>
          <p:spPr>
            <a:xfrm>
              <a:off x="457200" y="1486682"/>
              <a:ext cx="28956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u="sng" dirty="0" err="1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Macrostate</a:t>
              </a:r>
              <a:r>
                <a:rPr lang="en-US" sz="1400" u="sng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:</a:t>
              </a:r>
              <a:r>
                <a:rPr lang="en-US" sz="14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      </a:t>
              </a:r>
              <a:r>
                <a:rPr lang="en-US" sz="1400" dirty="0"/>
                <a:t>E, V, N</a:t>
              </a:r>
              <a:endParaRPr lang="en-US" sz="1400" u="sng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752836" y="1466120"/>
              <a:ext cx="6010164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u="sng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Microstates:</a:t>
              </a:r>
              <a:r>
                <a:rPr lang="en-US" sz="14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   </a:t>
              </a:r>
              <a:r>
                <a:rPr lang="en-US" sz="1400" dirty="0"/>
                <a:t>For a given microstate of the system the heat bath can be in any of the large number of microstates such that the total energy is  E</a:t>
              </a:r>
            </a:p>
            <a:p>
              <a:r>
                <a:rPr lang="en-US" sz="1400" dirty="0"/>
                <a:t>Number of microstates of heat bath = 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angle 10"/>
                <p:cNvSpPr/>
                <p:nvPr/>
              </p:nvSpPr>
              <p:spPr>
                <a:xfrm>
                  <a:off x="5562600" y="1897007"/>
                  <a:ext cx="1010853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400" i="1" smtClean="0">
                            <a:latin typeface="Cambria Math"/>
                          </a:rPr>
                          <m:t>𝛺</m:t>
                        </m:r>
                        <m:r>
                          <a:rPr lang="en-US" sz="1400" i="0">
                            <a:latin typeface="Cambria Math"/>
                          </a:rPr>
                          <m:t>⁢</m:t>
                        </m:r>
                        <m:d>
                          <m:dPr>
                            <m:ctrlPr>
                              <a:rPr lang="en-US" sz="1400" i="1">
                                <a:latin typeface="Cambria Math" charset="0"/>
                              </a:rPr>
                            </m:ctrlPr>
                          </m:d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𝐸</m:t>
                            </m:r>
                            <m:r>
                              <a:rPr lang="en-US" sz="1400" i="0"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1400" i="1">
                                    <a:latin typeface="Cambria Math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i="1">
                                    <a:latin typeface="Cambria Math"/>
                                  </a:rPr>
                                  <m:t>𝐸</m:t>
                                </m:r>
                              </m:e>
                              <m:sub>
                                <m:r>
                                  <a:rPr lang="en-US" sz="1400" i="1">
                                    <a:latin typeface="Cambria Math"/>
                                  </a:rPr>
                                  <m:t>𝑠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n-US" sz="1400" dirty="0"/>
                </a:p>
              </p:txBody>
            </p:sp>
          </mc:Choice>
          <mc:Fallback xmlns="">
            <p:sp>
              <p:nvSpPr>
                <p:cNvPr id="11" name="Rectangle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62600" y="1897007"/>
                  <a:ext cx="1010853" cy="30777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685800" y="2550073"/>
                <a:ext cx="1619033" cy="5473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1400" i="1">
                              <a:latin typeface="Cambria Math"/>
                            </a:rPr>
                            <m:t>𝑠</m:t>
                          </m:r>
                        </m:sub>
                      </m:sSub>
                      <m:r>
                        <a:rPr lang="en-US" sz="14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1400" i="0">
                              <a:latin typeface="Cambria Math"/>
                            </a:rPr>
                            <m:t>1⁢</m:t>
                          </m:r>
                          <m:r>
                            <a:rPr lang="en-US" sz="1400" b="0" i="0" smtClean="0">
                              <a:latin typeface="Cambria Math"/>
                            </a:rPr>
                            <m:t>∗</m:t>
                          </m:r>
                          <m:r>
                            <a:rPr lang="en-US" sz="1400" i="0">
                              <a:latin typeface="Cambria Math"/>
                            </a:rPr>
                            <m:t>⁢</m:t>
                          </m:r>
                          <m:r>
                            <a:rPr lang="en-US" sz="1400" i="1">
                              <a:latin typeface="Cambria Math"/>
                            </a:rPr>
                            <m:t>𝛺</m:t>
                          </m:r>
                          <m:r>
                            <a:rPr lang="en-US" sz="1400" i="0">
                              <a:latin typeface="Cambria Math"/>
                            </a:rPr>
                            <m:t>⁢</m:t>
                          </m:r>
                          <m:d>
                            <m:d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d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𝐸</m:t>
                              </m:r>
                              <m:r>
                                <a:rPr lang="en-US" sz="1400" i="0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400" i="1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latin typeface="Cambria Math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/>
                                    </a:rPr>
                                    <m:t>𝑠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nary>
                            <m:naryPr>
                              <m:chr m:val="∑"/>
                              <m:limLoc m:val="undOvr"/>
                              <m:grow m:val="on"/>
                              <m:supHide m:val="on"/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naryPr>
                            <m:sub>
                              <m:r>
                                <a:rPr lang="en-US" sz="1400" i="1">
                                  <a:latin typeface="Cambria Math"/>
                                </a:rPr>
                                <m:t>𝑠</m:t>
                              </m:r>
                            </m:sub>
                            <m:sup/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𝛺</m:t>
                              </m:r>
                              <m:r>
                                <a:rPr lang="en-US" sz="1400" i="0">
                                  <a:latin typeface="Cambria Math"/>
                                </a:rPr>
                                <m:t>⁢</m:t>
                              </m:r>
                              <m:d>
                                <m:dPr>
                                  <m:ctrlPr>
                                    <a:rPr lang="en-US" sz="1400" i="1">
                                      <a:latin typeface="Cambria Math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i="1">
                                      <a:latin typeface="Cambria Math"/>
                                    </a:rPr>
                                    <m:t>𝐸</m:t>
                                  </m:r>
                                  <m:r>
                                    <a:rPr lang="en-US" sz="1400" i="0"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sz="1400" i="1">
                                          <a:latin typeface="Cambria Math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400" i="1">
                                          <a:latin typeface="Cambria Math"/>
                                        </a:rPr>
                                        <m:t>𝐸</m:t>
                                      </m:r>
                                    </m:e>
                                    <m:sub>
                                      <m:r>
                                        <a:rPr lang="en-US" sz="1400" i="1">
                                          <a:latin typeface="Cambria Math"/>
                                        </a:rPr>
                                        <m:t>𝑠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nary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2550073"/>
                <a:ext cx="1619033" cy="547394"/>
              </a:xfrm>
              <a:prstGeom prst="rect">
                <a:avLst/>
              </a:prstGeom>
              <a:blipFill rotWithShape="1">
                <a:blip r:embed="rId5"/>
                <a:stretch>
                  <a:fillRect t="-13333" b="-9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2269664" y="2669881"/>
                <a:ext cx="5830635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sz="1400" dirty="0"/>
                  <a:t> is decreasing function because the larger the value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sz="1400" dirty="0"/>
                  <a:t>, the less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en-US" sz="1400" b="0" i="1" smtClean="0">
                            <a:latin typeface="Cambria Math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en-US" sz="1400" dirty="0"/>
                  <a:t> is </a:t>
                </a: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9664" y="2669881"/>
                <a:ext cx="5830635" cy="307777"/>
              </a:xfrm>
              <a:prstGeom prst="rect">
                <a:avLst/>
              </a:prstGeom>
              <a:blipFill rotWithShape="1">
                <a:blip r:embed="rId6"/>
                <a:stretch>
                  <a:fillRect t="-2000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229984" y="3097464"/>
                <a:ext cx="8878847" cy="4957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1400" i="1">
                              <a:latin typeface="Cambria Math"/>
                            </a:rPr>
                            <m:t>𝑠</m:t>
                          </m:r>
                        </m:sub>
                      </m:sSub>
                      <m:r>
                        <a:rPr lang="en-US" sz="14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1400" i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𝑍</m:t>
                          </m:r>
                        </m:den>
                      </m:f>
                      <m:r>
                        <a:rPr lang="en-US" sz="1400" i="0">
                          <a:latin typeface="Cambria Math"/>
                        </a:rPr>
                        <m:t>⁢</m:t>
                      </m:r>
                      <m:sSup>
                        <m:sSup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1400" i="0">
                              <a:latin typeface="Cambria Math"/>
                            </a:rPr>
                            <m:t>−</m:t>
                          </m:r>
                          <m:r>
                            <a:rPr lang="en-US" sz="1400" i="1">
                              <a:latin typeface="Cambria Math"/>
                            </a:rPr>
                            <m:t>𝛽</m:t>
                          </m:r>
                          <m:r>
                            <a:rPr lang="en-US" sz="1400" i="0">
                              <a:latin typeface="Cambria Math"/>
                            </a:rPr>
                            <m:t>⁢</m:t>
                          </m:r>
                          <m:sSub>
                            <m:sSub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/>
                                </a:rPr>
                                <m:t>𝑠</m:t>
                              </m:r>
                            </m:sub>
                          </m:sSub>
                        </m:sup>
                      </m:sSup>
                      <m:r>
                        <a:rPr lang="en-US" sz="1400" b="0" i="1" smtClean="0">
                          <a:latin typeface="Cambria Math"/>
                        </a:rPr>
                        <m:t>  </m:t>
                      </m:r>
                      <m:r>
                        <a:rPr lang="en-US" sz="1400" i="0">
                          <a:latin typeface="Cambria Math"/>
                        </a:rPr>
                        <m:t>⁢</m:t>
                      </m:r>
                      <m:d>
                        <m:d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1400" i="0">
                              <a:latin typeface="Cambria Math"/>
                            </a:rPr>
                            <m:t>Boltzmann</m:t>
                          </m:r>
                          <m:r>
                            <a:rPr lang="en-US" sz="1400" i="0">
                              <a:latin typeface="Cambria Math"/>
                            </a:rPr>
                            <m:t>⁢ </m:t>
                          </m:r>
                          <m:r>
                            <m:rPr>
                              <m:sty m:val="p"/>
                            </m:rPr>
                            <a:rPr lang="en-US" sz="1400" i="0">
                              <a:latin typeface="Cambria Math"/>
                            </a:rPr>
                            <m:t>distribution</m:t>
                          </m:r>
                        </m:e>
                      </m:d>
                      <m:r>
                        <a:rPr lang="en-US" sz="1400" i="0">
                          <a:latin typeface="Cambria Math"/>
                        </a:rPr>
                        <m:t>⁢</m:t>
                      </m:r>
                      <m:r>
                        <a:rPr lang="en-US" sz="1400" b="0" i="0" smtClean="0">
                          <a:latin typeface="Cambria Math"/>
                        </a:rPr>
                        <m:t>,   </m:t>
                      </m:r>
                      <m:r>
                        <m:rPr>
                          <m:sty m:val="p"/>
                        </m:rPr>
                        <a:rPr lang="en-US" sz="1400" i="0">
                          <a:latin typeface="Cambria Math"/>
                        </a:rPr>
                        <m:t>where</m:t>
                      </m:r>
                      <m:r>
                        <a:rPr lang="en-US" sz="1400" b="0" i="0" smtClean="0">
                          <a:latin typeface="Cambria Math"/>
                        </a:rPr>
                        <m:t> </m:t>
                      </m:r>
                      <m:r>
                        <a:rPr lang="en-US" sz="1400" i="0">
                          <a:latin typeface="Cambria Math"/>
                        </a:rPr>
                        <m:t>⁢</m:t>
                      </m:r>
                      <m:r>
                        <a:rPr lang="en-US" sz="1400" i="1">
                          <a:latin typeface="Cambria Math"/>
                        </a:rPr>
                        <m:t>𝛽</m:t>
                      </m:r>
                      <m:r>
                        <a:rPr lang="en-US" sz="14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1400" i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𝐾</m:t>
                          </m:r>
                          <m:r>
                            <a:rPr lang="en-US" sz="1400" i="0">
                              <a:latin typeface="Cambria Math"/>
                            </a:rPr>
                            <m:t>⁢</m:t>
                          </m:r>
                          <m:r>
                            <a:rPr lang="en-US" sz="1400" i="1">
                              <a:latin typeface="Cambria Math"/>
                            </a:rPr>
                            <m:t>𝑇</m:t>
                          </m:r>
                        </m:den>
                      </m:f>
                      <m:r>
                        <a:rPr lang="en-US" sz="1400" i="0">
                          <a:latin typeface="Cambria Math"/>
                        </a:rPr>
                        <m:t>⁢</m:t>
                      </m:r>
                      <m:r>
                        <a:rPr lang="en-US" sz="1400" b="0" i="0" smtClean="0">
                          <a:latin typeface="Cambria Math"/>
                        </a:rPr>
                        <m:t>     </m:t>
                      </m:r>
                      <m:r>
                        <m:rPr>
                          <m:sty m:val="p"/>
                        </m:rPr>
                        <a:rPr lang="en-US" sz="1400" i="0">
                          <a:latin typeface="Cambria Math"/>
                        </a:rPr>
                        <m:t>and</m:t>
                      </m:r>
                      <m:r>
                        <a:rPr lang="en-US" sz="1400" b="0" i="0" smtClean="0">
                          <a:latin typeface="Cambria Math"/>
                        </a:rPr>
                        <m:t>      </m:t>
                      </m:r>
                      <m:r>
                        <a:rPr lang="en-US" sz="1400" i="0">
                          <a:latin typeface="Cambria Math"/>
                        </a:rPr>
                        <m:t>⁢</m:t>
                      </m:r>
                      <m:r>
                        <a:rPr lang="en-US" sz="1400" i="1">
                          <a:latin typeface="Cambria Math"/>
                        </a:rPr>
                        <m:t>𝑍</m:t>
                      </m:r>
                      <m:r>
                        <a:rPr lang="en-US" sz="1400" i="0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1400" i="0">
                          <a:latin typeface="Cambria Math"/>
                        </a:rPr>
                        <m:t>sum</m:t>
                      </m:r>
                      <m:r>
                        <a:rPr lang="en-US" sz="1400" i="0">
                          <a:latin typeface="Cambria Math"/>
                        </a:rPr>
                        <m:t>⁢ </m:t>
                      </m:r>
                      <m:r>
                        <m:rPr>
                          <m:sty m:val="p"/>
                        </m:rPr>
                        <a:rPr lang="en-US" sz="1400" i="0">
                          <a:latin typeface="Cambria Math"/>
                        </a:rPr>
                        <m:t>over</m:t>
                      </m:r>
                      <m:r>
                        <a:rPr lang="en-US" sz="1400" b="0" i="0" smtClean="0">
                          <a:latin typeface="Cambria Math"/>
                        </a:rPr>
                        <m:t> </m:t>
                      </m:r>
                      <m:r>
                        <a:rPr lang="en-US" sz="1400" i="0">
                          <a:latin typeface="Cambria Math"/>
                        </a:rPr>
                        <m:t>⁢</m:t>
                      </m:r>
                      <m:r>
                        <m:rPr>
                          <m:sty m:val="p"/>
                        </m:rPr>
                        <a:rPr lang="en-US" sz="1400" i="0">
                          <a:latin typeface="Cambria Math"/>
                        </a:rPr>
                        <m:t>states</m:t>
                      </m:r>
                      <m:r>
                        <a:rPr lang="en-US" sz="1400" b="0" i="0" smtClean="0">
                          <a:latin typeface="Cambria Math"/>
                        </a:rPr>
                        <m:t> </m:t>
                      </m:r>
                      <m:r>
                        <a:rPr lang="en-US" sz="1400" i="0">
                          <a:latin typeface="Cambria Math"/>
                        </a:rPr>
                        <m:t>⁢</m:t>
                      </m:r>
                      <m:r>
                        <m:rPr>
                          <m:sty m:val="p"/>
                        </m:rPr>
                        <a:rPr lang="en-US" sz="1400" i="0">
                          <a:latin typeface="Cambria Math"/>
                        </a:rPr>
                        <m:t>or</m:t>
                      </m:r>
                      <m:r>
                        <a:rPr lang="en-US" sz="1400" b="0" i="0" smtClean="0">
                          <a:latin typeface="Cambria Math"/>
                        </a:rPr>
                        <m:t> </m:t>
                      </m:r>
                      <m:r>
                        <a:rPr lang="en-US" sz="1400" i="0">
                          <a:latin typeface="Cambria Math"/>
                        </a:rPr>
                        <m:t>⁢</m:t>
                      </m:r>
                      <m:r>
                        <m:rPr>
                          <m:sty m:val="p"/>
                        </m:rPr>
                        <a:rPr lang="en-US" sz="1400" i="0">
                          <a:latin typeface="Cambria Math"/>
                        </a:rPr>
                        <m:t>partition</m:t>
                      </m:r>
                      <m:r>
                        <a:rPr lang="en-US" sz="1400" i="0">
                          <a:latin typeface="Cambria Math"/>
                        </a:rPr>
                        <m:t>⁢ </m:t>
                      </m:r>
                      <m:r>
                        <m:rPr>
                          <m:sty m:val="p"/>
                        </m:rPr>
                        <a:rPr lang="en-US" sz="1400" i="0">
                          <a:latin typeface="Cambria Math"/>
                        </a:rPr>
                        <m:t>function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984" y="3097464"/>
                <a:ext cx="8878847" cy="495713"/>
              </a:xfrm>
              <a:prstGeom prst="rect">
                <a:avLst/>
              </a:prstGeom>
              <a:blipFill rotWithShape="1">
                <a:blip r:embed="rId7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1371600" y="3657600"/>
                <a:ext cx="5327811" cy="6437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undOvr"/>
                          <m:grow m:val="on"/>
                          <m:supHide m:val="on"/>
                          <m:ctrlPr>
                            <a:rPr lang="en-US" sz="1400" i="1" smtClean="0">
                              <a:latin typeface="Cambria Math" charset="0"/>
                            </a:rPr>
                          </m:ctrlPr>
                        </m:naryPr>
                        <m:sub>
                          <m:r>
                            <a:rPr lang="en-US" sz="1400" i="1">
                              <a:latin typeface="Cambria Math"/>
                            </a:rPr>
                            <m:t>𝑠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/>
                                </a:rPr>
                                <m:t>𝑠</m:t>
                              </m:r>
                            </m:sub>
                          </m:sSub>
                        </m:e>
                      </m:nary>
                      <m:r>
                        <a:rPr lang="en-US" sz="1400" i="0">
                          <a:latin typeface="Cambria Math"/>
                        </a:rPr>
                        <m:t>=1</m:t>
                      </m:r>
                      <m:r>
                        <a:rPr lang="en-US" sz="1400" b="0" i="0" smtClean="0">
                          <a:latin typeface="Cambria Math"/>
                        </a:rPr>
                        <m:t>      </m:t>
                      </m:r>
                      <m:r>
                        <a:rPr lang="en-US" sz="1400" i="0">
                          <a:latin typeface="Cambria Math"/>
                        </a:rPr>
                        <m:t>⁢</m:t>
                      </m:r>
                      <m:r>
                        <m:rPr>
                          <m:sty m:val="p"/>
                        </m:rPr>
                        <a:rPr lang="en-US" sz="1400" i="0">
                          <a:latin typeface="Cambria Math"/>
                        </a:rPr>
                        <m:t>so</m:t>
                      </m:r>
                      <m:r>
                        <a:rPr lang="en-US" sz="1400" b="0" i="0" smtClean="0">
                          <a:latin typeface="Cambria Math"/>
                        </a:rPr>
                        <m:t>       </m:t>
                      </m:r>
                      <m:r>
                        <a:rPr lang="en-US" sz="1400" i="0">
                          <a:latin typeface="Cambria Math"/>
                        </a:rPr>
                        <m:t>⁢</m:t>
                      </m:r>
                      <m:r>
                        <a:rPr lang="en-US" sz="1400" i="1">
                          <a:latin typeface="Cambria Math"/>
                        </a:rPr>
                        <m:t>𝑍</m:t>
                      </m:r>
                      <m:r>
                        <a:rPr lang="en-US" sz="1400" i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grow m:val="on"/>
                          <m:supHide m:val="on"/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naryPr>
                        <m:sub>
                          <m:r>
                            <a:rPr lang="en-US" sz="1400" i="1">
                              <a:latin typeface="Cambria Math"/>
                            </a:rPr>
                            <m:t>𝑠</m:t>
                          </m:r>
                        </m:sub>
                        <m:sup/>
                        <m:e>
                          <m:sSup>
                            <m:sSup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400" i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𝛽</m:t>
                              </m:r>
                              <m:r>
                                <a:rPr lang="en-US" sz="1400" i="0">
                                  <a:latin typeface="Cambria Math"/>
                                </a:rPr>
                                <m:t>⁢</m:t>
                              </m:r>
                              <m:sSub>
                                <m:sSubPr>
                                  <m:ctrlPr>
                                    <a:rPr lang="en-US" sz="1400" i="1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latin typeface="Cambria Math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/>
                                    </a:rPr>
                                    <m:t>𝑠</m:t>
                                  </m:r>
                                </m:sub>
                              </m:sSub>
                            </m:sup>
                          </m:sSup>
                          <m:r>
                            <a:rPr lang="en-US" sz="1400" i="0">
                              <a:latin typeface="Cambria Math"/>
                            </a:rPr>
                            <m:t>⁢</m:t>
                          </m:r>
                          <m:r>
                            <a:rPr lang="en-US" sz="1400" b="0" i="0" smtClean="0">
                              <a:latin typeface="Cambria Math"/>
                            </a:rPr>
                            <m:t>            </m:t>
                          </m:r>
                          <m:r>
                            <m:rPr>
                              <m:sty m:val="p"/>
                            </m:rPr>
                            <a:rPr lang="en-US" sz="1400" i="0">
                              <a:latin typeface="Cambria Math"/>
                            </a:rPr>
                            <m:t>and</m:t>
                          </m:r>
                          <m:r>
                            <a:rPr lang="en-US" sz="1400" b="0" i="0" smtClean="0">
                              <a:latin typeface="Cambria Math"/>
                            </a:rPr>
                            <m:t>        </m:t>
                          </m:r>
                          <m:r>
                            <a:rPr lang="en-US" sz="1400" i="0">
                              <a:latin typeface="Cambria Math"/>
                            </a:rPr>
                            <m:t>⁢</m:t>
                          </m:r>
                          <m:sSub>
                            <m:sSub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/>
                                </a:rPr>
                                <m:t>𝑠</m:t>
                              </m:r>
                            </m:sub>
                          </m:sSub>
                        </m:e>
                      </m:nary>
                      <m:r>
                        <a:rPr lang="en-US" sz="14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400" i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𝛽</m:t>
                              </m:r>
                              <m:r>
                                <a:rPr lang="en-US" sz="1400" i="0">
                                  <a:latin typeface="Cambria Math"/>
                                </a:rPr>
                                <m:t>⁢</m:t>
                              </m:r>
                              <m:sSub>
                                <m:sSubPr>
                                  <m:ctrlPr>
                                    <a:rPr lang="en-US" sz="1400" i="1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latin typeface="Cambria Math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/>
                                    </a:rPr>
                                    <m:t>𝑠</m:t>
                                  </m:r>
                                </m:sub>
                              </m:sSub>
                            </m:sup>
                          </m:sSup>
                        </m:num>
                        <m:den>
                          <m:nary>
                            <m:naryPr>
                              <m:chr m:val="∑"/>
                              <m:limLoc m:val="undOvr"/>
                              <m:grow m:val="on"/>
                              <m:supHide m:val="on"/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naryPr>
                            <m:sub>
                              <m:r>
                                <a:rPr lang="en-US" sz="1400" i="1">
                                  <a:latin typeface="Cambria Math"/>
                                </a:rPr>
                                <m:t>𝑠</m:t>
                              </m:r>
                            </m:sub>
                            <m:sup/>
                            <m:e>
                              <m:sSup>
                                <m:sSupPr>
                                  <m:ctrlPr>
                                    <a:rPr lang="en-US" sz="1400" i="1">
                                      <a:latin typeface="Cambria Math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i="1">
                                      <a:latin typeface="Cambria Math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1400" i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sz="1400" i="1">
                                      <a:latin typeface="Cambria Math"/>
                                    </a:rPr>
                                    <m:t>𝛽</m:t>
                                  </m:r>
                                  <m:r>
                                    <a:rPr lang="en-US" sz="1400" i="0">
                                      <a:latin typeface="Cambria Math"/>
                                    </a:rPr>
                                    <m:t>⁢</m:t>
                                  </m:r>
                                  <m:sSub>
                                    <m:sSubPr>
                                      <m:ctrlPr>
                                        <a:rPr lang="en-US" sz="1400" i="1">
                                          <a:latin typeface="Cambria Math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400" i="1">
                                          <a:latin typeface="Cambria Math"/>
                                        </a:rPr>
                                        <m:t>𝐸</m:t>
                                      </m:r>
                                    </m:e>
                                    <m:sub>
                                      <m:r>
                                        <a:rPr lang="en-US" sz="1400" i="1">
                                          <a:latin typeface="Cambria Math"/>
                                        </a:rPr>
                                        <m:t>𝑠</m:t>
                                      </m:r>
                                    </m:sub>
                                  </m:sSub>
                                </m:sup>
                              </m:sSup>
                            </m:e>
                          </m:nary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657600"/>
                <a:ext cx="5327811" cy="64376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646945" y="4356208"/>
            <a:ext cx="6820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Now since we have the probability distribution, we can find mean values and other stats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-227097" y="4721616"/>
                <a:ext cx="4262602" cy="6151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smtClean="0">
                          <a:latin typeface="Cambria Math"/>
                        </a:rPr>
                        <m:t>&lt;</m:t>
                      </m:r>
                      <m:r>
                        <a:rPr lang="en-US" sz="1400" i="1">
                          <a:latin typeface="Cambria Math"/>
                        </a:rPr>
                        <m:t>𝐸</m:t>
                      </m:r>
                      <m:r>
                        <a:rPr lang="en-US" sz="1400" i="0">
                          <a:latin typeface="Cambria Math"/>
                        </a:rPr>
                        <m:t>&gt;=</m:t>
                      </m:r>
                      <m:nary>
                        <m:naryPr>
                          <m:chr m:val="∑"/>
                          <m:limLoc m:val="undOvr"/>
                          <m:grow m:val="on"/>
                          <m:supHide m:val="on"/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naryPr>
                        <m:sub>
                          <m:r>
                            <a:rPr lang="en-US" sz="1400" i="1">
                              <a:latin typeface="Cambria Math"/>
                            </a:rPr>
                            <m:t>𝑠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/>
                                </a:rPr>
                                <m:t>𝑠</m:t>
                              </m:r>
                            </m:sub>
                          </m:sSub>
                          <m:r>
                            <a:rPr lang="en-US" sz="1400" i="0">
                              <a:latin typeface="Cambria Math"/>
                            </a:rPr>
                            <m:t>⁢</m:t>
                          </m:r>
                          <m:sSub>
                            <m:sSub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/>
                                </a:rPr>
                                <m:t>𝑠</m:t>
                              </m:r>
                            </m:sub>
                          </m:sSub>
                        </m:e>
                      </m:nary>
                      <m:r>
                        <a:rPr lang="en-US" sz="14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1400" i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1400" i="1">
                              <a:latin typeface="Cambria Math"/>
                            </a:rPr>
                            <m:t>𝑍</m:t>
                          </m:r>
                        </m:den>
                      </m:f>
                      <m:r>
                        <a:rPr lang="en-US" sz="1400" i="0">
                          <a:latin typeface="Cambria Math"/>
                        </a:rPr>
                        <m:t>⁢</m:t>
                      </m:r>
                      <m:nary>
                        <m:naryPr>
                          <m:chr m:val="∑"/>
                          <m:limLoc m:val="undOvr"/>
                          <m:grow m:val="on"/>
                          <m:supHide m:val="on"/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naryPr>
                        <m:sub>
                          <m:r>
                            <a:rPr lang="en-US" sz="1400" i="1">
                              <a:latin typeface="Cambria Math"/>
                            </a:rPr>
                            <m:t>𝑠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/>
                                </a:rPr>
                                <m:t>𝑠</m:t>
                              </m:r>
                            </m:sub>
                          </m:sSub>
                          <m:r>
                            <a:rPr lang="en-US" sz="1400" i="0">
                              <a:latin typeface="Cambria Math"/>
                            </a:rPr>
                            <m:t>⁢</m:t>
                          </m:r>
                          <m:sSup>
                            <m:sSup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400" i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𝛽</m:t>
                              </m:r>
                              <m:r>
                                <a:rPr lang="en-US" sz="1400" i="0">
                                  <a:latin typeface="Cambria Math"/>
                                </a:rPr>
                                <m:t>⁢</m:t>
                              </m:r>
                              <m:sSub>
                                <m:sSubPr>
                                  <m:ctrlPr>
                                    <a:rPr lang="en-US" sz="1400" i="1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latin typeface="Cambria Math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/>
                                    </a:rPr>
                                    <m:t>𝑠</m:t>
                                  </m:r>
                                </m:sub>
                              </m:sSub>
                            </m:sup>
                          </m:sSup>
                        </m:e>
                      </m:nary>
                      <m:r>
                        <a:rPr lang="en-US" sz="1400" i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1400" i="0">
                              <a:latin typeface="Cambria Math"/>
                            </a:rPr>
                            <m:t>𝜕</m:t>
                          </m:r>
                        </m:num>
                        <m:den>
                          <m:r>
                            <a:rPr lang="en-US" sz="1400" i="0">
                              <a:latin typeface="Cambria Math"/>
                            </a:rPr>
                            <m:t>𝜕</m:t>
                          </m:r>
                          <m:r>
                            <a:rPr lang="en-US" sz="1400" i="1">
                              <a:latin typeface="Cambria Math"/>
                            </a:rPr>
                            <m:t>𝛽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1400" i="0">
                          <a:latin typeface="Cambria Math"/>
                        </a:rPr>
                        <m:t>ln</m:t>
                      </m:r>
                      <m:r>
                        <a:rPr lang="en-US" sz="1400" i="0">
                          <a:latin typeface="Cambria Math"/>
                        </a:rPr>
                        <m:t>⁢</m:t>
                      </m:r>
                      <m:r>
                        <a:rPr lang="en-US" sz="1400" i="1">
                          <a:latin typeface="Cambria Math"/>
                        </a:rPr>
                        <m:t>𝑍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27097" y="4721616"/>
                <a:ext cx="4262602" cy="615168"/>
              </a:xfrm>
              <a:prstGeom prst="rect">
                <a:avLst/>
              </a:prstGeom>
              <a:blipFill rotWithShape="1">
                <a:blip r:embed="rId9"/>
                <a:stretch>
                  <a:fillRect t="-117000" b="-169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4963603" y="4801926"/>
                <a:ext cx="5007993" cy="4545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smtClean="0">
                        <a:latin typeface="Cambria Math"/>
                      </a:rPr>
                      <m:t>&lt;</m:t>
                    </m:r>
                    <m:sSup>
                      <m:sSupPr>
                        <m:ctrlPr>
                          <a:rPr lang="en-US" sz="1400" i="1">
                            <a:latin typeface="Cambria Math" charset="0"/>
                          </a:rPr>
                        </m:ctrlPr>
                      </m:sSupPr>
                      <m:e>
                        <m:r>
                          <a:rPr lang="en-US" sz="1400" i="1">
                            <a:latin typeface="Cambria Math"/>
                          </a:rPr>
                          <m:t>𝐸</m:t>
                        </m:r>
                      </m:e>
                      <m:sup>
                        <m:r>
                          <a:rPr lang="en-US" sz="1400" i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1400" i="0">
                        <a:latin typeface="Cambria Math"/>
                      </a:rPr>
                      <m:t>&gt;</m:t>
                    </m:r>
                    <m:r>
                      <a:rPr lang="en-US" sz="1400" b="0" i="0" smtClean="0">
                        <a:latin typeface="Cambria Math"/>
                      </a:rPr>
                      <m:t> </m:t>
                    </m:r>
                    <m:r>
                      <a:rPr lang="en-US" sz="1400" i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400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sz="1400" i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400" i="1">
                            <a:latin typeface="Cambria Math"/>
                          </a:rPr>
                          <m:t>𝑍</m:t>
                        </m:r>
                      </m:den>
                    </m:f>
                    <m:r>
                      <a:rPr lang="en-US" sz="1400" i="0">
                        <a:latin typeface="Cambria Math"/>
                      </a:rPr>
                      <m:t>⁢</m:t>
                    </m:r>
                    <m:f>
                      <m:fPr>
                        <m:ctrlPr>
                          <a:rPr lang="en-US" sz="1400" i="1">
                            <a:latin typeface="Cambria Math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1400" i="1">
                                <a:latin typeface="Cambria Math" charset="0"/>
                              </a:rPr>
                            </m:ctrlPr>
                          </m:sSupPr>
                          <m:e>
                            <m:r>
                              <a:rPr lang="en-US" sz="1400" i="0">
                                <a:latin typeface="Cambria Math"/>
                              </a:rPr>
                              <m:t>𝜕</m:t>
                            </m:r>
                          </m:e>
                          <m:sup>
                            <m:r>
                              <a:rPr lang="en-US" sz="1400" i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1400" i="1">
                            <a:latin typeface="Cambria Math"/>
                          </a:rPr>
                          <m:t>𝑍</m:t>
                        </m:r>
                      </m:num>
                      <m:den>
                        <m:r>
                          <a:rPr lang="en-US" sz="1400" i="0">
                            <a:latin typeface="Cambria Math"/>
                          </a:rPr>
                          <m:t>𝜕</m:t>
                        </m:r>
                        <m:sSup>
                          <m:sSupPr>
                            <m:ctrlPr>
                              <a:rPr lang="en-US" sz="1400" i="1">
                                <a:latin typeface="Cambria Math" charset="0"/>
                              </a:rPr>
                            </m:ctrlPr>
                          </m:sSup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𝛽</m:t>
                            </m:r>
                          </m:e>
                          <m:sup>
                            <m:r>
                              <a:rPr lang="en-US" sz="1400" i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1400" i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sz="1400" i="1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/>
                          </a:rPr>
                          <m:t>     </m:t>
                        </m:r>
                        <m:r>
                          <a:rPr lang="en-US" sz="1400" i="1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𝑣</m:t>
                        </m:r>
                      </m:sub>
                    </m:sSub>
                    <m:r>
                      <a:rPr lang="en-US" sz="1400" i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400" i="1"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sz="1400" i="0">
                            <a:latin typeface="Cambria Math"/>
                          </a:rPr>
                          <m:t>𝜕</m:t>
                        </m:r>
                        <m:r>
                          <a:rPr lang="en-US" sz="1400" i="0">
                            <a:latin typeface="Cambria Math"/>
                          </a:rPr>
                          <m:t>&lt;</m:t>
                        </m:r>
                        <m:r>
                          <a:rPr lang="en-US" sz="1400" i="1">
                            <a:latin typeface="Cambria Math"/>
                          </a:rPr>
                          <m:t>𝐸</m:t>
                        </m:r>
                        <m:r>
                          <a:rPr lang="en-US" sz="1400" i="0">
                            <a:latin typeface="Cambria Math"/>
                          </a:rPr>
                          <m:t>&gt;</m:t>
                        </m:r>
                      </m:num>
                      <m:den>
                        <m:r>
                          <a:rPr lang="en-US" sz="1400" i="0">
                            <a:latin typeface="Cambria Math"/>
                          </a:rPr>
                          <m:t>𝜕</m:t>
                        </m:r>
                        <m:r>
                          <a:rPr lang="en-US" sz="1400" i="1">
                            <a:latin typeface="Cambria Math"/>
                          </a:rPr>
                          <m:t>𝑇</m:t>
                        </m:r>
                      </m:den>
                    </m:f>
                    <m:r>
                      <a:rPr lang="en-US" sz="1400" i="0">
                        <a:latin typeface="Cambria Math"/>
                      </a:rPr>
                      <m:t>=</m:t>
                    </m:r>
                  </m:oMath>
                </a14:m>
                <a:r>
                  <a:rPr lang="en-US" sz="1400" b="1" i="0" u="none" strike="noStrike" dirty="0">
                    <a:latin typeface="Courier"/>
                  </a:rPr>
                  <a:t> </a:t>
                </a:r>
                <a:r>
                  <a:rPr lang="en-US" sz="1400" i="0" u="none" strike="noStrike" dirty="0">
                    <a:latin typeface="Courier"/>
                  </a:rPr>
                  <a:t>[&lt;E</a:t>
                </a:r>
                <a:r>
                  <a:rPr lang="en-US" sz="1400" i="0" u="none" strike="noStrike" baseline="30000" dirty="0">
                    <a:latin typeface="Courier"/>
                  </a:rPr>
                  <a:t>2</a:t>
                </a:r>
                <a:r>
                  <a:rPr lang="en-US" sz="1400" i="0" u="none" strike="noStrike" baseline="0" dirty="0">
                    <a:latin typeface="Courier"/>
                  </a:rPr>
                  <a:t>&gt;-&lt;E&gt;</a:t>
                </a:r>
                <a:r>
                  <a:rPr lang="en-US" sz="1400" i="0" u="none" strike="noStrike" baseline="30000" dirty="0">
                    <a:latin typeface="Courier"/>
                  </a:rPr>
                  <a:t>2</a:t>
                </a:r>
                <a:r>
                  <a:rPr lang="en-US" sz="1400" i="0" u="none" strike="noStrike" baseline="0" dirty="0">
                    <a:latin typeface="Courier"/>
                  </a:rPr>
                  <a:t>]</a:t>
                </a:r>
                <a:endParaRPr lang="en-US" sz="1400" dirty="0"/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3603" y="4801926"/>
                <a:ext cx="5007993" cy="454548"/>
              </a:xfrm>
              <a:prstGeom prst="rect">
                <a:avLst/>
              </a:prstGeom>
              <a:blipFill rotWithShape="1">
                <a:blip r:embed="rId10"/>
                <a:stretch>
                  <a:fillRect b="-27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3914530" y="4857220"/>
            <a:ext cx="12162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similarly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310661" y="5210859"/>
            <a:ext cx="5224904" cy="622093"/>
            <a:chOff x="310661" y="5210859"/>
            <a:chExt cx="5224904" cy="62209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Rectangle 25"/>
                <p:cNvSpPr/>
                <p:nvPr/>
              </p:nvSpPr>
              <p:spPr>
                <a:xfrm>
                  <a:off x="310661" y="5368018"/>
                  <a:ext cx="2440796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z="1400" smtClean="0">
                            <a:latin typeface="Cambria Math"/>
                          </a:rPr>
                          <m:t>Free</m:t>
                        </m:r>
                        <m:r>
                          <a:rPr lang="en-US" sz="1400" i="0">
                            <a:latin typeface="Cambria Math"/>
                          </a:rPr>
                          <m:t>⁢</m:t>
                        </m:r>
                        <m:r>
                          <a:rPr lang="en-US" sz="14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1400" i="0">
                            <a:latin typeface="Cambria Math"/>
                          </a:rPr>
                          <m:t>energy</m:t>
                        </m:r>
                        <m:r>
                          <a:rPr lang="en-US" sz="1400" i="0">
                            <a:latin typeface="Cambria Math"/>
                          </a:rPr>
                          <m:t>=</m:t>
                        </m:r>
                        <m:r>
                          <a:rPr lang="en-US" sz="1400" i="1">
                            <a:latin typeface="Cambria Math"/>
                          </a:rPr>
                          <m:t>𝐹</m:t>
                        </m:r>
                        <m:r>
                          <a:rPr lang="en-US" sz="1400" i="0">
                            <a:latin typeface="Cambria Math"/>
                          </a:rPr>
                          <m:t>=−</m:t>
                        </m:r>
                        <m:r>
                          <a:rPr lang="en-US" sz="1400" i="1">
                            <a:latin typeface="Cambria Math"/>
                          </a:rPr>
                          <m:t>𝐾</m:t>
                        </m:r>
                        <m:r>
                          <a:rPr lang="en-US" sz="1400" i="0">
                            <a:latin typeface="Cambria Math"/>
                          </a:rPr>
                          <m:t>⁢</m:t>
                        </m:r>
                        <m:r>
                          <a:rPr lang="en-US" sz="1400" b="0" i="1" smtClean="0">
                            <a:latin typeface="Cambria Math"/>
                          </a:rPr>
                          <m:t> </m:t>
                        </m:r>
                        <m:r>
                          <a:rPr lang="en-US" sz="1400" i="1">
                            <a:latin typeface="Cambria Math"/>
                          </a:rPr>
                          <m:t>𝑇</m:t>
                        </m:r>
                        <m:r>
                          <a:rPr lang="en-US" sz="1400" b="0" i="1" smtClean="0">
                            <a:latin typeface="Cambria Math"/>
                          </a:rPr>
                          <m:t> </m:t>
                        </m:r>
                        <m:r>
                          <a:rPr lang="en-US" sz="1400" i="0">
                            <a:latin typeface="Cambria Math"/>
                          </a:rPr>
                          <m:t>⁢</m:t>
                        </m:r>
                        <m:r>
                          <m:rPr>
                            <m:sty m:val="p"/>
                          </m:rPr>
                          <a:rPr lang="en-US" sz="1400" i="0">
                            <a:latin typeface="Cambria Math"/>
                          </a:rPr>
                          <m:t>ln</m:t>
                        </m:r>
                        <m:r>
                          <a:rPr lang="en-US" sz="1400" i="0">
                            <a:latin typeface="Cambria Math"/>
                          </a:rPr>
                          <m:t>⁢</m:t>
                        </m:r>
                        <m:r>
                          <a:rPr lang="en-US" sz="1400" i="1">
                            <a:latin typeface="Cambria Math"/>
                          </a:rPr>
                          <m:t>𝑍</m:t>
                        </m:r>
                      </m:oMath>
                    </m:oMathPara>
                  </a14:m>
                  <a:endParaRPr lang="en-US" sz="1400" dirty="0"/>
                </a:p>
              </p:txBody>
            </p:sp>
          </mc:Choice>
          <mc:Fallback xmlns="">
            <p:sp>
              <p:nvSpPr>
                <p:cNvPr id="26" name="Rectangle 2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661" y="5368018"/>
                  <a:ext cx="2440796" cy="307777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 b="-2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Rectangle 26"/>
                <p:cNvSpPr/>
                <p:nvPr/>
              </p:nvSpPr>
              <p:spPr>
                <a:xfrm>
                  <a:off x="2907794" y="5210859"/>
                  <a:ext cx="2627771" cy="62209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400" i="1" smtClean="0">
                            <a:latin typeface="Cambria Math"/>
                          </a:rPr>
                          <m:t>𝑆</m:t>
                        </m:r>
                        <m:r>
                          <a:rPr lang="en-US" sz="1400" i="0">
                            <a:latin typeface="Cambria Math"/>
                          </a:rPr>
                          <m:t>=−</m:t>
                        </m:r>
                        <m:sSub>
                          <m:sSubPr>
                            <m:ctrlPr>
                              <a:rPr lang="en-US" sz="1400" i="1">
                                <a:latin typeface="Cambria Math" charset="0"/>
                              </a:rPr>
                            </m:ctrlPr>
                          </m:sSubPr>
                          <m:e>
                            <m:d>
                              <m:dPr>
                                <m:ctrlPr>
                                  <a:rPr lang="en-US" sz="1400" i="1">
                                    <a:latin typeface="Cambria Math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1400" i="1">
                                        <a:latin typeface="Cambria Math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i="0">
                                        <a:latin typeface="Cambria Math"/>
                                      </a:rPr>
                                      <m:t>𝜕</m:t>
                                    </m:r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𝐹</m:t>
                                    </m:r>
                                  </m:num>
                                  <m:den>
                                    <m:r>
                                      <a:rPr lang="en-US" sz="1400" i="0">
                                        <a:latin typeface="Cambria Math"/>
                                      </a:rPr>
                                      <m:t>𝜕</m:t>
                                    </m:r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𝑇</m:t>
                                    </m:r>
                                  </m:den>
                                </m:f>
                              </m:e>
                            </m:d>
                          </m:e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𝑉</m:t>
                            </m:r>
                            <m:r>
                              <a:rPr lang="en-US" sz="1400" i="0">
                                <a:latin typeface="Cambria Math"/>
                              </a:rPr>
                              <m:t>,</m:t>
                            </m:r>
                            <m:r>
                              <a:rPr lang="en-US" sz="1400" i="1">
                                <a:latin typeface="Cambria Math"/>
                              </a:rPr>
                              <m:t>𝑁</m:t>
                            </m:r>
                          </m:sub>
                        </m:sSub>
                        <m:r>
                          <a:rPr lang="en-US" sz="1400" i="0">
                            <a:latin typeface="Cambria Math"/>
                          </a:rPr>
                          <m:t>,</m:t>
                        </m:r>
                        <m:r>
                          <a:rPr lang="en-US" sz="1400" i="1">
                            <a:latin typeface="Cambria Math"/>
                          </a:rPr>
                          <m:t>𝑃</m:t>
                        </m:r>
                        <m:r>
                          <a:rPr lang="en-US" sz="1400" i="0">
                            <a:latin typeface="Cambria Math"/>
                          </a:rPr>
                          <m:t>=−</m:t>
                        </m:r>
                        <m:sSub>
                          <m:sSubPr>
                            <m:ctrlPr>
                              <a:rPr lang="en-US" sz="1400" i="1">
                                <a:latin typeface="Cambria Math" charset="0"/>
                              </a:rPr>
                            </m:ctrlPr>
                          </m:sSubPr>
                          <m:e>
                            <m:d>
                              <m:dPr>
                                <m:ctrlPr>
                                  <a:rPr lang="en-US" sz="1400" i="1">
                                    <a:latin typeface="Cambria Math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1400" i="1">
                                        <a:latin typeface="Cambria Math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i="0">
                                        <a:latin typeface="Cambria Math"/>
                                      </a:rPr>
                                      <m:t>𝜕</m:t>
                                    </m:r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𝐹</m:t>
                                    </m:r>
                                  </m:num>
                                  <m:den>
                                    <m:r>
                                      <a:rPr lang="en-US" sz="1400" i="0">
                                        <a:latin typeface="Cambria Math"/>
                                      </a:rPr>
                                      <m:t>𝜕</m:t>
                                    </m:r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𝑉</m:t>
                                    </m:r>
                                  </m:den>
                                </m:f>
                              </m:e>
                            </m:d>
                          </m:e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𝑇</m:t>
                            </m:r>
                            <m:r>
                              <a:rPr lang="en-US" sz="1400" i="0">
                                <a:latin typeface="Cambria Math"/>
                              </a:rPr>
                              <m:t>,</m:t>
                            </m:r>
                            <m:r>
                              <a:rPr lang="en-US" sz="1400" i="1">
                                <a:latin typeface="Cambria Math"/>
                              </a:rPr>
                              <m:t>𝑁</m:t>
                            </m:r>
                          </m:sub>
                        </m:sSub>
                      </m:oMath>
                    </m:oMathPara>
                  </a14:m>
                  <a:endParaRPr lang="en-US" sz="1400" dirty="0"/>
                </a:p>
              </p:txBody>
            </p:sp>
          </mc:Choice>
          <mc:Fallback xmlns="">
            <p:sp>
              <p:nvSpPr>
                <p:cNvPr id="27" name="Rectangle 2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07794" y="5210859"/>
                  <a:ext cx="2627771" cy="622093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282738" y="6096000"/>
                <a:ext cx="1562286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400" smtClean="0">
                          <a:latin typeface="Cambria Math"/>
                        </a:rPr>
                        <m:t>Aside</m:t>
                      </m:r>
                      <m:r>
                        <a:rPr lang="en-US" sz="1400" i="0">
                          <a:latin typeface="Cambria Math"/>
                        </a:rPr>
                        <m:t>:</m:t>
                      </m:r>
                      <m:r>
                        <a:rPr lang="en-US" sz="1400" b="0" i="0" smtClean="0">
                          <a:latin typeface="Cambria Math"/>
                        </a:rPr>
                        <m:t>   </m:t>
                      </m:r>
                      <m:r>
                        <a:rPr lang="en-US" sz="1400" i="1">
                          <a:latin typeface="Cambria Math"/>
                        </a:rPr>
                        <m:t>𝑆</m:t>
                      </m:r>
                      <m:r>
                        <a:rPr lang="en-US" sz="1400" i="0">
                          <a:latin typeface="Cambria Math"/>
                        </a:rPr>
                        <m:t>=</m:t>
                      </m:r>
                      <m:r>
                        <a:rPr lang="en-US" sz="1400" i="1">
                          <a:latin typeface="Cambria Math"/>
                        </a:rPr>
                        <m:t>𝑘</m:t>
                      </m:r>
                      <m:r>
                        <a:rPr lang="en-US" sz="1400" i="0">
                          <a:latin typeface="Cambria Math"/>
                        </a:rPr>
                        <m:t>⁢</m:t>
                      </m:r>
                      <m:r>
                        <m:rPr>
                          <m:sty m:val="p"/>
                        </m:rPr>
                        <a:rPr lang="en-US" sz="1400" i="0">
                          <a:latin typeface="Cambria Math"/>
                        </a:rPr>
                        <m:t>ln</m:t>
                      </m:r>
                      <m:r>
                        <a:rPr lang="en-US" sz="1400" i="0">
                          <a:latin typeface="Cambria Math"/>
                        </a:rPr>
                        <m:t>⁢</m:t>
                      </m:r>
                      <m:r>
                        <a:rPr lang="en-US" sz="1400" i="1">
                          <a:latin typeface="Cambria Math"/>
                        </a:rPr>
                        <m:t>𝛺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738" y="6096000"/>
                <a:ext cx="1562286" cy="307777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092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Partition Function Example</a:t>
            </a:r>
          </a:p>
          <a:p>
            <a:pPr marL="0" indent="0">
              <a:buNone/>
            </a:pPr>
            <a:r>
              <a:rPr lang="en-US" sz="1400" dirty="0"/>
              <a:t>Consider a system consisting of two distinguishable particles. Each particle can be in one of the two microstates with single particle energies 0 and ∆. The system is in equilibrium with a heat bath at temperature T. What are the thermodynamic properties of the system?</a:t>
            </a:r>
          </a:p>
          <a:p>
            <a:pPr marL="0" indent="0">
              <a:buNone/>
            </a:pPr>
            <a:r>
              <a:rPr lang="en-US" sz="1400" dirty="0"/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1600200"/>
            <a:ext cx="108933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u="sng" dirty="0">
                <a:solidFill>
                  <a:srgbClr val="1F497D">
                    <a:lumMod val="60000"/>
                    <a:lumOff val="40000"/>
                  </a:srgbClr>
                </a:solidFill>
              </a:rPr>
              <a:t>Microstates: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905000" y="1600199"/>
                <a:ext cx="210544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400" i="1" smtClean="0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1400">
                              <a:latin typeface="Cambria Math"/>
                            </a:rPr>
                            <m:t>0</m:t>
                          </m:r>
                          <m:r>
                            <a:rPr lang="en-US" sz="1400" i="0">
                              <a:latin typeface="Cambria Math"/>
                            </a:rPr>
                            <m:t>,0</m:t>
                          </m:r>
                        </m:e>
                      </m:d>
                      <m:r>
                        <a:rPr lang="en-US" sz="1400" i="0">
                          <a:latin typeface="Cambria Math"/>
                        </a:rPr>
                        <m:t>,</m:t>
                      </m:r>
                      <m:d>
                        <m:d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1400" i="0">
                              <a:latin typeface="Cambria Math"/>
                            </a:rPr>
                            <m:t>0,</m:t>
                          </m:r>
                          <m:r>
                            <a:rPr lang="en-US" sz="1400" i="1">
                              <a:latin typeface="Cambria Math"/>
                            </a:rPr>
                            <m:t>𝛥</m:t>
                          </m:r>
                        </m:e>
                      </m:d>
                      <m:r>
                        <a:rPr lang="en-US" sz="1400" i="0">
                          <a:latin typeface="Cambria Math"/>
                        </a:rPr>
                        <m:t>,</m:t>
                      </m:r>
                      <m:d>
                        <m:d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</a:rPr>
                            <m:t>𝛥</m:t>
                          </m:r>
                          <m:r>
                            <a:rPr lang="en-US" sz="1400" i="0">
                              <a:latin typeface="Cambria Math"/>
                            </a:rPr>
                            <m:t>,0</m:t>
                          </m:r>
                        </m:e>
                      </m:d>
                      <m:r>
                        <a:rPr lang="en-US" sz="1400" i="0">
                          <a:latin typeface="Cambria Math"/>
                        </a:rPr>
                        <m:t>,</m:t>
                      </m:r>
                      <m:d>
                        <m:d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</a:rPr>
                            <m:t>𝛥</m:t>
                          </m:r>
                          <m:r>
                            <a:rPr lang="en-US" sz="1400" i="0">
                              <a:latin typeface="Cambria Math"/>
                            </a:rPr>
                            <m:t>,</m:t>
                          </m:r>
                          <m:r>
                            <a:rPr lang="en-US" sz="1400" i="1">
                              <a:latin typeface="Cambria Math"/>
                            </a:rPr>
                            <m:t>𝛥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1600199"/>
                <a:ext cx="2105448" cy="3077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228600" y="1898253"/>
                <a:ext cx="8534400" cy="6971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𝑍</m:t>
                          </m:r>
                        </m:e>
                        <m:sub>
                          <m:r>
                            <a:rPr lang="en-US" sz="1400" i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400" i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grow m:val="on"/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naryPr>
                        <m:sub>
                          <m:r>
                            <a:rPr lang="en-US" sz="1400" i="1">
                              <a:latin typeface="Cambria Math"/>
                            </a:rPr>
                            <m:t>𝑠</m:t>
                          </m:r>
                          <m:r>
                            <a:rPr lang="en-US" sz="1400" i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400" i="0">
                              <a:latin typeface="Cambria Math"/>
                            </a:rPr>
                            <m:t>4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400" i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𝛽</m:t>
                              </m:r>
                              <m:r>
                                <a:rPr lang="en-US" sz="1400" i="0">
                                  <a:latin typeface="Cambria Math"/>
                                </a:rPr>
                                <m:t>⁢</m:t>
                              </m:r>
                              <m:sSub>
                                <m:sSubPr>
                                  <m:ctrlPr>
                                    <a:rPr lang="en-US" sz="1400" i="1">
                                      <a:latin typeface="Cambria Math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latin typeface="Cambria Math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/>
                                    </a:rPr>
                                    <m:t>𝑠</m:t>
                                  </m:r>
                                </m:sub>
                              </m:sSub>
                            </m:sup>
                          </m:sSup>
                        </m:e>
                      </m:nary>
                      <m:r>
                        <a:rPr lang="en-US" sz="1400" i="0">
                          <a:latin typeface="Cambria Math"/>
                        </a:rPr>
                        <m:t>=1+</m:t>
                      </m:r>
                      <m:sSup>
                        <m:sSup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1400" i="0">
                              <a:latin typeface="Cambria Math"/>
                            </a:rPr>
                            <m:t>−</m:t>
                          </m:r>
                          <m:r>
                            <a:rPr lang="en-US" sz="1400" i="1">
                              <a:latin typeface="Cambria Math"/>
                            </a:rPr>
                            <m:t>𝛽</m:t>
                          </m:r>
                          <m:r>
                            <a:rPr lang="en-US" sz="1400" i="0">
                              <a:latin typeface="Cambria Math"/>
                            </a:rPr>
                            <m:t>⁢</m:t>
                          </m:r>
                          <m:r>
                            <a:rPr lang="en-US" sz="1400" i="1">
                              <a:latin typeface="Cambria Math"/>
                            </a:rPr>
                            <m:t>𝛥</m:t>
                          </m:r>
                        </m:sup>
                      </m:sSup>
                      <m:r>
                        <a:rPr lang="en-US" sz="1400" i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1400" i="0">
                              <a:latin typeface="Cambria Math"/>
                            </a:rPr>
                            <m:t>−</m:t>
                          </m:r>
                          <m:r>
                            <a:rPr lang="en-US" sz="1400" i="1">
                              <a:latin typeface="Cambria Math"/>
                            </a:rPr>
                            <m:t>𝛽</m:t>
                          </m:r>
                          <m:r>
                            <a:rPr lang="en-US" sz="1400" i="0">
                              <a:latin typeface="Cambria Math"/>
                            </a:rPr>
                            <m:t>⁢</m:t>
                          </m:r>
                          <m:r>
                            <a:rPr lang="en-US" sz="1400" i="1">
                              <a:latin typeface="Cambria Math"/>
                            </a:rPr>
                            <m:t>𝛥</m:t>
                          </m:r>
                        </m:sup>
                      </m:sSup>
                      <m:r>
                        <a:rPr lang="en-US" sz="1400" i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1400" i="0">
                              <a:latin typeface="Cambria Math"/>
                            </a:rPr>
                            <m:t>−2⁢</m:t>
                          </m:r>
                          <m:r>
                            <a:rPr lang="en-US" sz="1400" i="1">
                              <a:latin typeface="Cambria Math"/>
                            </a:rPr>
                            <m:t>𝛽</m:t>
                          </m:r>
                          <m:r>
                            <a:rPr lang="en-US" sz="1400" i="0">
                              <a:latin typeface="Cambria Math"/>
                            </a:rPr>
                            <m:t>⁢</m:t>
                          </m:r>
                          <m:r>
                            <a:rPr lang="en-US" sz="1400" i="1">
                              <a:latin typeface="Cambria Math"/>
                            </a:rPr>
                            <m:t>𝛥</m:t>
                          </m:r>
                        </m:sup>
                      </m:sSup>
                      <m:r>
                        <a:rPr lang="en-US" sz="1400" i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dPr>
                            <m:e>
                              <m:r>
                                <a:rPr lang="en-US" sz="1400" i="0">
                                  <a:latin typeface="Cambria Math"/>
                                </a:rPr>
                                <m:t>1+</m:t>
                              </m:r>
                              <m:sSup>
                                <m:sSupPr>
                                  <m:ctrlPr>
                                    <a:rPr lang="en-US" sz="1400" i="1">
                                      <a:latin typeface="Cambria Math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i="1">
                                      <a:latin typeface="Cambria Math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1400" i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sz="1400" i="1">
                                      <a:latin typeface="Cambria Math"/>
                                    </a:rPr>
                                    <m:t>𝛽</m:t>
                                  </m:r>
                                  <m:r>
                                    <a:rPr lang="en-US" sz="1400" i="0">
                                      <a:latin typeface="Cambria Math"/>
                                    </a:rPr>
                                    <m:t>⁢</m:t>
                                  </m:r>
                                  <m:r>
                                    <a:rPr lang="en-US" sz="1400" i="1">
                                      <a:latin typeface="Cambria Math"/>
                                    </a:rPr>
                                    <m:t>𝛥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1400" i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400" i="0">
                          <a:latin typeface="Cambria Math"/>
                        </a:rPr>
                        <m:t>⁢</m:t>
                      </m:r>
                      <m:r>
                        <a:rPr lang="en-US" sz="1400" b="0" i="0" smtClean="0">
                          <a:latin typeface="Cambria Math"/>
                        </a:rPr>
                        <m:t>       </m:t>
                      </m:r>
                      <m:d>
                        <m:d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1400" i="0">
                              <a:latin typeface="Cambria Math"/>
                            </a:rPr>
                            <m:t>Partition</m:t>
                          </m:r>
                          <m:r>
                            <a:rPr lang="en-US" sz="1400" b="0" i="0" smtClean="0">
                              <a:latin typeface="Cambria Math"/>
                            </a:rPr>
                            <m:t> </m:t>
                          </m:r>
                          <m:r>
                            <a:rPr lang="en-US" sz="1400" i="0">
                              <a:latin typeface="Cambria Math"/>
                            </a:rPr>
                            <m:t>⁢</m:t>
                          </m:r>
                          <m:r>
                            <m:rPr>
                              <m:sty m:val="p"/>
                            </m:rPr>
                            <a:rPr lang="en-US" sz="1400" i="0">
                              <a:latin typeface="Cambria Math"/>
                            </a:rPr>
                            <m:t>function</m:t>
                          </m:r>
                          <m:r>
                            <a:rPr lang="en-US" sz="1400" b="0" i="0" smtClean="0">
                              <a:latin typeface="Cambria Math"/>
                            </a:rPr>
                            <m:t> </m:t>
                          </m:r>
                          <m:r>
                            <a:rPr lang="en-US" sz="1400" i="0">
                              <a:latin typeface="Cambria Math"/>
                            </a:rPr>
                            <m:t>⁢</m:t>
                          </m:r>
                          <m:r>
                            <m:rPr>
                              <m:sty m:val="p"/>
                            </m:rPr>
                            <a:rPr lang="en-US" sz="1400" i="0">
                              <a:latin typeface="Cambria Math"/>
                            </a:rPr>
                            <m:t>for</m:t>
                          </m:r>
                          <m:r>
                            <a:rPr lang="en-US" sz="1400" b="0" i="0" smtClean="0">
                              <a:latin typeface="Cambria Math"/>
                            </a:rPr>
                            <m:t> </m:t>
                          </m:r>
                          <m:r>
                            <a:rPr lang="en-US" sz="1400" i="0">
                              <a:latin typeface="Cambria Math"/>
                            </a:rPr>
                            <m:t>⁢</m:t>
                          </m:r>
                          <m:r>
                            <m:rPr>
                              <m:sty m:val="p"/>
                            </m:rPr>
                            <a:rPr lang="en-US" sz="1400" i="0">
                              <a:latin typeface="Cambria Math"/>
                            </a:rPr>
                            <m:t>two</m:t>
                          </m:r>
                          <m:r>
                            <a:rPr lang="en-US" sz="1400" b="0" i="0" smtClean="0">
                              <a:latin typeface="Cambria Math"/>
                            </a:rPr>
                            <m:t>  </m:t>
                          </m:r>
                          <m:r>
                            <a:rPr lang="en-US" sz="1400" i="0">
                              <a:latin typeface="Cambria Math"/>
                            </a:rPr>
                            <m:t>⁢</m:t>
                          </m:r>
                          <m:r>
                            <m:rPr>
                              <m:sty m:val="p"/>
                            </m:rPr>
                            <a:rPr lang="en-US" sz="1400" i="0">
                              <a:latin typeface="Cambria Math"/>
                            </a:rPr>
                            <m:t>particles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898253"/>
                <a:ext cx="8534400" cy="69711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76200" y="2595367"/>
                <a:ext cx="6781800" cy="6980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𝑍</m:t>
                          </m:r>
                        </m:e>
                        <m:sub>
                          <m:r>
                            <a:rPr lang="en-US" sz="1400" b="0" i="0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400" i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grow m:val="on"/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naryPr>
                        <m:sub>
                          <m:r>
                            <a:rPr lang="en-US" sz="1400" i="1">
                              <a:latin typeface="Cambria Math"/>
                            </a:rPr>
                            <m:t>𝑠</m:t>
                          </m:r>
                          <m:r>
                            <a:rPr lang="en-US" sz="1400" i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400" i="0">
                              <a:latin typeface="Cambria Math"/>
                            </a:rPr>
                            <m:t>2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400" i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𝛽</m:t>
                              </m:r>
                              <m:r>
                                <a:rPr lang="en-US" sz="1400" i="0">
                                  <a:latin typeface="Cambria Math"/>
                                </a:rPr>
                                <m:t>∗0</m:t>
                              </m:r>
                            </m:sup>
                          </m:sSup>
                        </m:e>
                      </m:nary>
                      <m:r>
                        <a:rPr lang="en-US" sz="1400" i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1400" i="0">
                              <a:latin typeface="Cambria Math"/>
                            </a:rPr>
                            <m:t>−</m:t>
                          </m:r>
                          <m:r>
                            <a:rPr lang="en-US" sz="1400" i="1">
                              <a:latin typeface="Cambria Math"/>
                            </a:rPr>
                            <m:t>𝛽</m:t>
                          </m:r>
                          <m:r>
                            <a:rPr lang="en-US" sz="1400" i="0">
                              <a:latin typeface="Cambria Math"/>
                            </a:rPr>
                            <m:t>⁢</m:t>
                          </m:r>
                          <m:r>
                            <a:rPr lang="en-US" sz="1400" i="1">
                              <a:latin typeface="Cambria Math"/>
                            </a:rPr>
                            <m:t>𝛥</m:t>
                          </m:r>
                        </m:sup>
                      </m:sSup>
                      <m:r>
                        <a:rPr lang="en-US" sz="1400" i="0">
                          <a:latin typeface="Cambria Math"/>
                        </a:rPr>
                        <m:t>=1+</m:t>
                      </m:r>
                      <m:sSup>
                        <m:sSup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1400" i="0">
                              <a:latin typeface="Cambria Math"/>
                            </a:rPr>
                            <m:t>−</m:t>
                          </m:r>
                          <m:r>
                            <a:rPr lang="en-US" sz="1400" i="1">
                              <a:latin typeface="Cambria Math"/>
                            </a:rPr>
                            <m:t>𝛽</m:t>
                          </m:r>
                          <m:r>
                            <a:rPr lang="en-US" sz="1400" i="0">
                              <a:latin typeface="Cambria Math"/>
                            </a:rPr>
                            <m:t>⁢</m:t>
                          </m:r>
                          <m:r>
                            <a:rPr lang="en-US" sz="1400" i="1">
                              <a:latin typeface="Cambria Math"/>
                            </a:rPr>
                            <m:t>𝛥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           </m:t>
                          </m:r>
                        </m:sup>
                      </m:sSup>
                      <m:r>
                        <a:rPr lang="en-US" sz="1400" i="0">
                          <a:latin typeface="Cambria Math"/>
                        </a:rPr>
                        <m:t>⁢</m:t>
                      </m:r>
                      <m:d>
                        <m:d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1400" i="0">
                              <a:latin typeface="Cambria Math"/>
                            </a:rPr>
                            <m:t>Partition</m:t>
                          </m:r>
                          <m:r>
                            <a:rPr lang="en-US" sz="1400" b="0" i="0" smtClean="0">
                              <a:latin typeface="Cambria Math"/>
                            </a:rPr>
                            <m:t> </m:t>
                          </m:r>
                          <m:r>
                            <a:rPr lang="en-US" sz="1400" i="0">
                              <a:latin typeface="Cambria Math"/>
                            </a:rPr>
                            <m:t>⁢</m:t>
                          </m:r>
                          <m:r>
                            <m:rPr>
                              <m:sty m:val="p"/>
                            </m:rPr>
                            <a:rPr lang="en-US" sz="1400" i="0">
                              <a:latin typeface="Cambria Math"/>
                            </a:rPr>
                            <m:t>function</m:t>
                          </m:r>
                          <m:r>
                            <a:rPr lang="en-US" sz="1400" i="0">
                              <a:latin typeface="Cambria Math"/>
                            </a:rPr>
                            <m:t>⁢ </m:t>
                          </m:r>
                          <m:r>
                            <m:rPr>
                              <m:sty m:val="p"/>
                            </m:rPr>
                            <a:rPr lang="en-US" sz="1400" i="0">
                              <a:latin typeface="Cambria Math"/>
                            </a:rPr>
                            <m:t>for</m:t>
                          </m:r>
                          <m:r>
                            <a:rPr lang="en-US" sz="1400" i="0">
                              <a:latin typeface="Cambria Math"/>
                            </a:rPr>
                            <m:t>⁢ </m:t>
                          </m:r>
                          <m:r>
                            <m:rPr>
                              <m:sty m:val="p"/>
                            </m:rPr>
                            <a:rPr lang="en-US" sz="1400" i="0">
                              <a:latin typeface="Cambria Math"/>
                            </a:rPr>
                            <m:t>one</m:t>
                          </m:r>
                          <m:r>
                            <a:rPr lang="en-US" sz="1400" b="0" i="0" smtClean="0">
                              <a:latin typeface="Cambria Math"/>
                            </a:rPr>
                            <m:t> </m:t>
                          </m:r>
                          <m:r>
                            <a:rPr lang="en-US" sz="1400" i="0">
                              <a:latin typeface="Cambria Math"/>
                            </a:rPr>
                            <m:t>⁢</m:t>
                          </m:r>
                          <m:r>
                            <m:rPr>
                              <m:sty m:val="p"/>
                            </m:rPr>
                            <a:rPr lang="en-US" sz="1400" i="0">
                              <a:latin typeface="Cambria Math"/>
                            </a:rPr>
                            <m:t>particle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2595367"/>
                <a:ext cx="6781800" cy="69801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381000" y="3282574"/>
                <a:ext cx="5729076" cy="320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𝑍</m:t>
                          </m:r>
                        </m:e>
                        <m:sub>
                          <m:r>
                            <a:rPr lang="en-US" sz="1400" i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400" i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sz="1400" i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  <m:sup>
                          <m:r>
                            <a:rPr lang="en-US" sz="1400" i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400" i="0">
                          <a:latin typeface="Cambria Math"/>
                        </a:rPr>
                        <m:t>⁢</m:t>
                      </m:r>
                      <m:r>
                        <a:rPr lang="en-US" sz="1400" b="0" i="0" smtClean="0">
                          <a:latin typeface="Cambria Math"/>
                        </a:rPr>
                        <m:t>    </m:t>
                      </m:r>
                      <m:r>
                        <m:rPr>
                          <m:sty m:val="p"/>
                        </m:rPr>
                        <a:rPr lang="en-US" sz="1400" i="0">
                          <a:latin typeface="Cambria Math"/>
                        </a:rPr>
                        <m:t>and</m:t>
                      </m:r>
                      <m:r>
                        <a:rPr lang="en-US" sz="1400" b="0" i="0" smtClean="0">
                          <a:latin typeface="Cambria Math"/>
                        </a:rPr>
                        <m:t> </m:t>
                      </m:r>
                      <m:r>
                        <a:rPr lang="en-US" sz="1400" i="0">
                          <a:latin typeface="Cambria Math"/>
                        </a:rPr>
                        <m:t>⁢</m:t>
                      </m:r>
                      <m:r>
                        <m:rPr>
                          <m:sty m:val="p"/>
                        </m:rPr>
                        <a:rPr lang="en-US" sz="1400" i="0">
                          <a:latin typeface="Cambria Math"/>
                        </a:rPr>
                        <m:t>in</m:t>
                      </m:r>
                      <m:r>
                        <a:rPr lang="en-US" sz="1400" b="0" i="0" smtClean="0">
                          <a:latin typeface="Cambria Math"/>
                        </a:rPr>
                        <m:t> </m:t>
                      </m:r>
                      <m:r>
                        <a:rPr lang="en-US" sz="1400" i="0">
                          <a:latin typeface="Cambria Math"/>
                        </a:rPr>
                        <m:t>⁢</m:t>
                      </m:r>
                      <m:r>
                        <m:rPr>
                          <m:sty m:val="p"/>
                        </m:rPr>
                        <a:rPr lang="en-US" sz="1400" i="0">
                          <a:latin typeface="Cambria Math"/>
                        </a:rPr>
                        <m:t>general</m:t>
                      </m:r>
                      <m:r>
                        <a:rPr lang="en-US" sz="1400" i="0">
                          <a:latin typeface="Cambria Math"/>
                        </a:rPr>
                        <m:t>⁢</m:t>
                      </m:r>
                      <m:sSub>
                        <m:sSub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       </m:t>
                          </m:r>
                          <m:r>
                            <a:rPr lang="en-US" sz="1400" i="1">
                              <a:latin typeface="Cambria Math"/>
                            </a:rPr>
                            <m:t>𝑍</m:t>
                          </m:r>
                        </m:e>
                        <m:sub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en-US" sz="1400" i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sz="1400" i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e>
                        <m:sup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1400" i="0">
                          <a:latin typeface="Cambria Math"/>
                        </a:rPr>
                        <m:t>⁢</m:t>
                      </m:r>
                      <m:r>
                        <a:rPr lang="en-US" sz="1400" b="0" i="0" smtClean="0">
                          <a:latin typeface="Cambria Math"/>
                        </a:rPr>
                        <m:t>        </m:t>
                      </m:r>
                      <m:r>
                        <m:rPr>
                          <m:sty m:val="p"/>
                        </m:rPr>
                        <a:rPr lang="en-US" sz="1400" i="0">
                          <a:latin typeface="Cambria Math"/>
                        </a:rPr>
                        <m:t>for</m:t>
                      </m:r>
                      <m:r>
                        <a:rPr lang="en-US" sz="1400" b="0" i="0" smtClean="0">
                          <a:latin typeface="Cambria Math"/>
                        </a:rPr>
                        <m:t> </m:t>
                      </m:r>
                      <m:r>
                        <a:rPr lang="en-US" sz="1400" i="0">
                          <a:latin typeface="Cambria Math"/>
                        </a:rPr>
                        <m:t>⁢</m:t>
                      </m:r>
                      <m:r>
                        <m:rPr>
                          <m:sty m:val="p"/>
                        </m:rPr>
                        <a:rPr lang="en-US" sz="1400" i="0">
                          <a:latin typeface="Cambria Math"/>
                        </a:rPr>
                        <m:t>distinguishable</m:t>
                      </m:r>
                      <m:r>
                        <a:rPr lang="en-US" sz="1400" b="0" i="0" smtClean="0">
                          <a:latin typeface="Cambria Math"/>
                        </a:rPr>
                        <m:t> </m:t>
                      </m:r>
                      <m:r>
                        <a:rPr lang="en-US" sz="1400" i="0">
                          <a:latin typeface="Cambria Math"/>
                        </a:rPr>
                        <m:t>⁢</m:t>
                      </m:r>
                      <m:r>
                        <m:rPr>
                          <m:sty m:val="p"/>
                        </m:rPr>
                        <a:rPr lang="en-US" sz="1400" i="0">
                          <a:latin typeface="Cambria Math"/>
                        </a:rPr>
                        <m:t>particles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3282574"/>
                <a:ext cx="5729076" cy="320665"/>
              </a:xfrm>
              <a:prstGeom prst="rect">
                <a:avLst/>
              </a:prstGeom>
              <a:blipFill rotWithShape="1">
                <a:blip r:embed="rId5"/>
                <a:stretch>
                  <a:fillRect b="-75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28600" y="3633573"/>
                <a:ext cx="9067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So since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en-US" sz="1400" i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400" dirty="0"/>
                  <a:t> is related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en-US" sz="1400" b="0" i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400" dirty="0"/>
                  <a:t> so we can consider the statistical properties of the system consisting of one particle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latin typeface="Cambria Math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𝑍</m:t>
                        </m:r>
                      </m:e>
                      <m:sub>
                        <m:r>
                          <a:rPr lang="en-US" sz="1400" b="0" i="0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endParaRPr lang="en-US" sz="1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633573"/>
                <a:ext cx="9067800" cy="307777"/>
              </a:xfrm>
              <a:prstGeom prst="rect">
                <a:avLst/>
              </a:prstGeom>
              <a:blipFill rotWithShape="1">
                <a:blip r:embed="rId6"/>
                <a:stretch>
                  <a:fillRect l="-202" t="-1961" b="-17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-297762" y="4114799"/>
                <a:ext cx="7086600" cy="5705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1400" i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4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400" i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𝛽</m:t>
                              </m:r>
                              <m:r>
                                <a:rPr lang="en-US" sz="1400" i="0">
                                  <a:latin typeface="Cambria Math"/>
                                </a:rPr>
                                <m:t>∗0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sz="1400" i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14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1400" i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1400" i="0">
                              <a:latin typeface="Cambria Math"/>
                            </a:rPr>
                            <m:t>1+</m:t>
                          </m:r>
                          <m:sSup>
                            <m:sSup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400" i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𝛽</m:t>
                              </m:r>
                              <m:r>
                                <a:rPr lang="en-US" sz="1400" i="0">
                                  <a:latin typeface="Cambria Math"/>
                                </a:rPr>
                                <m:t>⁢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𝛥</m:t>
                              </m:r>
                            </m:sup>
                          </m:sSup>
                        </m:den>
                      </m:f>
                      <m:r>
                        <a:rPr lang="en-US" sz="1400" i="0">
                          <a:latin typeface="Cambria Math"/>
                        </a:rPr>
                        <m:t>⁢</m:t>
                      </m:r>
                      <m:r>
                        <a:rPr lang="en-US" sz="1400" b="0" i="0" smtClean="0">
                          <a:latin typeface="Cambria Math"/>
                        </a:rPr>
                        <m:t>  </m:t>
                      </m:r>
                      <m:d>
                        <m:d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1400" i="0">
                              <a:latin typeface="Cambria Math"/>
                            </a:rPr>
                            <m:t>probability</m:t>
                          </m:r>
                          <m:r>
                            <a:rPr lang="en-US" sz="1400" b="0" i="0" smtClean="0">
                              <a:latin typeface="Cambria Math"/>
                            </a:rPr>
                            <m:t> </m:t>
                          </m:r>
                          <m:r>
                            <a:rPr lang="en-US" sz="1400" i="0">
                              <a:latin typeface="Cambria Math"/>
                            </a:rPr>
                            <m:t>⁢</m:t>
                          </m:r>
                          <m:r>
                            <m:rPr>
                              <m:sty m:val="p"/>
                            </m:rPr>
                            <a:rPr lang="en-US" sz="1400" i="0">
                              <a:latin typeface="Cambria Math"/>
                            </a:rPr>
                            <m:t>that</m:t>
                          </m:r>
                          <m:r>
                            <a:rPr lang="en-US" sz="1400" b="0" i="0" smtClean="0">
                              <a:latin typeface="Cambria Math"/>
                            </a:rPr>
                            <m:t> </m:t>
                          </m:r>
                          <m:r>
                            <a:rPr lang="en-US" sz="1400" i="0">
                              <a:latin typeface="Cambria Math"/>
                            </a:rPr>
                            <m:t>⁢</m:t>
                          </m:r>
                          <m:r>
                            <m:rPr>
                              <m:sty m:val="p"/>
                            </m:rPr>
                            <a:rPr lang="en-US" sz="1400" b="0" i="0" smtClean="0">
                              <a:latin typeface="Cambria Math"/>
                            </a:rPr>
                            <m:t>a</m:t>
                          </m:r>
                          <m:r>
                            <a:rPr lang="en-US" sz="1400" b="0" i="0" smtClean="0">
                              <a:latin typeface="Cambria Math"/>
                            </a:rPr>
                            <m:t> ⁢</m:t>
                          </m:r>
                          <m:r>
                            <m:rPr>
                              <m:sty m:val="p"/>
                            </m:rPr>
                            <a:rPr lang="en-US" sz="1400" i="0">
                              <a:latin typeface="Cambria Math"/>
                            </a:rPr>
                            <m:t>particle</m:t>
                          </m:r>
                          <m:r>
                            <a:rPr lang="en-US" sz="1400" i="0">
                              <a:latin typeface="Cambria Math"/>
                            </a:rPr>
                            <m:t>⁢ </m:t>
                          </m:r>
                          <m:r>
                            <m:rPr>
                              <m:sty m:val="p"/>
                            </m:rPr>
                            <a:rPr lang="en-US" sz="1400" i="0">
                              <a:latin typeface="Cambria Math"/>
                            </a:rPr>
                            <m:t>has</m:t>
                          </m:r>
                          <m:r>
                            <a:rPr lang="en-US" sz="1400" i="0">
                              <a:latin typeface="Cambria Math"/>
                            </a:rPr>
                            <m:t>⁢ </m:t>
                          </m:r>
                          <m:r>
                            <m:rPr>
                              <m:sty m:val="p"/>
                            </m:rPr>
                            <a:rPr lang="en-US" sz="1400" i="0">
                              <a:latin typeface="Cambria Math"/>
                            </a:rPr>
                            <m:t>energy</m:t>
                          </m:r>
                          <m:r>
                            <a:rPr lang="en-US" sz="1400" i="0">
                              <a:latin typeface="Cambria Math"/>
                            </a:rPr>
                            <m:t>⁢ 0</m:t>
                          </m:r>
                        </m:e>
                      </m:d>
                      <m:r>
                        <a:rPr lang="en-US" sz="1400" b="0" i="0" smtClean="0">
                          <a:latin typeface="Cambria Math"/>
                        </a:rPr>
                        <m:t>         ,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97762" y="4114799"/>
                <a:ext cx="7086600" cy="57054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6084676" y="4114798"/>
                <a:ext cx="1941172" cy="5705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1400" i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14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400" i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𝛽</m:t>
                              </m:r>
                              <m:r>
                                <a:rPr lang="en-US" sz="1400" i="0">
                                  <a:latin typeface="Cambria Math"/>
                                </a:rPr>
                                <m:t>⁢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𝛥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sz="1400" i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14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400" i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𝛽</m:t>
                              </m:r>
                              <m:r>
                                <a:rPr lang="en-US" sz="1400" i="0">
                                  <a:latin typeface="Cambria Math"/>
                                </a:rPr>
                                <m:t>⁢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𝛥</m:t>
                              </m:r>
                            </m:sup>
                          </m:sSup>
                        </m:num>
                        <m:den>
                          <m:r>
                            <a:rPr lang="en-US" sz="1400" i="0">
                              <a:latin typeface="Cambria Math"/>
                            </a:rPr>
                            <m:t>1+</m:t>
                          </m:r>
                          <m:sSup>
                            <m:sSup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400" i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𝛽</m:t>
                              </m:r>
                              <m:r>
                                <a:rPr lang="en-US" sz="1400" i="0">
                                  <a:latin typeface="Cambria Math"/>
                                </a:rPr>
                                <m:t>⁢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𝛥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4676" y="4114798"/>
                <a:ext cx="1941172" cy="57054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-132662" y="4864100"/>
                <a:ext cx="9403662" cy="6980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smtClean="0">
                          <a:latin typeface="Cambria Math"/>
                        </a:rPr>
                        <m:t>&lt;</m:t>
                      </m:r>
                      <m:r>
                        <a:rPr lang="en-US" sz="1400" i="1">
                          <a:latin typeface="Cambria Math"/>
                        </a:rPr>
                        <m:t>𝑒</m:t>
                      </m:r>
                      <m:r>
                        <a:rPr lang="en-US" sz="1400" i="0">
                          <a:latin typeface="Cambria Math"/>
                        </a:rPr>
                        <m:t>&gt;=</m:t>
                      </m:r>
                      <m:nary>
                        <m:naryPr>
                          <m:chr m:val="∑"/>
                          <m:limLoc m:val="undOvr"/>
                          <m:grow m:val="on"/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naryPr>
                        <m:sub>
                          <m:r>
                            <a:rPr lang="en-US" sz="1400" i="1">
                              <a:latin typeface="Cambria Math"/>
                            </a:rPr>
                            <m:t>𝑠</m:t>
                          </m:r>
                          <m:r>
                            <a:rPr lang="en-US" sz="1400" i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sz="1400" i="0">
                              <a:latin typeface="Cambria Math"/>
                            </a:rPr>
                            <m:t>2</m:t>
                          </m:r>
                        </m:sup>
                        <m:e>
                          <m:sSub>
                            <m:sSub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/>
                                </a:rPr>
                                <m:t>𝑠</m:t>
                              </m:r>
                            </m:sub>
                          </m:sSub>
                          <m:r>
                            <a:rPr lang="en-US" sz="1400" i="0">
                              <a:latin typeface="Cambria Math"/>
                            </a:rPr>
                            <m:t>⁢</m:t>
                          </m:r>
                          <m:sSub>
                            <m:sSub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𝜖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/>
                                </a:rPr>
                                <m:t>𝑠</m:t>
                              </m:r>
                            </m:sub>
                          </m:sSub>
                        </m:e>
                      </m:nary>
                      <m:r>
                        <a:rPr lang="en-US" sz="14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/>
                            </a:rPr>
                            <m:t>𝛥</m:t>
                          </m:r>
                          <m:r>
                            <a:rPr lang="en-US" sz="1400" i="0">
                              <a:latin typeface="Cambria Math"/>
                            </a:rPr>
                            <m:t>⁢</m:t>
                          </m:r>
                          <m:sSup>
                            <m:sSup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400" i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𝛽</m:t>
                              </m:r>
                              <m:r>
                                <a:rPr lang="en-US" sz="1400" i="0">
                                  <a:latin typeface="Cambria Math"/>
                                </a:rPr>
                                <m:t>⁢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𝛥</m:t>
                              </m:r>
                            </m:sup>
                          </m:sSup>
                        </m:num>
                        <m:den>
                          <m:r>
                            <a:rPr lang="en-US" sz="1400" i="0">
                              <a:latin typeface="Cambria Math"/>
                            </a:rPr>
                            <m:t>1+</m:t>
                          </m:r>
                          <m:sSup>
                            <m:sSup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400" i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𝛽</m:t>
                              </m:r>
                              <m:r>
                                <a:rPr lang="en-US" sz="1400" i="0">
                                  <a:latin typeface="Cambria Math"/>
                                </a:rPr>
                                <m:t>⁢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𝛥</m:t>
                              </m:r>
                            </m:sup>
                          </m:sSup>
                        </m:den>
                      </m:f>
                      <m:r>
                        <a:rPr lang="en-US" sz="1400" i="0">
                          <a:latin typeface="Cambria Math"/>
                        </a:rPr>
                        <m:t>⁢</m:t>
                      </m:r>
                      <m:r>
                        <a:rPr lang="en-US" sz="1400" b="0" i="0" smtClean="0">
                          <a:latin typeface="Cambria Math"/>
                        </a:rPr>
                        <m:t>    </m:t>
                      </m:r>
                      <m:r>
                        <m:rPr>
                          <m:sty m:val="p"/>
                        </m:rPr>
                        <a:rPr lang="en-US" sz="1400" i="0">
                          <a:latin typeface="Cambria Math"/>
                        </a:rPr>
                        <m:t>and</m:t>
                      </m:r>
                      <m:r>
                        <a:rPr lang="en-US" sz="1400" i="0">
                          <a:latin typeface="Cambria Math"/>
                        </a:rPr>
                        <m:t>&lt;</m:t>
                      </m:r>
                      <m:r>
                        <a:rPr lang="en-US" sz="1400" i="1">
                          <a:latin typeface="Cambria Math"/>
                        </a:rPr>
                        <m:t>𝐸</m:t>
                      </m:r>
                      <m:r>
                        <a:rPr lang="en-US" sz="1400" i="0">
                          <a:latin typeface="Cambria Math"/>
                        </a:rPr>
                        <m:t>&gt;=2&lt;</m:t>
                      </m:r>
                      <m:r>
                        <a:rPr lang="en-US" sz="1400" i="1">
                          <a:latin typeface="Cambria Math"/>
                        </a:rPr>
                        <m:t>𝑒</m:t>
                      </m:r>
                      <m:r>
                        <a:rPr lang="en-US" sz="1400" i="0">
                          <a:latin typeface="Cambria Math"/>
                        </a:rPr>
                        <m:t>&gt;</m:t>
                      </m:r>
                      <m:r>
                        <a:rPr lang="en-US" sz="1400" b="0" i="0" smtClean="0">
                          <a:latin typeface="Cambria Math"/>
                        </a:rPr>
                        <m:t>    </m:t>
                      </m:r>
                      <m:r>
                        <m:rPr>
                          <m:sty m:val="p"/>
                        </m:rPr>
                        <a:rPr lang="en-US" sz="1400" i="0">
                          <a:latin typeface="Cambria Math"/>
                        </a:rPr>
                        <m:t>and</m:t>
                      </m:r>
                      <m:r>
                        <a:rPr lang="en-US" sz="1400" b="0" i="0" smtClean="0">
                          <a:latin typeface="Cambria Math"/>
                        </a:rPr>
                        <m:t> </m:t>
                      </m:r>
                      <m:r>
                        <a:rPr lang="en-US" sz="1400" i="0">
                          <a:latin typeface="Cambria Math"/>
                        </a:rPr>
                        <m:t>⁢</m:t>
                      </m:r>
                      <m:r>
                        <m:rPr>
                          <m:sty m:val="p"/>
                        </m:rPr>
                        <a:rPr lang="en-US" sz="1400" i="0">
                          <a:latin typeface="Cambria Math"/>
                        </a:rPr>
                        <m:t>in</m:t>
                      </m:r>
                      <m:r>
                        <a:rPr lang="en-US" sz="1400" i="0">
                          <a:latin typeface="Cambria Math"/>
                        </a:rPr>
                        <m:t>⁢ </m:t>
                      </m:r>
                      <m:r>
                        <m:rPr>
                          <m:sty m:val="p"/>
                        </m:rPr>
                        <a:rPr lang="en-US" sz="1400" i="0">
                          <a:latin typeface="Cambria Math"/>
                        </a:rPr>
                        <m:t>general</m:t>
                      </m:r>
                      <m:r>
                        <a:rPr lang="en-US" sz="1400" i="0">
                          <a:latin typeface="Cambria Math"/>
                        </a:rPr>
                        <m:t>⁢ </m:t>
                      </m:r>
                      <m:r>
                        <m:rPr>
                          <m:sty m:val="p"/>
                        </m:rPr>
                        <a:rPr lang="en-US" sz="1400" i="0">
                          <a:latin typeface="Cambria Math"/>
                        </a:rPr>
                        <m:t>for</m:t>
                      </m:r>
                      <m:r>
                        <a:rPr lang="en-US" sz="1400" i="0">
                          <a:latin typeface="Cambria Math"/>
                        </a:rPr>
                        <m:t>⁢</m:t>
                      </m:r>
                      <m:r>
                        <a:rPr lang="en-US" sz="1400" b="0" i="1" smtClean="0">
                          <a:latin typeface="Cambria Math"/>
                        </a:rPr>
                        <m:t> </m:t>
                      </m:r>
                      <m:r>
                        <a:rPr lang="en-US" sz="1400" i="1">
                          <a:latin typeface="Cambria Math"/>
                        </a:rPr>
                        <m:t>𝑁</m:t>
                      </m:r>
                      <m:r>
                        <a:rPr lang="en-US" sz="1400" i="0">
                          <a:latin typeface="Cambria Math"/>
                        </a:rPr>
                        <m:t>⁢</m:t>
                      </m:r>
                      <m:r>
                        <a:rPr lang="en-US" sz="1400" b="0" i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400" i="0">
                          <a:latin typeface="Cambria Math"/>
                        </a:rPr>
                        <m:t>distinguishable</m:t>
                      </m:r>
                      <m:r>
                        <a:rPr lang="en-US" sz="1400" i="0">
                          <a:latin typeface="Cambria Math"/>
                        </a:rPr>
                        <m:t>⁢ </m:t>
                      </m:r>
                      <m:r>
                        <m:rPr>
                          <m:sty m:val="p"/>
                        </m:rPr>
                        <a:rPr lang="en-US" sz="1400" i="0">
                          <a:latin typeface="Cambria Math"/>
                        </a:rPr>
                        <m:t>particles</m:t>
                      </m:r>
                      <m:r>
                        <a:rPr lang="en-US" sz="1400" b="0" i="0" smtClean="0">
                          <a:latin typeface="Cambria Math"/>
                        </a:rPr>
                        <m:t>    </m:t>
                      </m:r>
                      <m:r>
                        <a:rPr lang="en-US" sz="1400" i="0">
                          <a:latin typeface="Cambria Math"/>
                        </a:rPr>
                        <m:t>&lt;</m:t>
                      </m:r>
                      <m:r>
                        <a:rPr lang="en-US" sz="1400" i="1">
                          <a:latin typeface="Cambria Math"/>
                        </a:rPr>
                        <m:t>𝐸</m:t>
                      </m:r>
                      <m:r>
                        <a:rPr lang="en-US" sz="1400" i="0">
                          <a:latin typeface="Cambria Math"/>
                        </a:rPr>
                        <m:t>&gt;=</m:t>
                      </m:r>
                      <m:r>
                        <a:rPr lang="en-US" sz="1400" i="1">
                          <a:latin typeface="Cambria Math"/>
                        </a:rPr>
                        <m:t>𝑁</m:t>
                      </m:r>
                      <m:r>
                        <a:rPr lang="en-US" sz="1400" i="0">
                          <a:latin typeface="Cambria Math"/>
                        </a:rPr>
                        <m:t>&lt;</m:t>
                      </m:r>
                      <m:r>
                        <a:rPr lang="en-US" sz="1400" i="1">
                          <a:latin typeface="Cambria Math"/>
                        </a:rPr>
                        <m:t>𝑒</m:t>
                      </m:r>
                      <m:r>
                        <a:rPr lang="en-US" sz="1400" i="0">
                          <a:latin typeface="Cambria Math"/>
                        </a:rPr>
                        <m:t>&gt;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32662" y="4864100"/>
                <a:ext cx="9403662" cy="69801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/>
          <p:cNvSpPr/>
          <p:nvPr/>
        </p:nvSpPr>
        <p:spPr>
          <a:xfrm>
            <a:off x="333796" y="5587024"/>
            <a:ext cx="37056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u="sng" dirty="0">
                <a:solidFill>
                  <a:srgbClr val="1F497D">
                    <a:lumMod val="60000"/>
                    <a:lumOff val="40000"/>
                  </a:srgbClr>
                </a:solidFill>
              </a:rPr>
              <a:t>Partition function of simple harmonic oscillator :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3946948" y="5452724"/>
                <a:ext cx="1528816" cy="5763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𝜖</m:t>
                          </m:r>
                        </m:e>
                        <m:sub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en-US" sz="1400" i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0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fPr>
                            <m:num>
                              <m:r>
                                <a:rPr lang="en-US" sz="1400" i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400" i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1400" i="0">
                          <a:latin typeface="Cambria Math"/>
                        </a:rPr>
                        <m:t>⁢</m:t>
                      </m:r>
                      <m:r>
                        <a:rPr lang="en-US" sz="1400" i="1">
                          <a:latin typeface="Cambria Math"/>
                        </a:rPr>
                        <m:t>h</m:t>
                      </m:r>
                      <m:r>
                        <a:rPr lang="en-US" sz="1400" i="0">
                          <a:latin typeface="Cambria Math"/>
                        </a:rPr>
                        <m:t>⁢</m:t>
                      </m:r>
                      <m:r>
                        <a:rPr lang="en-US" sz="1400" i="1">
                          <a:latin typeface="Cambria Math"/>
                        </a:rPr>
                        <m:t>𝜔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6948" y="5452724"/>
                <a:ext cx="1528816" cy="57637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2362200" y="6029100"/>
                <a:ext cx="2965364" cy="6799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𝑍</m:t>
                          </m:r>
                        </m:e>
                        <m:sub>
                          <m:r>
                            <a:rPr lang="en-US" sz="1400" i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400" i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grow m:val="on"/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naryPr>
                        <m:sub>
                          <m:r>
                            <a:rPr lang="en-US" sz="1400" i="1">
                              <a:latin typeface="Cambria Math"/>
                            </a:rPr>
                            <m:t>𝑛</m:t>
                          </m:r>
                          <m:r>
                            <a:rPr lang="en-US" sz="1400" i="0">
                              <a:latin typeface="Cambria Math"/>
                            </a:rPr>
                            <m:t>=0</m:t>
                          </m:r>
                        </m:sub>
                        <m:sup>
                          <m:r>
                            <a:rPr lang="en-US" sz="1400" i="0">
                              <a:latin typeface="Cambria Math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400" i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𝛽</m:t>
                              </m:r>
                              <m:r>
                                <a:rPr lang="en-US" sz="1400" i="0">
                                  <a:latin typeface="Cambria Math"/>
                                </a:rPr>
                                <m:t>⁢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h</m:t>
                              </m:r>
                              <m:r>
                                <a:rPr lang="en-US" sz="1400" i="0">
                                  <a:latin typeface="Cambria Math"/>
                                </a:rPr>
                                <m:t>⁢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𝜔</m:t>
                              </m:r>
                              <m:r>
                                <a:rPr lang="en-US" sz="1400" i="0">
                                  <a:latin typeface="Cambria Math"/>
                                </a:rPr>
                                <m:t>⁢</m:t>
                              </m:r>
                              <m:d>
                                <m:dPr>
                                  <m:ctrlPr>
                                    <a:rPr lang="en-US" sz="1400" i="1">
                                      <a:latin typeface="Cambria Math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i="1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sz="1400" i="0">
                                      <a:latin typeface="Cambria Math"/>
                                    </a:rPr>
                                    <m:t>+</m:t>
                                  </m:r>
                                  <m:f>
                                    <m:fPr>
                                      <m:type m:val="lin"/>
                                      <m:ctrlPr>
                                        <a:rPr lang="en-US" sz="1400" i="1">
                                          <a:latin typeface="Cambria Math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400" i="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1400" i="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sup>
                          </m:sSup>
                        </m:e>
                      </m:nary>
                      <m:r>
                        <a:rPr lang="en-US" sz="1400" i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400" i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𝛽</m:t>
                              </m:r>
                              <m:r>
                                <a:rPr lang="en-US" sz="1400" i="0">
                                  <a:latin typeface="Cambria Math"/>
                                </a:rPr>
                                <m:t>⁢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h</m:t>
                              </m:r>
                              <m:r>
                                <a:rPr lang="en-US" sz="1400" i="0">
                                  <a:latin typeface="Cambria Math"/>
                                </a:rPr>
                                <m:t>⁢</m:t>
                              </m:r>
                              <m:f>
                                <m:fPr>
                                  <m:type m:val="lin"/>
                                  <m:ctrlPr>
                                    <a:rPr lang="en-US" sz="1400" i="1">
                                      <a:latin typeface="Cambria Math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i="1">
                                      <a:latin typeface="Cambria Math"/>
                                    </a:rPr>
                                    <m:t>𝜔</m:t>
                                  </m:r>
                                </m:num>
                                <m:den>
                                  <m:r>
                                    <a:rPr lang="en-US" sz="1400" i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</m:num>
                        <m:den>
                          <m:r>
                            <a:rPr lang="en-US" sz="1400" i="0">
                              <a:latin typeface="Cambria Math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US" sz="1400" i="1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1400" i="1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1400" i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𝛽</m:t>
                              </m:r>
                              <m:r>
                                <a:rPr lang="en-US" sz="1400" i="0">
                                  <a:latin typeface="Cambria Math"/>
                                </a:rPr>
                                <m:t>⁢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h</m:t>
                              </m:r>
                              <m:r>
                                <a:rPr lang="en-US" sz="1400" i="0">
                                  <a:latin typeface="Cambria Math"/>
                                </a:rPr>
                                <m:t>⁢</m:t>
                              </m:r>
                              <m:r>
                                <a:rPr lang="en-US" sz="1400" i="1">
                                  <a:latin typeface="Cambria Math"/>
                                </a:rPr>
                                <m:t>𝜔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200" y="6029100"/>
                <a:ext cx="2965364" cy="67999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167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1288</TotalTime>
  <Words>1002</Words>
  <Application>Microsoft Macintosh PowerPoint</Application>
  <PresentationFormat>On-screen Show (4:3)</PresentationFormat>
  <Paragraphs>248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Cambria Math</vt:lpstr>
      <vt:lpstr>Courier</vt:lpstr>
      <vt:lpstr>Office Theme</vt:lpstr>
      <vt:lpstr>Statistical Thermodynamics</vt:lpstr>
      <vt:lpstr>General Terminology</vt:lpstr>
      <vt:lpstr>Ideal gases</vt:lpstr>
      <vt:lpstr>Ideal gases</vt:lpstr>
      <vt:lpstr>Important Thermodynamic Processes</vt:lpstr>
      <vt:lpstr>Important Thermodynamic Processes (cont.)</vt:lpstr>
      <vt:lpstr>Statistical Mechanics</vt:lpstr>
      <vt:lpstr>PowerPoint Presentation</vt:lpstr>
      <vt:lpstr>PowerPoint Presentation</vt:lpstr>
      <vt:lpstr>Law of Thermodynamics</vt:lpstr>
      <vt:lpstr>Heat Capacity</vt:lpstr>
      <vt:lpstr>Einstein and Debye</vt:lpstr>
      <vt:lpstr>Practical Use of Specific Heat</vt:lpstr>
      <vt:lpstr>P-V Diagrams</vt:lpstr>
      <vt:lpstr>More Terminology for P-V</vt:lpstr>
      <vt:lpstr>Carnot Engine</vt:lpstr>
      <vt:lpstr>Efficiency</vt:lpstr>
      <vt:lpstr>Helmholtz Free Energy</vt:lpstr>
      <vt:lpstr>Gibbs Free Energy and Enthalpy</vt:lpstr>
      <vt:lpstr>Blackbodies</vt:lpstr>
      <vt:lpstr>Phase Diagram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Statistical Mechanics</dc:title>
  <dc:creator>Rubab</dc:creator>
  <cp:lastModifiedBy>Microsoft Office User</cp:lastModifiedBy>
  <cp:revision>40</cp:revision>
  <dcterms:created xsi:type="dcterms:W3CDTF">2016-09-20T20:28:38Z</dcterms:created>
  <dcterms:modified xsi:type="dcterms:W3CDTF">2016-09-22T17:40:28Z</dcterms:modified>
</cp:coreProperties>
</file>