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6" r:id="rId2"/>
    <p:sldId id="309" r:id="rId3"/>
    <p:sldId id="268" r:id="rId4"/>
    <p:sldId id="269" r:id="rId5"/>
    <p:sldId id="270" r:id="rId6"/>
    <p:sldId id="271" r:id="rId7"/>
    <p:sldId id="272" r:id="rId8"/>
    <p:sldId id="273" r:id="rId9"/>
    <p:sldId id="274" r:id="rId10"/>
    <p:sldId id="310"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311" r:id="rId33"/>
    <p:sldId id="257" r:id="rId34"/>
    <p:sldId id="258" r:id="rId35"/>
    <p:sldId id="259" r:id="rId36"/>
    <p:sldId id="260" r:id="rId37"/>
    <p:sldId id="312" r:id="rId38"/>
    <p:sldId id="261" r:id="rId39"/>
    <p:sldId id="262" r:id="rId40"/>
    <p:sldId id="263" r:id="rId41"/>
    <p:sldId id="264" r:id="rId42"/>
    <p:sldId id="265" r:id="rId43"/>
    <p:sldId id="313" r:id="rId44"/>
    <p:sldId id="297" r:id="rId45"/>
    <p:sldId id="298" r:id="rId46"/>
    <p:sldId id="299" r:id="rId47"/>
    <p:sldId id="300" r:id="rId48"/>
    <p:sldId id="301" r:id="rId49"/>
    <p:sldId id="302" r:id="rId50"/>
    <p:sldId id="303" r:id="rId51"/>
    <p:sldId id="304" r:id="rId52"/>
    <p:sldId id="305" r:id="rId53"/>
    <p:sldId id="306" r:id="rId54"/>
    <p:sldId id="307" r:id="rId55"/>
    <p:sldId id="319" r:id="rId56"/>
    <p:sldId id="315" r:id="rId57"/>
    <p:sldId id="316" r:id="rId58"/>
    <p:sldId id="317" r:id="rId59"/>
    <p:sldId id="318" r:id="rId60"/>
    <p:sldId id="320" r:id="rId6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68" y="-96"/>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B80FA-98F2-42F9-BFA1-51432BFB1EC6}" type="datetimeFigureOut">
              <a:rPr lang="en-US" smtClean="0"/>
              <a:pPr/>
              <a:t>9/29/2016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EB341-DB92-4761-BEB7-0127EB74B1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FEB341-DB92-4761-BEB7-0127EB74B15A}"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57771-251E-4315-B64B-87F9CD07DAA6}"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7771-251E-4315-B64B-87F9CD07DAA6}"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7771-251E-4315-B64B-87F9CD07DAA6}"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7771-251E-4315-B64B-87F9CD07DAA6}"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7771-251E-4315-B64B-87F9CD07DAA6}"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57771-251E-4315-B64B-87F9CD07DAA6}"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57771-251E-4315-B64B-87F9CD07DAA6}" type="datetimeFigureOut">
              <a:rPr lang="en-US" smtClean="0"/>
              <a:pPr/>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57771-251E-4315-B64B-87F9CD07DAA6}" type="datetimeFigureOut">
              <a:rPr lang="en-US" smtClean="0"/>
              <a:pPr/>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57771-251E-4315-B64B-87F9CD07DAA6}" type="datetimeFigureOut">
              <a:rPr lang="en-US" smtClean="0"/>
              <a:pPr/>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7771-251E-4315-B64B-87F9CD07DAA6}"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7771-251E-4315-B64B-87F9CD07DAA6}"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1181-6F5B-4E74-B6B5-A3013F29D9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57771-251E-4315-B64B-87F9CD07DAA6}" type="datetimeFigureOut">
              <a:rPr lang="en-US" smtClean="0"/>
              <a:pPr/>
              <a:t>9/29/2016</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1181-6F5B-4E74-B6B5-A3013F29D9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4.png"/><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7.bin"/></Relationships>
</file>

<file path=ppt/slides/_rels/slide5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8.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Selected Topics</a:t>
            </a:r>
            <a:endParaRPr lang="en-US" sz="6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412487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discoveries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6678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Boson</a:t>
            </a:r>
            <a:endParaRPr lang="en-US" dirty="0"/>
          </a:p>
        </p:txBody>
      </p:sp>
      <p:sp>
        <p:nvSpPr>
          <p:cNvPr id="3" name="Content Placeholder 2"/>
          <p:cNvSpPr>
            <a:spLocks noGrp="1"/>
          </p:cNvSpPr>
          <p:nvPr>
            <p:ph idx="1"/>
          </p:nvPr>
        </p:nvSpPr>
        <p:spPr/>
        <p:txBody>
          <a:bodyPr/>
          <a:lstStyle/>
          <a:p>
            <a:r>
              <a:rPr lang="en-US" dirty="0" smtClean="0"/>
              <a:t>Responsible for giving mass to all matter</a:t>
            </a:r>
          </a:p>
          <a:p>
            <a:pPr lvl="1"/>
            <a:r>
              <a:rPr lang="en-US" dirty="0" smtClean="0"/>
              <a:t>Spontaneous symmetry breaking</a:t>
            </a:r>
          </a:p>
          <a:p>
            <a:r>
              <a:rPr lang="en-US" dirty="0" smtClean="0"/>
              <a:t>Theorizes supersymmetry</a:t>
            </a:r>
          </a:p>
          <a:p>
            <a:pPr lvl="1"/>
            <a:r>
              <a:rPr lang="en-US" dirty="0" smtClean="0"/>
              <a:t>Every particle has a </a:t>
            </a:r>
            <a:r>
              <a:rPr lang="en-US" dirty="0" err="1" smtClean="0"/>
              <a:t>superpartner</a:t>
            </a:r>
            <a:r>
              <a:rPr lang="en-US" dirty="0" smtClean="0"/>
              <a:t> with the same charge, but a difference in spin by 1/2</a:t>
            </a:r>
            <a:endParaRPr lang="en-US" dirty="0"/>
          </a:p>
        </p:txBody>
      </p:sp>
    </p:spTree>
    <p:extLst>
      <p:ext uri="{BB962C8B-B14F-4D97-AF65-F5344CB8AC3E}">
        <p14:creationId xmlns="" xmlns:p14="http://schemas.microsoft.com/office/powerpoint/2010/main" val="127278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Neutrinos</a:t>
            </a:r>
            <a:endParaRPr lang="en-US" dirty="0"/>
          </a:p>
        </p:txBody>
      </p:sp>
      <p:sp>
        <p:nvSpPr>
          <p:cNvPr id="3" name="Content Placeholder 2"/>
          <p:cNvSpPr>
            <a:spLocks noGrp="1"/>
          </p:cNvSpPr>
          <p:nvPr>
            <p:ph idx="1"/>
          </p:nvPr>
        </p:nvSpPr>
        <p:spPr/>
        <p:txBody>
          <a:bodyPr/>
          <a:lstStyle/>
          <a:p>
            <a:r>
              <a:rPr lang="en-US" dirty="0" smtClean="0"/>
              <a:t>Have mass!</a:t>
            </a:r>
          </a:p>
          <a:p>
            <a:r>
              <a:rPr lang="en-US" dirty="0" smtClean="0"/>
              <a:t>Observed by studying neutrino oscillations</a:t>
            </a:r>
          </a:p>
          <a:p>
            <a:pPr lvl="1"/>
            <a:r>
              <a:rPr lang="en-US" dirty="0" smtClean="0"/>
              <a:t>Emitted neutrinos detected as different “flavor”</a:t>
            </a:r>
          </a:p>
          <a:p>
            <a:r>
              <a:rPr lang="en-US" dirty="0" smtClean="0"/>
              <a:t>Less than 1/1000</a:t>
            </a:r>
            <a:r>
              <a:rPr lang="en-US" baseline="30000" dirty="0" smtClean="0"/>
              <a:t>th</a:t>
            </a:r>
            <a:r>
              <a:rPr lang="en-US" dirty="0" smtClean="0"/>
              <a:t> mass of the electron</a:t>
            </a:r>
            <a:endParaRPr lang="en-US" dirty="0"/>
          </a:p>
        </p:txBody>
      </p:sp>
    </p:spTree>
    <p:extLst>
      <p:ext uri="{BB962C8B-B14F-4D97-AF65-F5344CB8AC3E}">
        <p14:creationId xmlns="" xmlns:p14="http://schemas.microsoft.com/office/powerpoint/2010/main" val="88045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physics: bound states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6678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Composite Particles</a:t>
            </a:r>
          </a:p>
        </p:txBody>
      </p:sp>
      <p:sp>
        <p:nvSpPr>
          <p:cNvPr id="5" name="Content Placeholder 4"/>
          <p:cNvSpPr>
            <a:spLocks noGrp="1"/>
          </p:cNvSpPr>
          <p:nvPr>
            <p:ph idx="1"/>
          </p:nvPr>
        </p:nvSpPr>
        <p:spPr/>
        <p:txBody>
          <a:bodyPr>
            <a:normAutofit lnSpcReduction="10000"/>
          </a:bodyPr>
          <a:lstStyle/>
          <a:p>
            <a:pPr marL="0" indent="0">
              <a:buNone/>
            </a:pPr>
            <a:r>
              <a:rPr lang="en-US" dirty="0"/>
              <a:t>Composite particles are made up of elementary particles</a:t>
            </a:r>
          </a:p>
          <a:p>
            <a:r>
              <a:rPr lang="en-US" dirty="0"/>
              <a:t>Composites: protons, neutrons, pions</a:t>
            </a:r>
          </a:p>
          <a:p>
            <a:r>
              <a:rPr lang="en-US" dirty="0"/>
              <a:t>Composites of composites: atomic nuclei, atoms, molecules</a:t>
            </a:r>
          </a:p>
          <a:p>
            <a:pPr marL="0" indent="0">
              <a:buNone/>
            </a:pPr>
            <a:endParaRPr lang="en-US" dirty="0"/>
          </a:p>
          <a:p>
            <a:pPr marL="0" indent="0">
              <a:buNone/>
            </a:pPr>
            <a:endParaRPr lang="en-US" dirty="0"/>
          </a:p>
          <a:p>
            <a:pPr marL="0" indent="0">
              <a:buNone/>
            </a:pPr>
            <a:r>
              <a:rPr lang="en-US" dirty="0"/>
              <a:t>In quantum field theory, protons and neutrons are “teeming seas of quarks and gluons constantly popping in and out of existence”</a:t>
            </a:r>
          </a:p>
          <a:p>
            <a:pPr marL="0" indent="0">
              <a:buNone/>
            </a:pPr>
            <a:r>
              <a:rPr lang="en-US" dirty="0"/>
              <a:t>Gluons – bosons that carry force that binds quarks together</a:t>
            </a:r>
          </a:p>
        </p:txBody>
      </p:sp>
    </p:spTree>
    <p:extLst>
      <p:ext uri="{BB962C8B-B14F-4D97-AF65-F5344CB8AC3E}">
        <p14:creationId xmlns="" xmlns:p14="http://schemas.microsoft.com/office/powerpoint/2010/main" val="272577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Quark Model and Bound States</a:t>
            </a:r>
          </a:p>
        </p:txBody>
      </p:sp>
      <p:sp>
        <p:nvSpPr>
          <p:cNvPr id="3" name="Content Placeholder 2"/>
          <p:cNvSpPr>
            <a:spLocks noGrp="1"/>
          </p:cNvSpPr>
          <p:nvPr>
            <p:ph idx="1"/>
          </p:nvPr>
        </p:nvSpPr>
        <p:spPr/>
        <p:txBody>
          <a:bodyPr>
            <a:normAutofit lnSpcReduction="10000"/>
          </a:bodyPr>
          <a:lstStyle/>
          <a:p>
            <a:pPr marL="0" indent="0">
              <a:buNone/>
            </a:pPr>
            <a:r>
              <a:rPr lang="en-US" dirty="0"/>
              <a:t>At low energies – where nuclear physics applicable:</a:t>
            </a:r>
          </a:p>
          <a:p>
            <a:r>
              <a:rPr lang="en-US" dirty="0"/>
              <a:t>Proton – bound state of two up quarks and a down quark (uud)</a:t>
            </a:r>
          </a:p>
          <a:p>
            <a:pPr lvl="1"/>
            <a:r>
              <a:rPr lang="en-US" dirty="0"/>
              <a:t>Total charge of 2(2/3)-1/3=+1</a:t>
            </a:r>
          </a:p>
          <a:p>
            <a:r>
              <a:rPr lang="en-US" dirty="0"/>
              <a:t>Neutron – bound state of two down quarks and an up quark (udd)</a:t>
            </a:r>
          </a:p>
          <a:p>
            <a:pPr lvl="1"/>
            <a:r>
              <a:rPr lang="en-US" dirty="0"/>
              <a:t>Total charge of 2(-1/3)+2/3=0</a:t>
            </a:r>
          </a:p>
          <a:p>
            <a:pPr marL="0" indent="0">
              <a:buNone/>
            </a:pPr>
            <a:r>
              <a:rPr lang="en-US" dirty="0"/>
              <a:t>Due to confinement, there are no free quarks in nature. They instead collect into bound states, like protons and neutrons.</a:t>
            </a:r>
          </a:p>
          <a:p>
            <a:pPr marL="0" indent="0">
              <a:buNone/>
            </a:pPr>
            <a:r>
              <a:rPr lang="en-US" dirty="0"/>
              <a:t>All of these bound states are color-neutral (color singlets).</a:t>
            </a:r>
          </a:p>
        </p:txBody>
      </p:sp>
    </p:spTree>
    <p:extLst>
      <p:ext uri="{BB962C8B-B14F-4D97-AF65-F5344CB8AC3E}">
        <p14:creationId xmlns="" xmlns:p14="http://schemas.microsoft.com/office/powerpoint/2010/main" val="96420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Heavier bound states</a:t>
            </a:r>
          </a:p>
        </p:txBody>
      </p:sp>
      <p:sp>
        <p:nvSpPr>
          <p:cNvPr id="3" name="Content Placeholder 2"/>
          <p:cNvSpPr>
            <a:spLocks noGrp="1"/>
          </p:cNvSpPr>
          <p:nvPr>
            <p:ph idx="1"/>
          </p:nvPr>
        </p:nvSpPr>
        <p:spPr/>
        <p:txBody>
          <a:bodyPr/>
          <a:lstStyle/>
          <a:p>
            <a:pPr marL="0" indent="0">
              <a:buNone/>
            </a:pPr>
            <a:r>
              <a:rPr lang="en-US" dirty="0"/>
              <a:t>Can be formed by colliding particles at higher and higher energies</a:t>
            </a:r>
          </a:p>
          <a:p>
            <a:pPr marL="0" indent="0">
              <a:buNone/>
            </a:pPr>
            <a:r>
              <a:rPr lang="en-US" dirty="0"/>
              <a:t>Some can be considered excited states of nucleons.</a:t>
            </a:r>
          </a:p>
          <a:p>
            <a:pPr marL="0" indent="0">
              <a:buNone/>
            </a:pPr>
            <a:r>
              <a:rPr lang="en-US" dirty="0"/>
              <a:t>ex: first excited state of proton has same quark content but can be considered a distinct particle as much heavier</a:t>
            </a:r>
          </a:p>
        </p:txBody>
      </p:sp>
    </p:spTree>
    <p:extLst>
      <p:ext uri="{BB962C8B-B14F-4D97-AF65-F5344CB8AC3E}">
        <p14:creationId xmlns="" xmlns:p14="http://schemas.microsoft.com/office/powerpoint/2010/main" val="22096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Mesons and Baryons</a:t>
            </a:r>
          </a:p>
        </p:txBody>
      </p:sp>
      <p:sp>
        <p:nvSpPr>
          <p:cNvPr id="3" name="Content Placeholder 2"/>
          <p:cNvSpPr>
            <a:spLocks noGrp="1"/>
          </p:cNvSpPr>
          <p:nvPr>
            <p:ph idx="1"/>
          </p:nvPr>
        </p:nvSpPr>
        <p:spPr>
          <a:xfrm>
            <a:off x="837982" y="1498863"/>
            <a:ext cx="10512862" cy="4678101"/>
          </a:xfrm>
        </p:spPr>
        <p:txBody>
          <a:bodyPr>
            <a:normAutofit fontScale="85000" lnSpcReduction="10000"/>
          </a:bodyPr>
          <a:lstStyle/>
          <a:p>
            <a:pPr marL="0" indent="0">
              <a:buNone/>
            </a:pPr>
            <a:r>
              <a:rPr lang="en-US" dirty="0"/>
              <a:t>Bound states of quarks generally fall into two categories:</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Color introduced to explain quark content of some baryons</a:t>
            </a:r>
          </a:p>
          <a:p>
            <a:r>
              <a:rPr lang="en-US" dirty="0"/>
              <a:t>Baryon of three identical quarks violates Pauli exclusion principle as supposed to be a fermion but has symmetric wavefunction – fixed by putting quarks in antisymmetric color state (color singlet)</a:t>
            </a:r>
          </a:p>
        </p:txBody>
      </p:sp>
      <p:pic>
        <p:nvPicPr>
          <p:cNvPr id="6" name="Picture 5"/>
          <p:cNvPicPr>
            <a:picLocks noChangeAspect="1"/>
          </p:cNvPicPr>
          <p:nvPr/>
        </p:nvPicPr>
        <p:blipFill>
          <a:blip r:embed="rId2" cstate="print"/>
          <a:stretch>
            <a:fillRect/>
          </a:stretch>
        </p:blipFill>
        <p:spPr>
          <a:xfrm>
            <a:off x="1444158" y="1984778"/>
            <a:ext cx="8560745" cy="2009775"/>
          </a:xfrm>
          <a:prstGeom prst="rect">
            <a:avLst/>
          </a:prstGeom>
        </p:spPr>
      </p:pic>
    </p:spTree>
    <p:extLst>
      <p:ext uri="{BB962C8B-B14F-4D97-AF65-F5344CB8AC3E}">
        <p14:creationId xmlns="" xmlns:p14="http://schemas.microsoft.com/office/powerpoint/2010/main" val="252634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Without the hypothesis of quark color, the quark model would be unable to explain the existence of which of the following spin-3/2 baryons? You may assume the quarks have zero relative orbital angular momentum. (#91 from first practice exam in textbook)</a:t>
            </a:r>
          </a:p>
          <a:p>
            <a:pPr marL="514350" indent="-514350">
              <a:buFont typeface="+mj-lt"/>
              <a:buAutoNum type="alphaLcParenR"/>
            </a:pPr>
            <a:r>
              <a:rPr lang="en-US" dirty="0"/>
              <a:t>udd</a:t>
            </a:r>
          </a:p>
          <a:p>
            <a:pPr marL="514350" indent="-514350">
              <a:buFont typeface="+mj-lt"/>
              <a:buAutoNum type="alphaLcParenR"/>
            </a:pPr>
            <a:r>
              <a:rPr lang="en-US" dirty="0"/>
              <a:t>uud</a:t>
            </a:r>
          </a:p>
          <a:p>
            <a:pPr marL="514350" indent="-514350">
              <a:buFont typeface="+mj-lt"/>
              <a:buAutoNum type="alphaLcParenR"/>
            </a:pPr>
            <a:r>
              <a:rPr lang="en-US" dirty="0"/>
              <a:t>uuu</a:t>
            </a:r>
          </a:p>
          <a:p>
            <a:pPr marL="514350" indent="-514350">
              <a:buFont typeface="+mj-lt"/>
              <a:buAutoNum type="alphaLcParenR"/>
            </a:pPr>
            <a:r>
              <a:rPr lang="en-US" dirty="0"/>
              <a:t>uds</a:t>
            </a:r>
          </a:p>
          <a:p>
            <a:pPr marL="514350" indent="-514350">
              <a:buFont typeface="+mj-lt"/>
              <a:buAutoNum type="alphaLcParenR"/>
            </a:pPr>
            <a:r>
              <a:rPr lang="en-US" dirty="0"/>
              <a:t>all of the above baryons are allowed</a:t>
            </a:r>
          </a:p>
        </p:txBody>
      </p:sp>
      <p:sp>
        <p:nvSpPr>
          <p:cNvPr id="4" name="Oval 3"/>
          <p:cNvSpPr/>
          <p:nvPr/>
        </p:nvSpPr>
        <p:spPr>
          <a:xfrm>
            <a:off x="669131" y="4300981"/>
            <a:ext cx="1592712" cy="5758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3605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Decay</a:t>
            </a:r>
          </a:p>
        </p:txBody>
      </p:sp>
      <p:sp>
        <p:nvSpPr>
          <p:cNvPr id="3" name="Content Placeholder 2"/>
          <p:cNvSpPr>
            <a:spLocks noGrp="1"/>
          </p:cNvSpPr>
          <p:nvPr>
            <p:ph idx="1"/>
          </p:nvPr>
        </p:nvSpPr>
        <p:spPr/>
        <p:txBody>
          <a:bodyPr>
            <a:normAutofit fontScale="92500"/>
          </a:bodyPr>
          <a:lstStyle/>
          <a:p>
            <a:pPr marL="0" indent="0">
              <a:buNone/>
            </a:pPr>
            <a:r>
              <a:rPr lang="en-US" dirty="0"/>
              <a:t>	     X = atomic symbol</a:t>
            </a:r>
          </a:p>
          <a:p>
            <a:pPr marL="0" indent="0">
              <a:buNone/>
            </a:pPr>
            <a:r>
              <a:rPr lang="en-US" dirty="0"/>
              <a:t>	     Z = atomic number (number of protons)</a:t>
            </a:r>
          </a:p>
          <a:p>
            <a:pPr marL="0" indent="0">
              <a:buNone/>
            </a:pPr>
            <a:r>
              <a:rPr lang="en-US" dirty="0"/>
              <a:t>	     A = atomic mass number (number of protons and neutrons)</a:t>
            </a:r>
          </a:p>
          <a:p>
            <a:pPr marL="0" indent="0">
              <a:buNone/>
            </a:pPr>
            <a:endParaRPr lang="en-US" sz="600" dirty="0"/>
          </a:p>
          <a:p>
            <a:pPr marL="0" indent="0">
              <a:buNone/>
            </a:pPr>
            <a:r>
              <a:rPr lang="en-US" dirty="0"/>
              <a:t>Neutron decay:</a:t>
            </a:r>
          </a:p>
          <a:p>
            <a:pPr marL="0" indent="0">
              <a:buNone/>
            </a:pPr>
            <a:r>
              <a:rPr lang="en-US" dirty="0"/>
              <a:t>Free neutrons decay (lifetime of about 15 min), but in nuclei, interactions with protons prevent this from happening immediately.</a:t>
            </a:r>
          </a:p>
          <a:p>
            <a:pPr marL="0" indent="0">
              <a:buNone/>
            </a:pPr>
            <a:endParaRPr lang="en-US" sz="600" dirty="0"/>
          </a:p>
          <a:p>
            <a:pPr marL="0" indent="0">
              <a:buNone/>
            </a:pPr>
            <a:r>
              <a:rPr lang="en-US" dirty="0"/>
              <a:t>Useful to remember: typical nuclear diameters are femtometers</a:t>
            </a:r>
          </a:p>
        </p:txBody>
      </p:sp>
      <p:pic>
        <p:nvPicPr>
          <p:cNvPr id="4" name="Picture 3"/>
          <p:cNvPicPr>
            <a:picLocks noChangeAspect="1"/>
          </p:cNvPicPr>
          <p:nvPr/>
        </p:nvPicPr>
        <p:blipFill>
          <a:blip r:embed="rId2" cstate="print"/>
          <a:stretch>
            <a:fillRect/>
          </a:stretch>
        </p:blipFill>
        <p:spPr>
          <a:xfrm>
            <a:off x="3398361" y="3554998"/>
            <a:ext cx="3453142" cy="469481"/>
          </a:xfrm>
          <a:prstGeom prst="rect">
            <a:avLst/>
          </a:prstGeom>
        </p:spPr>
      </p:pic>
      <p:pic>
        <p:nvPicPr>
          <p:cNvPr id="5" name="Picture 4"/>
          <p:cNvPicPr>
            <a:picLocks noChangeAspect="1"/>
          </p:cNvPicPr>
          <p:nvPr/>
        </p:nvPicPr>
        <p:blipFill>
          <a:blip r:embed="rId3" cstate="print"/>
          <a:stretch>
            <a:fillRect/>
          </a:stretch>
        </p:blipFill>
        <p:spPr>
          <a:xfrm>
            <a:off x="1043425" y="2059753"/>
            <a:ext cx="793167" cy="881527"/>
          </a:xfrm>
          <a:prstGeom prst="rect">
            <a:avLst/>
          </a:prstGeom>
        </p:spPr>
      </p:pic>
    </p:spTree>
    <p:extLst>
      <p:ext uri="{BB962C8B-B14F-4D97-AF65-F5344CB8AC3E}">
        <p14:creationId xmlns="" xmlns:p14="http://schemas.microsoft.com/office/powerpoint/2010/main" val="182028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 Model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6678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Beta decay</a:t>
            </a:r>
          </a:p>
        </p:txBody>
      </p:sp>
      <p:pic>
        <p:nvPicPr>
          <p:cNvPr id="7" name="Picture 2" descr="Beta decay results in the emission of an electron and antineutrino, or a positron and neutrino."/>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1071235" y="1775532"/>
            <a:ext cx="5374746" cy="402918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3" cstate="print"/>
          <a:stretch>
            <a:fillRect/>
          </a:stretch>
        </p:blipFill>
        <p:spPr>
          <a:xfrm>
            <a:off x="7234565" y="2397804"/>
            <a:ext cx="3694738" cy="695325"/>
          </a:xfrm>
          <a:prstGeom prst="rect">
            <a:avLst/>
          </a:prstGeom>
        </p:spPr>
      </p:pic>
      <p:grpSp>
        <p:nvGrpSpPr>
          <p:cNvPr id="2" name="Group 12"/>
          <p:cNvGrpSpPr/>
          <p:nvPr/>
        </p:nvGrpSpPr>
        <p:grpSpPr>
          <a:xfrm>
            <a:off x="7253610" y="4557681"/>
            <a:ext cx="3656648" cy="624758"/>
            <a:chOff x="1146928" y="4503542"/>
            <a:chExt cx="3657600" cy="624758"/>
          </a:xfrm>
        </p:grpSpPr>
        <p:pic>
          <p:nvPicPr>
            <p:cNvPr id="10" name="Picture 9"/>
            <p:cNvPicPr>
              <a:picLocks noChangeAspect="1"/>
            </p:cNvPicPr>
            <p:nvPr/>
          </p:nvPicPr>
          <p:blipFill>
            <a:blip r:embed="rId4" cstate="print"/>
            <a:stretch>
              <a:fillRect/>
            </a:stretch>
          </p:blipFill>
          <p:spPr>
            <a:xfrm>
              <a:off x="1146928" y="4547275"/>
              <a:ext cx="3657600" cy="581025"/>
            </a:xfrm>
            <a:prstGeom prst="rect">
              <a:avLst/>
            </a:prstGeom>
          </p:spPr>
        </p:pic>
        <p:sp>
          <p:nvSpPr>
            <p:cNvPr id="12" name="Rectangle 11"/>
            <p:cNvSpPr/>
            <p:nvPr/>
          </p:nvSpPr>
          <p:spPr>
            <a:xfrm>
              <a:off x="4405745" y="4503542"/>
              <a:ext cx="398783" cy="136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08622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decay</a:t>
            </a:r>
          </a:p>
        </p:txBody>
      </p:sp>
      <p:sp>
        <p:nvSpPr>
          <p:cNvPr id="3" name="Content Placeholder 2"/>
          <p:cNvSpPr>
            <a:spLocks noGrp="1"/>
          </p:cNvSpPr>
          <p:nvPr>
            <p:ph idx="1"/>
          </p:nvPr>
        </p:nvSpPr>
        <p:spPr/>
        <p:txBody>
          <a:bodyPr/>
          <a:lstStyle/>
          <a:p>
            <a:pPr marL="0" indent="0">
              <a:buNone/>
            </a:pPr>
            <a:r>
              <a:rPr lang="en-US" dirty="0"/>
              <a:t>As nuclei get bigger, electromagnetic force starts to cancel strong force</a:t>
            </a:r>
          </a:p>
        </p:txBody>
      </p:sp>
      <p:pic>
        <p:nvPicPr>
          <p:cNvPr id="4" name="Picture 3"/>
          <p:cNvPicPr>
            <a:picLocks noChangeAspect="1"/>
          </p:cNvPicPr>
          <p:nvPr/>
        </p:nvPicPr>
        <p:blipFill>
          <a:blip r:embed="rId2" cstate="print"/>
          <a:stretch>
            <a:fillRect/>
          </a:stretch>
        </p:blipFill>
        <p:spPr>
          <a:xfrm>
            <a:off x="1207494" y="3557588"/>
            <a:ext cx="2818666" cy="752475"/>
          </a:xfrm>
          <a:prstGeom prst="rect">
            <a:avLst/>
          </a:prstGeom>
        </p:spPr>
      </p:pic>
      <p:pic>
        <p:nvPicPr>
          <p:cNvPr id="5" name="Picture 4"/>
          <p:cNvPicPr>
            <a:picLocks noChangeAspect="1"/>
          </p:cNvPicPr>
          <p:nvPr/>
        </p:nvPicPr>
        <p:blipFill>
          <a:blip r:embed="rId3" cstate="print"/>
          <a:stretch>
            <a:fillRect/>
          </a:stretch>
        </p:blipFill>
        <p:spPr>
          <a:xfrm>
            <a:off x="5510349" y="2740422"/>
            <a:ext cx="5294809" cy="2956882"/>
          </a:xfrm>
          <a:prstGeom prst="rect">
            <a:avLst/>
          </a:prstGeom>
        </p:spPr>
      </p:pic>
    </p:spTree>
    <p:extLst>
      <p:ext uri="{BB962C8B-B14F-4D97-AF65-F5344CB8AC3E}">
        <p14:creationId xmlns="" xmlns:p14="http://schemas.microsoft.com/office/powerpoint/2010/main" val="139820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Gamma decay</a:t>
            </a:r>
          </a:p>
        </p:txBody>
      </p:sp>
      <p:sp>
        <p:nvSpPr>
          <p:cNvPr id="3" name="Content Placeholder 2"/>
          <p:cNvSpPr>
            <a:spLocks noGrp="1"/>
          </p:cNvSpPr>
          <p:nvPr>
            <p:ph idx="1"/>
          </p:nvPr>
        </p:nvSpPr>
        <p:spPr/>
        <p:txBody>
          <a:bodyPr/>
          <a:lstStyle/>
          <a:p>
            <a:pPr marL="0" indent="0">
              <a:buNone/>
            </a:pPr>
            <a:r>
              <a:rPr lang="en-US" dirty="0"/>
              <a:t>The emission of photons from an excited state of a nucleus</a:t>
            </a:r>
          </a:p>
          <a:p>
            <a:r>
              <a:rPr lang="en-US" dirty="0"/>
              <a:t>Does not change the composition of the nucleus</a:t>
            </a:r>
          </a:p>
        </p:txBody>
      </p:sp>
      <p:pic>
        <p:nvPicPr>
          <p:cNvPr id="5" name="Picture 4"/>
          <p:cNvPicPr>
            <a:picLocks noChangeAspect="1"/>
          </p:cNvPicPr>
          <p:nvPr/>
        </p:nvPicPr>
        <p:blipFill>
          <a:blip r:embed="rId2" cstate="print"/>
          <a:stretch>
            <a:fillRect/>
          </a:stretch>
        </p:blipFill>
        <p:spPr>
          <a:xfrm>
            <a:off x="3330920" y="3788943"/>
            <a:ext cx="3831587" cy="772699"/>
          </a:xfrm>
          <a:prstGeom prst="rect">
            <a:avLst/>
          </a:prstGeom>
        </p:spPr>
      </p:pic>
    </p:spTree>
    <p:extLst>
      <p:ext uri="{BB962C8B-B14F-4D97-AF65-F5344CB8AC3E}">
        <p14:creationId xmlns="" xmlns:p14="http://schemas.microsoft.com/office/powerpoint/2010/main" val="218994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and Fusion</a:t>
            </a:r>
          </a:p>
        </p:txBody>
      </p:sp>
      <p:sp>
        <p:nvSpPr>
          <p:cNvPr id="3" name="Content Placeholder 2"/>
          <p:cNvSpPr>
            <a:spLocks noGrp="1"/>
          </p:cNvSpPr>
          <p:nvPr>
            <p:ph idx="1"/>
          </p:nvPr>
        </p:nvSpPr>
        <p:spPr/>
        <p:txBody>
          <a:bodyPr>
            <a:normAutofit lnSpcReduction="10000"/>
          </a:bodyPr>
          <a:lstStyle/>
          <a:p>
            <a:r>
              <a:rPr lang="en-US" dirty="0"/>
              <a:t>Fission – process in which large nuclei break apart</a:t>
            </a:r>
          </a:p>
          <a:p>
            <a:r>
              <a:rPr lang="en-US" dirty="0"/>
              <a:t>Fusion – process in which small nuclei join together</a:t>
            </a:r>
          </a:p>
          <a:p>
            <a:pPr lvl="1"/>
            <a:r>
              <a:rPr lang="en-US" dirty="0"/>
              <a:t>Requires extreme temperatures and pressures</a:t>
            </a:r>
          </a:p>
          <a:p>
            <a:pPr lvl="1"/>
            <a:r>
              <a:rPr lang="en-US" dirty="0"/>
              <a:t>Can release large amounts of energy</a:t>
            </a:r>
          </a:p>
          <a:p>
            <a:pPr marL="0" indent="0">
              <a:buNone/>
            </a:pPr>
            <a:r>
              <a:rPr lang="en-US" dirty="0"/>
              <a:t>Sun and hydrogen bomb are powered by fusion reactions</a:t>
            </a:r>
          </a:p>
          <a:p>
            <a:pPr marL="0" indent="0">
              <a:buNone/>
            </a:pPr>
            <a:r>
              <a:rPr lang="en-US" dirty="0"/>
              <a:t>Genesis of heavy elements in early universe: light nuclei fused as result of supernovas up to iron (most stable nucleus). Heavier nuclei become more and more unstable – past lead all nuclei will eventually decay.</a:t>
            </a:r>
          </a:p>
        </p:txBody>
      </p:sp>
    </p:spTree>
    <p:extLst>
      <p:ext uri="{BB962C8B-B14F-4D97-AF65-F5344CB8AC3E}">
        <p14:creationId xmlns="" xmlns:p14="http://schemas.microsoft.com/office/powerpoint/2010/main" val="3413539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in the Sun</a:t>
            </a:r>
          </a:p>
        </p:txBody>
      </p:sp>
      <p:pic>
        <p:nvPicPr>
          <p:cNvPr id="4" name="Content Placeholder 3"/>
          <p:cNvPicPr>
            <a:picLocks noGrp="1" noChangeAspect="1"/>
          </p:cNvPicPr>
          <p:nvPr>
            <p:ph idx="1"/>
          </p:nvPr>
        </p:nvPicPr>
        <p:blipFill>
          <a:blip r:embed="rId2" cstate="print"/>
          <a:stretch>
            <a:fillRect/>
          </a:stretch>
        </p:blipFill>
        <p:spPr>
          <a:xfrm>
            <a:off x="3150874" y="1913939"/>
            <a:ext cx="5887077" cy="4023882"/>
          </a:xfrm>
          <a:prstGeom prst="rect">
            <a:avLst/>
          </a:prstGeom>
        </p:spPr>
      </p:pic>
    </p:spTree>
    <p:extLst>
      <p:ext uri="{BB962C8B-B14F-4D97-AF65-F5344CB8AC3E}">
        <p14:creationId xmlns="" xmlns:p14="http://schemas.microsoft.com/office/powerpoint/2010/main" val="4094111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Symmetry and conservation laws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80163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laws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Everything that can happen will, unless forbidden by symmetry or conservation law.</a:t>
            </a:r>
          </a:p>
          <a:p>
            <a:pPr marL="0" indent="0">
              <a:buNone/>
            </a:pPr>
            <a:r>
              <a:rPr lang="en-US" dirty="0"/>
              <a:t>An electron, as the lightest free negatively charged particle, can’t decay due to conservation of charge. As the proton is heavier than the positron, why doesn’t it decay?</a:t>
            </a:r>
          </a:p>
          <a:p>
            <a:r>
              <a:rPr lang="en-US" dirty="0"/>
              <a:t>Conservation of baryon number:</a:t>
            </a:r>
          </a:p>
          <a:p>
            <a:pPr lvl="1"/>
            <a:r>
              <a:rPr lang="en-US" dirty="0"/>
              <a:t>Baryons get baryon number +1, anti-baryons get -1, all else get 0</a:t>
            </a:r>
          </a:p>
          <a:p>
            <a:pPr marL="0" indent="0">
              <a:buNone/>
            </a:pPr>
            <a:r>
              <a:rPr lang="en-US" dirty="0"/>
              <a:t>Why is an extra neutrino always produced in beta decay?</a:t>
            </a:r>
          </a:p>
          <a:p>
            <a:r>
              <a:rPr lang="en-US" dirty="0"/>
              <a:t>Conservation of lepton number:</a:t>
            </a:r>
          </a:p>
          <a:p>
            <a:pPr lvl="1"/>
            <a:r>
              <a:rPr lang="en-US" dirty="0"/>
              <a:t>Three separate conservations laws: electron number, muon number, tau number</a:t>
            </a:r>
          </a:p>
          <a:p>
            <a:pPr lvl="1"/>
            <a:r>
              <a:rPr lang="en-US" dirty="0"/>
              <a:t>Lepton and its associated neutrino given lepton number +1, corresponding antiparticles get -1, other stuff gets 0</a:t>
            </a:r>
          </a:p>
        </p:txBody>
      </p:sp>
    </p:spTree>
    <p:extLst>
      <p:ext uri="{BB962C8B-B14F-4D97-AF65-F5344CB8AC3E}">
        <p14:creationId xmlns="" xmlns:p14="http://schemas.microsoft.com/office/powerpoint/2010/main" val="189336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these laws: decay modes of muon</a:t>
            </a:r>
          </a:p>
        </p:txBody>
      </p:sp>
      <p:sp>
        <p:nvSpPr>
          <p:cNvPr id="3" name="Content Placeholder 2"/>
          <p:cNvSpPr>
            <a:spLocks noGrp="1"/>
          </p:cNvSpPr>
          <p:nvPr>
            <p:ph idx="1"/>
          </p:nvPr>
        </p:nvSpPr>
        <p:spPr/>
        <p:txBody>
          <a:bodyPr/>
          <a:lstStyle/>
          <a:p>
            <a:pPr marL="0" indent="0">
              <a:buNone/>
            </a:pPr>
            <a:r>
              <a:rPr lang="en-US" dirty="0"/>
              <a:t>Conservation of mu number: </a:t>
            </a:r>
          </a:p>
          <a:p>
            <a:r>
              <a:rPr lang="en-US" dirty="0"/>
              <a:t>Muon has mu number of +1, so need lighter particle with mu number of +1 among decay products (mu neutrino)</a:t>
            </a:r>
          </a:p>
        </p:txBody>
      </p:sp>
      <p:pic>
        <p:nvPicPr>
          <p:cNvPr id="4" name="Picture 3"/>
          <p:cNvPicPr>
            <a:picLocks noChangeAspect="1"/>
          </p:cNvPicPr>
          <p:nvPr/>
        </p:nvPicPr>
        <p:blipFill rotWithShape="1">
          <a:blip r:embed="rId2" cstate="print"/>
          <a:srcRect r="77720"/>
          <a:stretch/>
        </p:blipFill>
        <p:spPr>
          <a:xfrm>
            <a:off x="9995404" y="510103"/>
            <a:ext cx="1040509" cy="922486"/>
          </a:xfrm>
          <a:prstGeom prst="rect">
            <a:avLst/>
          </a:prstGeom>
        </p:spPr>
      </p:pic>
      <p:grpSp>
        <p:nvGrpSpPr>
          <p:cNvPr id="5" name="Group 12"/>
          <p:cNvGrpSpPr/>
          <p:nvPr/>
        </p:nvGrpSpPr>
        <p:grpSpPr>
          <a:xfrm>
            <a:off x="3302598" y="3497347"/>
            <a:ext cx="5583627" cy="1102936"/>
            <a:chOff x="2881882" y="3403076"/>
            <a:chExt cx="5585081" cy="1102936"/>
          </a:xfrm>
        </p:grpSpPr>
        <p:pic>
          <p:nvPicPr>
            <p:cNvPr id="14" name="Picture 13"/>
            <p:cNvPicPr>
              <a:picLocks noChangeAspect="1"/>
            </p:cNvPicPr>
            <p:nvPr/>
          </p:nvPicPr>
          <p:blipFill>
            <a:blip r:embed="rId2" cstate="print"/>
            <a:stretch>
              <a:fillRect/>
            </a:stretch>
          </p:blipFill>
          <p:spPr>
            <a:xfrm>
              <a:off x="2881882" y="3403076"/>
              <a:ext cx="5585081" cy="1102936"/>
            </a:xfrm>
            <a:prstGeom prst="rect">
              <a:avLst/>
            </a:prstGeom>
          </p:spPr>
        </p:pic>
        <p:sp>
          <p:nvSpPr>
            <p:cNvPr id="15" name="Rectangle 14"/>
            <p:cNvSpPr/>
            <p:nvPr/>
          </p:nvSpPr>
          <p:spPr>
            <a:xfrm>
              <a:off x="4892511" y="3610466"/>
              <a:ext cx="1461155" cy="8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02078" y="3610466"/>
              <a:ext cx="1264885" cy="8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92667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p:nvPr/>
        </p:nvGrpSpPr>
        <p:grpSpPr>
          <a:xfrm>
            <a:off x="3302599" y="3497347"/>
            <a:ext cx="5583627" cy="1102936"/>
            <a:chOff x="2881882" y="3403076"/>
            <a:chExt cx="5585081" cy="1102936"/>
          </a:xfrm>
        </p:grpSpPr>
        <p:pic>
          <p:nvPicPr>
            <p:cNvPr id="21" name="Picture 20"/>
            <p:cNvPicPr>
              <a:picLocks noChangeAspect="1"/>
            </p:cNvPicPr>
            <p:nvPr/>
          </p:nvPicPr>
          <p:blipFill>
            <a:blip r:embed="rId2" cstate="print"/>
            <a:stretch>
              <a:fillRect/>
            </a:stretch>
          </p:blipFill>
          <p:spPr>
            <a:xfrm>
              <a:off x="2881882" y="3403076"/>
              <a:ext cx="5585081" cy="1102936"/>
            </a:xfrm>
            <a:prstGeom prst="rect">
              <a:avLst/>
            </a:prstGeom>
          </p:spPr>
        </p:pic>
        <p:sp>
          <p:nvSpPr>
            <p:cNvPr id="22" name="Rectangle 21"/>
            <p:cNvSpPr/>
            <p:nvPr/>
          </p:nvSpPr>
          <p:spPr>
            <a:xfrm>
              <a:off x="7202078" y="3610466"/>
              <a:ext cx="1264885" cy="8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Using these laws: decay modes of muon</a:t>
            </a:r>
          </a:p>
        </p:txBody>
      </p:sp>
      <p:sp>
        <p:nvSpPr>
          <p:cNvPr id="3" name="Content Placeholder 2"/>
          <p:cNvSpPr>
            <a:spLocks noGrp="1"/>
          </p:cNvSpPr>
          <p:nvPr>
            <p:ph idx="1"/>
          </p:nvPr>
        </p:nvSpPr>
        <p:spPr/>
        <p:txBody>
          <a:bodyPr/>
          <a:lstStyle/>
          <a:p>
            <a:pPr marL="0" indent="0">
              <a:buNone/>
            </a:pPr>
            <a:r>
              <a:rPr lang="en-US" dirty="0"/>
              <a:t>Conservation of charge: </a:t>
            </a:r>
          </a:p>
          <a:p>
            <a:r>
              <a:rPr lang="en-US" dirty="0"/>
              <a:t>Muon has charge of -1, so need lighter particle with charge -1 among the decay products (electron)</a:t>
            </a:r>
          </a:p>
        </p:txBody>
      </p:sp>
      <p:pic>
        <p:nvPicPr>
          <p:cNvPr id="4" name="Picture 3"/>
          <p:cNvPicPr>
            <a:picLocks noChangeAspect="1"/>
          </p:cNvPicPr>
          <p:nvPr/>
        </p:nvPicPr>
        <p:blipFill rotWithShape="1">
          <a:blip r:embed="rId2" cstate="print"/>
          <a:srcRect r="77720"/>
          <a:stretch/>
        </p:blipFill>
        <p:spPr>
          <a:xfrm>
            <a:off x="9995404" y="510103"/>
            <a:ext cx="1040509" cy="922486"/>
          </a:xfrm>
          <a:prstGeom prst="rect">
            <a:avLst/>
          </a:prstGeom>
        </p:spPr>
      </p:pic>
    </p:spTree>
    <p:extLst>
      <p:ext uri="{BB962C8B-B14F-4D97-AF65-F5344CB8AC3E}">
        <p14:creationId xmlns="" xmlns:p14="http://schemas.microsoft.com/office/powerpoint/2010/main" val="336035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these laws: decay modes of muon</a:t>
            </a:r>
          </a:p>
        </p:txBody>
      </p:sp>
      <p:sp>
        <p:nvSpPr>
          <p:cNvPr id="3" name="Content Placeholder 2"/>
          <p:cNvSpPr>
            <a:spLocks noGrp="1"/>
          </p:cNvSpPr>
          <p:nvPr>
            <p:ph idx="1"/>
          </p:nvPr>
        </p:nvSpPr>
        <p:spPr/>
        <p:txBody>
          <a:bodyPr>
            <a:normAutofit lnSpcReduction="10000"/>
          </a:bodyPr>
          <a:lstStyle/>
          <a:p>
            <a:pPr marL="0" indent="0">
              <a:buNone/>
            </a:pPr>
            <a:r>
              <a:rPr lang="en-US" dirty="0"/>
              <a:t>Conservation of electron number:</a:t>
            </a:r>
          </a:p>
          <a:p>
            <a:r>
              <a:rPr lang="en-US" dirty="0"/>
              <a:t>Muon has electron number of zero and already have electron with electron number +1, so need a neutral particle with electron number of -1 (anti-electron neutrino)</a:t>
            </a:r>
          </a:p>
          <a:p>
            <a:pPr marL="0" indent="0">
              <a:buNone/>
            </a:pPr>
            <a:endParaRPr lang="en-US" dirty="0"/>
          </a:p>
          <a:p>
            <a:pPr marL="0" indent="0">
              <a:buNone/>
            </a:pPr>
            <a:endParaRPr lang="en-US" dirty="0"/>
          </a:p>
          <a:p>
            <a:pPr marL="0" indent="0">
              <a:buNone/>
            </a:pPr>
            <a:r>
              <a:rPr lang="en-US" dirty="0"/>
              <a:t>This is one decay mode. All other decay modes must contain extra pairs of particles with net charge and lepton number of 0 (dominant decay mode has smallest number of decay products)</a:t>
            </a:r>
          </a:p>
        </p:txBody>
      </p:sp>
      <p:pic>
        <p:nvPicPr>
          <p:cNvPr id="4" name="Picture 3"/>
          <p:cNvPicPr>
            <a:picLocks noChangeAspect="1"/>
          </p:cNvPicPr>
          <p:nvPr/>
        </p:nvPicPr>
        <p:blipFill rotWithShape="1">
          <a:blip r:embed="rId2" cstate="print"/>
          <a:srcRect r="77720"/>
          <a:stretch/>
        </p:blipFill>
        <p:spPr>
          <a:xfrm>
            <a:off x="9995404" y="510103"/>
            <a:ext cx="1040509" cy="922486"/>
          </a:xfrm>
          <a:prstGeom prst="rect">
            <a:avLst/>
          </a:prstGeom>
        </p:spPr>
      </p:pic>
      <p:pic>
        <p:nvPicPr>
          <p:cNvPr id="14" name="Picture 13"/>
          <p:cNvPicPr>
            <a:picLocks noChangeAspect="1"/>
          </p:cNvPicPr>
          <p:nvPr/>
        </p:nvPicPr>
        <p:blipFill>
          <a:blip r:embed="rId2" cstate="print"/>
          <a:stretch>
            <a:fillRect/>
          </a:stretch>
        </p:blipFill>
        <p:spPr>
          <a:xfrm>
            <a:off x="3302599" y="3497347"/>
            <a:ext cx="5583627" cy="1102936"/>
          </a:xfrm>
          <a:prstGeom prst="rect">
            <a:avLst/>
          </a:prstGeom>
        </p:spPr>
      </p:pic>
    </p:spTree>
    <p:extLst>
      <p:ext uri="{BB962C8B-B14F-4D97-AF65-F5344CB8AC3E}">
        <p14:creationId xmlns="" xmlns:p14="http://schemas.microsoft.com/office/powerpoint/2010/main" val="407643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Model</a:t>
            </a:r>
            <a:endParaRPr lang="en-US" dirty="0"/>
          </a:p>
        </p:txBody>
      </p:sp>
      <p:sp>
        <p:nvSpPr>
          <p:cNvPr id="3" name="Content Placeholder 2"/>
          <p:cNvSpPr>
            <a:spLocks noGrp="1"/>
          </p:cNvSpPr>
          <p:nvPr>
            <p:ph idx="1"/>
          </p:nvPr>
        </p:nvSpPr>
        <p:spPr/>
        <p:txBody>
          <a:bodyPr/>
          <a:lstStyle/>
          <a:p>
            <a:r>
              <a:rPr lang="en-US" dirty="0" smtClean="0"/>
              <a:t>Reconciles quantum mechanics with relativity</a:t>
            </a:r>
          </a:p>
          <a:p>
            <a:pPr lvl="1"/>
            <a:r>
              <a:rPr lang="en-US" dirty="0" smtClean="0"/>
              <a:t>Each particle has a corresponding antiparticle</a:t>
            </a:r>
          </a:p>
          <a:p>
            <a:endParaRPr lang="en-US" dirty="0"/>
          </a:p>
        </p:txBody>
      </p:sp>
    </p:spTree>
    <p:extLst>
      <p:ext uri="{BB962C8B-B14F-4D97-AF65-F5344CB8AC3E}">
        <p14:creationId xmlns="" xmlns:p14="http://schemas.microsoft.com/office/powerpoint/2010/main" val="425221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834364" y="1784958"/>
            <a:ext cx="10516479" cy="3308038"/>
          </a:xfrm>
          <a:prstGeom prst="rect">
            <a:avLst/>
          </a:prstGeom>
        </p:spPr>
      </p:pic>
      <p:sp>
        <p:nvSpPr>
          <p:cNvPr id="2" name="Title 1"/>
          <p:cNvSpPr>
            <a:spLocks noGrp="1"/>
          </p:cNvSpPr>
          <p:nvPr>
            <p:ph type="title"/>
          </p:nvPr>
        </p:nvSpPr>
        <p:spPr/>
        <p:txBody>
          <a:bodyPr/>
          <a:lstStyle/>
          <a:p>
            <a:r>
              <a:rPr lang="en-US" dirty="0"/>
              <a:t>Sample Problem</a:t>
            </a:r>
          </a:p>
        </p:txBody>
      </p:sp>
      <p:sp>
        <p:nvSpPr>
          <p:cNvPr id="6" name="Oval 5"/>
          <p:cNvSpPr/>
          <p:nvPr/>
        </p:nvSpPr>
        <p:spPr>
          <a:xfrm>
            <a:off x="744526" y="3179349"/>
            <a:ext cx="1592712" cy="4688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50972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Symmetry Operations</a:t>
            </a:r>
          </a:p>
        </p:txBody>
      </p:sp>
      <p:sp>
        <p:nvSpPr>
          <p:cNvPr id="3" name="Content Placeholder 2"/>
          <p:cNvSpPr>
            <a:spLocks noGrp="1"/>
          </p:cNvSpPr>
          <p:nvPr>
            <p:ph idx="1"/>
          </p:nvPr>
        </p:nvSpPr>
        <p:spPr/>
        <p:txBody>
          <a:bodyPr>
            <a:normAutofit lnSpcReduction="10000"/>
          </a:bodyPr>
          <a:lstStyle/>
          <a:p>
            <a:r>
              <a:rPr lang="en-US" dirty="0"/>
              <a:t>P (parity): reverses orientation of space; takes config. to mirror image</a:t>
            </a:r>
          </a:p>
          <a:p>
            <a:r>
              <a:rPr lang="en-US" dirty="0"/>
              <a:t>C (charge conjugation): exchanges particles and antiparticles</a:t>
            </a:r>
          </a:p>
          <a:p>
            <a:r>
              <a:rPr lang="en-US" dirty="0"/>
              <a:t>T (time-reversal)</a:t>
            </a:r>
          </a:p>
          <a:p>
            <a:pPr marL="0" indent="0">
              <a:buNone/>
            </a:pPr>
            <a:r>
              <a:rPr lang="en-US" dirty="0"/>
              <a:t>All Lorentz-invariant local quantum field theories must be symmetric under the combined action of these operations (CPT theorem)</a:t>
            </a:r>
          </a:p>
          <a:p>
            <a:pPr marL="0" indent="0">
              <a:buNone/>
            </a:pPr>
            <a:r>
              <a:rPr lang="en-US" dirty="0"/>
              <a:t>However, Standard Model doesn’t respect each of these individually</a:t>
            </a:r>
          </a:p>
        </p:txBody>
      </p:sp>
    </p:spTree>
    <p:extLst>
      <p:ext uri="{BB962C8B-B14F-4D97-AF65-F5344CB8AC3E}">
        <p14:creationId xmlns="" xmlns:p14="http://schemas.microsoft.com/office/powerpoint/2010/main" val="1419314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structure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66783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Lattice: Unit Cells</a:t>
            </a:r>
            <a:endParaRPr lang="en-US" dirty="0"/>
          </a:p>
        </p:txBody>
      </p:sp>
      <p:sp>
        <p:nvSpPr>
          <p:cNvPr id="4" name="Content Placeholder 6"/>
          <p:cNvSpPr>
            <a:spLocks noGrp="1"/>
          </p:cNvSpPr>
          <p:nvPr>
            <p:ph idx="1"/>
          </p:nvPr>
        </p:nvSpPr>
        <p:spPr/>
        <p:txBody>
          <a:bodyPr/>
          <a:lstStyle/>
          <a:p>
            <a:r>
              <a:rPr lang="en-US" dirty="0" smtClean="0"/>
              <a:t>Repetition – infinite structure</a:t>
            </a:r>
          </a:p>
          <a:p>
            <a:r>
              <a:rPr lang="en-US" dirty="0" smtClean="0"/>
              <a:t>Tessellate in all directions to build crystals</a:t>
            </a:r>
          </a:p>
          <a:p>
            <a:r>
              <a:rPr lang="en-US" dirty="0" smtClean="0"/>
              <a:t>Conventional unit cells (main three):</a:t>
            </a:r>
          </a:p>
        </p:txBody>
      </p:sp>
      <p:pic>
        <p:nvPicPr>
          <p:cNvPr id="5" name="Picture 7"/>
          <p:cNvPicPr>
            <a:picLocks noChangeAspect="1" noChangeArrowheads="1"/>
          </p:cNvPicPr>
          <p:nvPr/>
        </p:nvPicPr>
        <p:blipFill>
          <a:blip r:embed="rId3" cstate="print"/>
          <a:srcRect/>
          <a:stretch>
            <a:fillRect/>
          </a:stretch>
        </p:blipFill>
        <p:spPr bwMode="auto">
          <a:xfrm>
            <a:off x="1598612" y="3886200"/>
            <a:ext cx="8582025" cy="244792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2970212" y="5105400"/>
          <a:ext cx="365125" cy="304800"/>
        </p:xfrm>
        <a:graphic>
          <a:graphicData uri="http://schemas.openxmlformats.org/presentationml/2006/ole">
            <p:oleObj spid="_x0000_s1026" name="Equation" r:id="rId4" imgW="126720" imgH="139680" progId="Equation.3">
              <p:embed/>
            </p:oleObj>
          </a:graphicData>
        </a:graphic>
      </p:graphicFrame>
      <p:graphicFrame>
        <p:nvGraphicFramePr>
          <p:cNvPr id="1027" name="Object 3"/>
          <p:cNvGraphicFramePr>
            <a:graphicFrameLocks noChangeAspect="1"/>
          </p:cNvGraphicFramePr>
          <p:nvPr/>
        </p:nvGraphicFramePr>
        <p:xfrm>
          <a:off x="3960812" y="4876800"/>
          <a:ext cx="881063" cy="839788"/>
        </p:xfrm>
        <a:graphic>
          <a:graphicData uri="http://schemas.openxmlformats.org/presentationml/2006/ole">
            <p:oleObj spid="_x0000_s1027" name="Equation" r:id="rId5" imgW="342720" imgH="431640" progId="Equation.3">
              <p:embed/>
            </p:oleObj>
          </a:graphicData>
        </a:graphic>
      </p:graphicFrame>
      <p:cxnSp>
        <p:nvCxnSpPr>
          <p:cNvPr id="8" name="Straight Arrow Connector 7"/>
          <p:cNvCxnSpPr/>
          <p:nvPr/>
        </p:nvCxnSpPr>
        <p:spPr>
          <a:xfrm flipV="1">
            <a:off x="4799012" y="4800600"/>
            <a:ext cx="381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8" name="Object 4"/>
          <p:cNvGraphicFramePr>
            <a:graphicFrameLocks noChangeAspect="1"/>
          </p:cNvGraphicFramePr>
          <p:nvPr/>
        </p:nvGraphicFramePr>
        <p:xfrm>
          <a:off x="7085012" y="4876800"/>
          <a:ext cx="946150" cy="841375"/>
        </p:xfrm>
        <a:graphic>
          <a:graphicData uri="http://schemas.openxmlformats.org/presentationml/2006/ole">
            <p:oleObj spid="_x0000_s1028" name="Equation" r:id="rId6" imgW="368280" imgH="431640" progId="Equation.3">
              <p:embed/>
            </p:oleObj>
          </a:graphicData>
        </a:graphic>
      </p:graphicFrame>
      <p:cxnSp>
        <p:nvCxnSpPr>
          <p:cNvPr id="10" name="Straight Connector 9"/>
          <p:cNvCxnSpPr/>
          <p:nvPr/>
        </p:nvCxnSpPr>
        <p:spPr>
          <a:xfrm flipV="1">
            <a:off x="8075612" y="4343400"/>
            <a:ext cx="914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923212" y="4419600"/>
            <a:ext cx="762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Lattice: Primitive Cells</a:t>
            </a:r>
            <a:endParaRPr lang="en-US" dirty="0"/>
          </a:p>
        </p:txBody>
      </p:sp>
      <p:sp>
        <p:nvSpPr>
          <p:cNvPr id="4" name="Content Placeholder 6"/>
          <p:cNvSpPr>
            <a:spLocks noGrp="1"/>
          </p:cNvSpPr>
          <p:nvPr>
            <p:ph idx="1"/>
          </p:nvPr>
        </p:nvSpPr>
        <p:spPr/>
        <p:txBody>
          <a:bodyPr/>
          <a:lstStyle/>
          <a:p>
            <a:r>
              <a:rPr lang="en-US" dirty="0" smtClean="0"/>
              <a:t>Conventional unit cell isn’t always the smallest repeating pattern</a:t>
            </a:r>
          </a:p>
          <a:p>
            <a:r>
              <a:rPr lang="en-US" dirty="0" smtClean="0"/>
              <a:t>Smallest = least number of atoms</a:t>
            </a:r>
            <a:endParaRPr lang="en-US" dirty="0"/>
          </a:p>
        </p:txBody>
      </p:sp>
      <p:pic>
        <p:nvPicPr>
          <p:cNvPr id="5" name="Picture 8"/>
          <p:cNvPicPr>
            <a:picLocks noChangeAspect="1" noChangeArrowheads="1"/>
          </p:cNvPicPr>
          <p:nvPr/>
        </p:nvPicPr>
        <p:blipFill>
          <a:blip r:embed="rId2" cstate="print"/>
          <a:srcRect/>
          <a:stretch>
            <a:fillRect/>
          </a:stretch>
        </p:blipFill>
        <p:spPr bwMode="auto">
          <a:xfrm>
            <a:off x="2741612" y="3495675"/>
            <a:ext cx="6086475" cy="2371725"/>
          </a:xfrm>
          <a:prstGeom prst="rect">
            <a:avLst/>
          </a:prstGeom>
          <a:noFill/>
          <a:ln w="9525">
            <a:noFill/>
            <a:miter lim="800000"/>
            <a:headEnd/>
            <a:tailEnd/>
          </a:ln>
        </p:spPr>
      </p:pic>
      <p:sp>
        <p:nvSpPr>
          <p:cNvPr id="6" name="TextBox 5"/>
          <p:cNvSpPr txBox="1"/>
          <p:nvPr/>
        </p:nvSpPr>
        <p:spPr>
          <a:xfrm>
            <a:off x="2665412" y="5943600"/>
            <a:ext cx="2743200" cy="707886"/>
          </a:xfrm>
          <a:prstGeom prst="rect">
            <a:avLst/>
          </a:prstGeom>
          <a:noFill/>
        </p:spPr>
        <p:txBody>
          <a:bodyPr wrap="square" rtlCol="0">
            <a:spAutoFit/>
          </a:bodyPr>
          <a:lstStyle/>
          <a:p>
            <a:pPr algn="ctr"/>
            <a:r>
              <a:rPr lang="en-US" sz="2000" dirty="0" smtClean="0"/>
              <a:t>Conventional unit cell (FCC)</a:t>
            </a:r>
            <a:endParaRPr lang="en-US" sz="2000" dirty="0"/>
          </a:p>
        </p:txBody>
      </p:sp>
      <p:sp>
        <p:nvSpPr>
          <p:cNvPr id="7" name="TextBox 6"/>
          <p:cNvSpPr txBox="1"/>
          <p:nvPr/>
        </p:nvSpPr>
        <p:spPr>
          <a:xfrm>
            <a:off x="6246812" y="5943600"/>
            <a:ext cx="2438400" cy="707886"/>
          </a:xfrm>
          <a:prstGeom prst="rect">
            <a:avLst/>
          </a:prstGeom>
          <a:noFill/>
        </p:spPr>
        <p:txBody>
          <a:bodyPr wrap="square" rtlCol="0">
            <a:spAutoFit/>
          </a:bodyPr>
          <a:lstStyle/>
          <a:p>
            <a:pPr algn="ctr"/>
            <a:r>
              <a:rPr lang="en-US" sz="2000" dirty="0" smtClean="0"/>
              <a:t>Primitive unit cell (FCC)</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GRE Material</a:t>
            </a:r>
            <a:endParaRPr lang="en-US" dirty="0"/>
          </a:p>
        </p:txBody>
      </p:sp>
      <p:sp>
        <p:nvSpPr>
          <p:cNvPr id="7" name="Content Placeholder 7"/>
          <p:cNvSpPr>
            <a:spLocks noGrp="1"/>
          </p:cNvSpPr>
          <p:nvPr>
            <p:ph idx="1"/>
          </p:nvPr>
        </p:nvSpPr>
        <p:spPr>
          <a:xfrm>
            <a:off x="609441" y="1600201"/>
            <a:ext cx="4646771" cy="4525963"/>
          </a:xfrm>
        </p:spPr>
        <p:txBody>
          <a:bodyPr>
            <a:noAutofit/>
          </a:bodyPr>
          <a:lstStyle/>
          <a:p>
            <a:endParaRPr lang="en-US" sz="2800" dirty="0" smtClean="0"/>
          </a:p>
          <a:p>
            <a:r>
              <a:rPr lang="en-US" sz="2800" dirty="0" smtClean="0"/>
              <a:t>Given the primitive cell volume:</a:t>
            </a:r>
          </a:p>
          <a:p>
            <a:endParaRPr lang="en-US" sz="2800" dirty="0" smtClean="0"/>
          </a:p>
          <a:p>
            <a:endParaRPr lang="en-US" sz="2800" dirty="0" smtClean="0"/>
          </a:p>
          <a:p>
            <a:r>
              <a:rPr lang="en-US" sz="2800" dirty="0" smtClean="0"/>
              <a:t>Find the volume of the conventional unit cell</a:t>
            </a:r>
          </a:p>
          <a:p>
            <a:r>
              <a:rPr lang="en-US" sz="2800" dirty="0" smtClean="0"/>
              <a:t>Find the inter-atomic distance</a:t>
            </a:r>
          </a:p>
        </p:txBody>
      </p:sp>
      <p:pic>
        <p:nvPicPr>
          <p:cNvPr id="8" name="Picture 9"/>
          <p:cNvPicPr>
            <a:picLocks noChangeAspect="1" noChangeArrowheads="1"/>
          </p:cNvPicPr>
          <p:nvPr/>
        </p:nvPicPr>
        <p:blipFill>
          <a:blip r:embed="rId3" cstate="print"/>
          <a:srcRect/>
          <a:stretch>
            <a:fillRect/>
          </a:stretch>
        </p:blipFill>
        <p:spPr bwMode="auto">
          <a:xfrm>
            <a:off x="5850235" y="1676400"/>
            <a:ext cx="4663777" cy="2209800"/>
          </a:xfrm>
          <a:prstGeom prst="rect">
            <a:avLst/>
          </a:prstGeom>
          <a:noFill/>
          <a:ln w="9525">
            <a:noFill/>
            <a:miter lim="800000"/>
            <a:headEnd/>
            <a:tailEnd/>
          </a:ln>
        </p:spPr>
      </p:pic>
      <p:graphicFrame>
        <p:nvGraphicFramePr>
          <p:cNvPr id="2050" name="Content Placeholder 3"/>
          <p:cNvGraphicFramePr>
            <a:graphicFrameLocks noChangeAspect="1"/>
          </p:cNvGraphicFramePr>
          <p:nvPr/>
        </p:nvGraphicFramePr>
        <p:xfrm>
          <a:off x="5789612" y="4127500"/>
          <a:ext cx="2376488" cy="1338263"/>
        </p:xfrm>
        <a:graphic>
          <a:graphicData uri="http://schemas.openxmlformats.org/presentationml/2006/ole">
            <p:oleObj spid="_x0000_s2050" name="Equation" r:id="rId4" imgW="698400" imgH="393480" progId="Equation.3">
              <p:embed/>
            </p:oleObj>
          </a:graphicData>
        </a:graphic>
      </p:graphicFrame>
      <p:graphicFrame>
        <p:nvGraphicFramePr>
          <p:cNvPr id="2051" name="Object 3"/>
          <p:cNvGraphicFramePr>
            <a:graphicFrameLocks noChangeAspect="1"/>
          </p:cNvGraphicFramePr>
          <p:nvPr/>
        </p:nvGraphicFramePr>
        <p:xfrm>
          <a:off x="8228012" y="4114800"/>
          <a:ext cx="2397125" cy="1352550"/>
        </p:xfrm>
        <a:graphic>
          <a:graphicData uri="http://schemas.openxmlformats.org/presentationml/2006/ole">
            <p:oleObj spid="_x0000_s2051" name="Equation" r:id="rId5" imgW="698400" imgH="393480" progId="Equation.3">
              <p:embed/>
            </p:oleObj>
          </a:graphicData>
        </a:graphic>
      </p:graphicFrame>
      <p:graphicFrame>
        <p:nvGraphicFramePr>
          <p:cNvPr id="2052" name="Object 4"/>
          <p:cNvGraphicFramePr>
            <a:graphicFrameLocks noChangeAspect="1"/>
          </p:cNvGraphicFramePr>
          <p:nvPr/>
        </p:nvGraphicFramePr>
        <p:xfrm>
          <a:off x="8189912" y="5632450"/>
          <a:ext cx="2552700" cy="762000"/>
        </p:xfrm>
        <a:graphic>
          <a:graphicData uri="http://schemas.openxmlformats.org/presentationml/2006/ole">
            <p:oleObj spid="_x0000_s2052" name="Equation" r:id="rId6" imgW="850680" imgH="253800" progId="Equation.3">
              <p:embed/>
            </p:oleObj>
          </a:graphicData>
        </a:graphic>
      </p:graphicFrame>
      <p:graphicFrame>
        <p:nvGraphicFramePr>
          <p:cNvPr id="2053" name="Object 5"/>
          <p:cNvGraphicFramePr>
            <a:graphicFrameLocks noChangeAspect="1"/>
          </p:cNvGraphicFramePr>
          <p:nvPr/>
        </p:nvGraphicFramePr>
        <p:xfrm>
          <a:off x="5678487" y="5614988"/>
          <a:ext cx="2473325" cy="774700"/>
        </p:xfrm>
        <a:graphic>
          <a:graphicData uri="http://schemas.openxmlformats.org/presentationml/2006/ole">
            <p:oleObj spid="_x0000_s2053" name="Equation" r:id="rId7" imgW="850680" imgH="26640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Reciprocal Lattice Structures</a:t>
            </a:r>
            <a:endParaRPr lang="en-US" dirty="0"/>
          </a:p>
        </p:txBody>
      </p:sp>
      <p:sp>
        <p:nvSpPr>
          <p:cNvPr id="5" name="Content Placeholder 6"/>
          <p:cNvSpPr>
            <a:spLocks noGrp="1"/>
          </p:cNvSpPr>
          <p:nvPr>
            <p:ph idx="1"/>
          </p:nvPr>
        </p:nvSpPr>
        <p:spPr/>
        <p:txBody>
          <a:bodyPr/>
          <a:lstStyle/>
          <a:p>
            <a:r>
              <a:rPr lang="en-US" dirty="0" smtClean="0"/>
              <a:t>Fourier transform of the original lattice</a:t>
            </a:r>
          </a:p>
          <a:p>
            <a:r>
              <a:rPr lang="en-US" dirty="0" smtClean="0"/>
              <a:t>Also called the dual lattice</a:t>
            </a:r>
          </a:p>
          <a:p>
            <a:endParaRPr lang="en-US" dirty="0" smtClean="0"/>
          </a:p>
          <a:p>
            <a:r>
              <a:rPr lang="en-US" dirty="0" smtClean="0"/>
              <a:t>Primitive unit cell for reciprocal lattice</a:t>
            </a:r>
          </a:p>
          <a:p>
            <a:pPr lvl="1"/>
            <a:r>
              <a:rPr lang="en-US" dirty="0" smtClean="0"/>
              <a:t>Called the (first) </a:t>
            </a:r>
            <a:r>
              <a:rPr lang="en-US" dirty="0" err="1" smtClean="0"/>
              <a:t>Brillouin</a:t>
            </a:r>
            <a:r>
              <a:rPr lang="en-US" dirty="0" smtClean="0"/>
              <a:t> zone</a:t>
            </a:r>
          </a:p>
          <a:p>
            <a:pPr lvl="1">
              <a:buNone/>
            </a:pPr>
            <a:endParaRPr lang="en-US" dirty="0" smtClean="0"/>
          </a:p>
          <a:p>
            <a:r>
              <a:rPr lang="en-US" dirty="0" smtClean="0"/>
              <a:t>BCC/FCC lattices swap primitive unit cells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theory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66783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Electron Theory of Metals</a:t>
            </a:r>
            <a:endParaRPr lang="en-US" dirty="0"/>
          </a:p>
        </p:txBody>
      </p:sp>
      <p:sp>
        <p:nvSpPr>
          <p:cNvPr id="5" name="Content Placeholder 6"/>
          <p:cNvSpPr>
            <a:spLocks noGrp="1"/>
          </p:cNvSpPr>
          <p:nvPr>
            <p:ph idx="1"/>
          </p:nvPr>
        </p:nvSpPr>
        <p:spPr/>
        <p:txBody>
          <a:bodyPr/>
          <a:lstStyle/>
          <a:p>
            <a:r>
              <a:rPr lang="en-US" dirty="0" smtClean="0"/>
              <a:t>Electrons in a crystal structure (metallic solids) are delocalized</a:t>
            </a:r>
            <a:endParaRPr lang="en-US" dirty="0"/>
          </a:p>
        </p:txBody>
      </p:sp>
      <p:pic>
        <p:nvPicPr>
          <p:cNvPr id="6" name="Picture 8"/>
          <p:cNvPicPr>
            <a:picLocks noChangeAspect="1" noChangeArrowheads="1"/>
          </p:cNvPicPr>
          <p:nvPr/>
        </p:nvPicPr>
        <p:blipFill>
          <a:blip r:embed="rId2" cstate="print"/>
          <a:srcRect/>
          <a:stretch>
            <a:fillRect/>
          </a:stretch>
        </p:blipFill>
        <p:spPr bwMode="auto">
          <a:xfrm>
            <a:off x="2589212" y="2590800"/>
            <a:ext cx="6817764" cy="3124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Fermi Energy</a:t>
            </a:r>
            <a:endParaRPr lang="en-US" dirty="0"/>
          </a:p>
        </p:txBody>
      </p:sp>
      <p:sp>
        <p:nvSpPr>
          <p:cNvPr id="5" name="Content Placeholder 5"/>
          <p:cNvSpPr>
            <a:spLocks noGrp="1"/>
          </p:cNvSpPr>
          <p:nvPr>
            <p:ph idx="1"/>
          </p:nvPr>
        </p:nvSpPr>
        <p:spPr/>
        <p:txBody>
          <a:bodyPr/>
          <a:lstStyle/>
          <a:p>
            <a:r>
              <a:rPr lang="en-US" dirty="0" smtClean="0"/>
              <a:t>Classical mechanics: at 0 K, no motion, zero energy</a:t>
            </a:r>
          </a:p>
          <a:p>
            <a:r>
              <a:rPr lang="en-US" dirty="0" smtClean="0"/>
              <a:t>BUT, electrons are quantum particles (fermions)</a:t>
            </a:r>
          </a:p>
          <a:p>
            <a:r>
              <a:rPr lang="en-US" dirty="0" smtClean="0"/>
              <a:t>Pauli exclusion principle – can have two electrons with zero momentum, all others are moving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Particles</a:t>
            </a:r>
            <a:endParaRPr lang="en-US" dirty="0"/>
          </a:p>
        </p:txBody>
      </p:sp>
      <p:sp>
        <p:nvSpPr>
          <p:cNvPr id="3" name="Content Placeholder 2"/>
          <p:cNvSpPr>
            <a:spLocks noGrp="1"/>
          </p:cNvSpPr>
          <p:nvPr>
            <p:ph idx="1"/>
          </p:nvPr>
        </p:nvSpPr>
        <p:spPr/>
        <p:txBody>
          <a:bodyPr/>
          <a:lstStyle/>
          <a:p>
            <a:r>
              <a:rPr lang="en-US" dirty="0" smtClean="0"/>
              <a:t>Fermions</a:t>
            </a:r>
          </a:p>
          <a:p>
            <a:pPr lvl="1"/>
            <a:r>
              <a:rPr lang="en-US" dirty="0" smtClean="0"/>
              <a:t>Spin of ½ integer</a:t>
            </a:r>
          </a:p>
          <a:p>
            <a:pPr lvl="1"/>
            <a:r>
              <a:rPr lang="en-US" dirty="0" smtClean="0"/>
              <a:t>Follow Fermi-Dirac statistics</a:t>
            </a:r>
          </a:p>
          <a:p>
            <a:pPr lvl="1"/>
            <a:r>
              <a:rPr lang="en-US" dirty="0" smtClean="0"/>
              <a:t>Pauli Exclusion Principle</a:t>
            </a:r>
          </a:p>
          <a:p>
            <a:r>
              <a:rPr lang="en-US" dirty="0" smtClean="0"/>
              <a:t>Bosons</a:t>
            </a:r>
          </a:p>
          <a:p>
            <a:pPr lvl="1"/>
            <a:r>
              <a:rPr lang="en-US" dirty="0" smtClean="0"/>
              <a:t>Integer spin</a:t>
            </a:r>
          </a:p>
          <a:p>
            <a:pPr lvl="1"/>
            <a:r>
              <a:rPr lang="en-US" dirty="0" smtClean="0"/>
              <a:t>Follow Bose-Einstein statistics</a:t>
            </a:r>
          </a:p>
          <a:p>
            <a:pPr lvl="1"/>
            <a:r>
              <a:rPr lang="en-US" dirty="0" smtClean="0"/>
              <a:t>Responsible for 4 fundamental forces</a:t>
            </a:r>
          </a:p>
        </p:txBody>
      </p:sp>
    </p:spTree>
    <p:extLst>
      <p:ext uri="{BB962C8B-B14F-4D97-AF65-F5344CB8AC3E}">
        <p14:creationId xmlns="" xmlns:p14="http://schemas.microsoft.com/office/powerpoint/2010/main" val="2448741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Fermi Energy</a:t>
            </a:r>
            <a:endParaRPr lang="en-US" dirty="0"/>
          </a:p>
        </p:txBody>
      </p:sp>
      <p:sp>
        <p:nvSpPr>
          <p:cNvPr id="5" name="Content Placeholder 10"/>
          <p:cNvSpPr>
            <a:spLocks noGrp="1"/>
          </p:cNvSpPr>
          <p:nvPr>
            <p:ph idx="1"/>
          </p:nvPr>
        </p:nvSpPr>
        <p:spPr>
          <a:xfrm>
            <a:off x="5865812" y="1600201"/>
            <a:ext cx="5713572" cy="4525963"/>
          </a:xfrm>
        </p:spPr>
        <p:txBody>
          <a:bodyPr/>
          <a:lstStyle/>
          <a:p>
            <a:pPr>
              <a:buNone/>
            </a:pPr>
            <a:r>
              <a:rPr lang="en-US" dirty="0" smtClean="0"/>
              <a:t>	At 0 K, Electrons fill up a sphere in p-space</a:t>
            </a:r>
          </a:p>
          <a:p>
            <a:endParaRPr lang="en-US" dirty="0" smtClean="0"/>
          </a:p>
          <a:p>
            <a:pPr>
              <a:buNone/>
            </a:pPr>
            <a:endParaRPr lang="en-US" sz="1800" dirty="0"/>
          </a:p>
          <a:p>
            <a:pPr>
              <a:buNone/>
            </a:pPr>
            <a:r>
              <a:rPr lang="en-US" sz="2400" i="1" dirty="0"/>
              <a:t>	</a:t>
            </a:r>
            <a:r>
              <a:rPr lang="en-US" sz="2400" i="1" dirty="0" smtClean="0"/>
              <a:t>	       Fermi wave vector</a:t>
            </a:r>
          </a:p>
          <a:p>
            <a:endParaRPr lang="en-US" dirty="0" smtClean="0"/>
          </a:p>
        </p:txBody>
      </p:sp>
      <p:pic>
        <p:nvPicPr>
          <p:cNvPr id="6" name="Picture 5"/>
          <p:cNvPicPr>
            <a:picLocks noChangeAspect="1" noChangeArrowheads="1"/>
          </p:cNvPicPr>
          <p:nvPr/>
        </p:nvPicPr>
        <p:blipFill>
          <a:blip r:embed="rId3" cstate="print"/>
          <a:srcRect/>
          <a:stretch>
            <a:fillRect/>
          </a:stretch>
        </p:blipFill>
        <p:spPr bwMode="auto">
          <a:xfrm>
            <a:off x="303212" y="1600200"/>
            <a:ext cx="5241124" cy="4800600"/>
          </a:xfrm>
          <a:prstGeom prst="rect">
            <a:avLst/>
          </a:prstGeom>
          <a:noFill/>
          <a:ln w="9525">
            <a:noFill/>
            <a:miter lim="800000"/>
            <a:headEnd/>
            <a:tailEnd/>
          </a:ln>
        </p:spPr>
      </p:pic>
      <p:grpSp>
        <p:nvGrpSpPr>
          <p:cNvPr id="7" name="Group 6"/>
          <p:cNvGrpSpPr/>
          <p:nvPr/>
        </p:nvGrpSpPr>
        <p:grpSpPr>
          <a:xfrm>
            <a:off x="7542212" y="2743200"/>
            <a:ext cx="1847850" cy="804863"/>
            <a:chOff x="5695950" y="2667000"/>
            <a:chExt cx="1847850" cy="804863"/>
          </a:xfrm>
        </p:grpSpPr>
        <p:graphicFrame>
          <p:nvGraphicFramePr>
            <p:cNvPr id="8" name="Object 7"/>
            <p:cNvGraphicFramePr>
              <a:graphicFrameLocks noChangeAspect="1"/>
            </p:cNvGraphicFramePr>
            <p:nvPr/>
          </p:nvGraphicFramePr>
          <p:xfrm>
            <a:off x="5695950" y="2667000"/>
            <a:ext cx="1847850" cy="804863"/>
          </p:xfrm>
          <a:graphic>
            <a:graphicData uri="http://schemas.openxmlformats.org/presentationml/2006/ole">
              <p:oleObj spid="_x0000_s3074" name="Equation" r:id="rId4" imgW="495000" imgH="215640" progId="Equation.3">
                <p:embed/>
              </p:oleObj>
            </a:graphicData>
          </a:graphic>
        </p:graphicFrame>
        <p:cxnSp>
          <p:nvCxnSpPr>
            <p:cNvPr id="9" name="Straight Arrow Connector 8"/>
            <p:cNvCxnSpPr/>
            <p:nvPr/>
          </p:nvCxnSpPr>
          <p:spPr>
            <a:xfrm>
              <a:off x="5943600" y="2743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485062" y="4462463"/>
            <a:ext cx="1905000" cy="689043"/>
            <a:chOff x="5867400" y="4419600"/>
            <a:chExt cx="1905000" cy="689043"/>
          </a:xfrm>
        </p:grpSpPr>
        <p:graphicFrame>
          <p:nvGraphicFramePr>
            <p:cNvPr id="11" name="Object 10"/>
            <p:cNvGraphicFramePr>
              <a:graphicFrameLocks noChangeAspect="1"/>
            </p:cNvGraphicFramePr>
            <p:nvPr/>
          </p:nvGraphicFramePr>
          <p:xfrm>
            <a:off x="5867400" y="4419600"/>
            <a:ext cx="1905000" cy="689043"/>
          </p:xfrm>
          <a:graphic>
            <a:graphicData uri="http://schemas.openxmlformats.org/presentationml/2006/ole">
              <p:oleObj spid="_x0000_s3075" name="Equation" r:id="rId5" imgW="596880" imgH="215640" progId="Equation.3">
                <p:embed/>
              </p:oleObj>
            </a:graphicData>
          </a:graphic>
        </p:graphicFrame>
        <p:cxnSp>
          <p:nvCxnSpPr>
            <p:cNvPr id="12" name="Straight Connector 11"/>
            <p:cNvCxnSpPr/>
            <p:nvPr/>
          </p:nvCxnSpPr>
          <p:spPr>
            <a:xfrm>
              <a:off x="7010400" y="46482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799262" y="5453063"/>
            <a:ext cx="3243262" cy="769937"/>
            <a:chOff x="5181600" y="5410200"/>
            <a:chExt cx="3243262" cy="769937"/>
          </a:xfrm>
        </p:grpSpPr>
        <p:graphicFrame>
          <p:nvGraphicFramePr>
            <p:cNvPr id="14" name="Object 9"/>
            <p:cNvGraphicFramePr>
              <a:graphicFrameLocks noChangeAspect="1"/>
            </p:cNvGraphicFramePr>
            <p:nvPr/>
          </p:nvGraphicFramePr>
          <p:xfrm>
            <a:off x="5181600" y="5410200"/>
            <a:ext cx="3243262" cy="769937"/>
          </p:xfrm>
          <a:graphic>
            <a:graphicData uri="http://schemas.openxmlformats.org/presentationml/2006/ole">
              <p:oleObj spid="_x0000_s3076" name="Equation" r:id="rId6" imgW="1015920" imgH="241200" progId="Equation.3">
                <p:embed/>
              </p:oleObj>
            </a:graphicData>
          </a:graphic>
        </p:graphicFrame>
        <p:cxnSp>
          <p:nvCxnSpPr>
            <p:cNvPr id="15" name="Straight Connector 14"/>
            <p:cNvCxnSpPr/>
            <p:nvPr/>
          </p:nvCxnSpPr>
          <p:spPr>
            <a:xfrm>
              <a:off x="6324600" y="57150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Fermi Energy</a:t>
            </a:r>
            <a:endParaRPr lang="en-US" dirty="0"/>
          </a:p>
        </p:txBody>
      </p:sp>
      <p:sp>
        <p:nvSpPr>
          <p:cNvPr id="5" name="Content Placeholder 6"/>
          <p:cNvSpPr>
            <a:spLocks noGrp="1"/>
          </p:cNvSpPr>
          <p:nvPr>
            <p:ph idx="1"/>
          </p:nvPr>
        </p:nvSpPr>
        <p:spPr>
          <a:xfrm>
            <a:off x="6018212" y="1600201"/>
            <a:ext cx="5561172" cy="4525963"/>
          </a:xfrm>
        </p:spPr>
        <p:txBody>
          <a:bodyPr>
            <a:normAutofit fontScale="92500" lnSpcReduction="10000"/>
          </a:bodyPr>
          <a:lstStyle/>
          <a:p>
            <a:r>
              <a:rPr lang="en-US" i="1" dirty="0" err="1" smtClean="0">
                <a:latin typeface="Times New Roman" pitchFamily="18" charset="0"/>
                <a:cs typeface="Times New Roman" pitchFamily="18" charset="0"/>
              </a:rPr>
              <a:t>k</a:t>
            </a:r>
            <a:r>
              <a:rPr lang="en-US" i="1" baseline="-25000" dirty="0" err="1" smtClean="0">
                <a:latin typeface="Times New Roman" pitchFamily="18" charset="0"/>
                <a:cs typeface="Times New Roman" pitchFamily="18" charset="0"/>
              </a:rPr>
              <a:t>f</a:t>
            </a:r>
            <a:r>
              <a:rPr lang="en-US" dirty="0" smtClean="0"/>
              <a:t>  can be put in terms of the number density of electrons </a:t>
            </a:r>
            <a:r>
              <a:rPr lang="en-US" i="1" dirty="0" smtClean="0">
                <a:latin typeface="Times New Roman" pitchFamily="18" charset="0"/>
                <a:cs typeface="Times New Roman" pitchFamily="18" charset="0"/>
              </a:rPr>
              <a:t>n</a:t>
            </a:r>
          </a:p>
          <a:p>
            <a:endParaRPr lang="en-US" i="1" dirty="0" smtClean="0">
              <a:latin typeface="Times New Roman" pitchFamily="18" charset="0"/>
              <a:cs typeface="Times New Roman" pitchFamily="18" charset="0"/>
            </a:endParaRPr>
          </a:p>
          <a:p>
            <a:endParaRPr lang="en-US" i="1" dirty="0" smtClean="0">
              <a:latin typeface="Times New Roman" pitchFamily="18" charset="0"/>
              <a:cs typeface="Times New Roman" pitchFamily="18" charset="0"/>
            </a:endParaRPr>
          </a:p>
          <a:p>
            <a:r>
              <a:rPr lang="en-US" dirty="0" smtClean="0">
                <a:cs typeface="Times New Roman" pitchFamily="18" charset="0"/>
              </a:rPr>
              <a:t>Using</a:t>
            </a:r>
            <a:r>
              <a:rPr lang="en-US" i="1" dirty="0" smtClean="0">
                <a:latin typeface="Times New Roman" pitchFamily="18" charset="0"/>
                <a:cs typeface="Times New Roman" pitchFamily="18" charset="0"/>
              </a:rPr>
              <a:t> E</a:t>
            </a:r>
            <a:r>
              <a:rPr lang="en-US" i="1" baseline="-25000" dirty="0" smtClean="0">
                <a:latin typeface="Times New Roman" pitchFamily="18" charset="0"/>
                <a:cs typeface="Times New Roman" pitchFamily="18" charset="0"/>
              </a:rPr>
              <a:t>F</a:t>
            </a:r>
            <a:r>
              <a:rPr lang="en-US" i="1" dirty="0" smtClean="0">
                <a:latin typeface="Times New Roman" pitchFamily="18" charset="0"/>
                <a:cs typeface="Times New Roman" pitchFamily="18" charset="0"/>
              </a:rPr>
              <a:t> </a:t>
            </a:r>
            <a:r>
              <a:rPr lang="en-US" dirty="0" smtClean="0">
                <a:cs typeface="Times New Roman" pitchFamily="18" charset="0"/>
              </a:rPr>
              <a:t>from before</a:t>
            </a: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Know the power laws</a:t>
            </a:r>
            <a:endParaRPr lang="en-US" dirty="0">
              <a:cs typeface="Times New Roman" pitchFamily="18" charset="0"/>
            </a:endParaRPr>
          </a:p>
        </p:txBody>
      </p:sp>
      <p:graphicFrame>
        <p:nvGraphicFramePr>
          <p:cNvPr id="6" name="Object 5"/>
          <p:cNvGraphicFramePr>
            <a:graphicFrameLocks noChangeAspect="1"/>
          </p:cNvGraphicFramePr>
          <p:nvPr/>
        </p:nvGraphicFramePr>
        <p:xfrm>
          <a:off x="7237412" y="2628900"/>
          <a:ext cx="2971800" cy="685800"/>
        </p:xfrm>
        <a:graphic>
          <a:graphicData uri="http://schemas.openxmlformats.org/presentationml/2006/ole">
            <p:oleObj spid="_x0000_s4098" name="Equation" r:id="rId3" imgW="888840" imgH="228600" progId="Equation.3">
              <p:embed/>
            </p:oleObj>
          </a:graphicData>
        </a:graphic>
      </p:graphicFrame>
      <p:grpSp>
        <p:nvGrpSpPr>
          <p:cNvPr id="7" name="Group 6"/>
          <p:cNvGrpSpPr/>
          <p:nvPr/>
        </p:nvGrpSpPr>
        <p:grpSpPr>
          <a:xfrm>
            <a:off x="6759574" y="4076700"/>
            <a:ext cx="3906838" cy="1257300"/>
            <a:chOff x="5008562" y="4762500"/>
            <a:chExt cx="3906838" cy="1257300"/>
          </a:xfrm>
        </p:grpSpPr>
        <p:graphicFrame>
          <p:nvGraphicFramePr>
            <p:cNvPr id="8" name="Object 3"/>
            <p:cNvGraphicFramePr>
              <a:graphicFrameLocks noChangeAspect="1"/>
            </p:cNvGraphicFramePr>
            <p:nvPr/>
          </p:nvGraphicFramePr>
          <p:xfrm>
            <a:off x="5008562" y="4762500"/>
            <a:ext cx="3906838" cy="1257300"/>
          </p:xfrm>
          <a:graphic>
            <a:graphicData uri="http://schemas.openxmlformats.org/presentationml/2006/ole">
              <p:oleObj spid="_x0000_s4099" name="Equation" r:id="rId4" imgW="1168200" imgH="419040" progId="Equation.3">
                <p:embed/>
              </p:oleObj>
            </a:graphicData>
          </a:graphic>
        </p:graphicFrame>
        <p:cxnSp>
          <p:nvCxnSpPr>
            <p:cNvPr id="9" name="Straight Connector 8"/>
            <p:cNvCxnSpPr/>
            <p:nvPr/>
          </p:nvCxnSpPr>
          <p:spPr>
            <a:xfrm>
              <a:off x="6324600" y="50292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6"/>
          <p:cNvPicPr>
            <a:picLocks noChangeAspect="1" noChangeArrowheads="1"/>
          </p:cNvPicPr>
          <p:nvPr/>
        </p:nvPicPr>
        <p:blipFill>
          <a:blip r:embed="rId5" cstate="print"/>
          <a:srcRect/>
          <a:stretch>
            <a:fillRect/>
          </a:stretch>
        </p:blipFill>
        <p:spPr bwMode="auto">
          <a:xfrm>
            <a:off x="379412" y="1447800"/>
            <a:ext cx="5257800" cy="501881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Other Derivations</a:t>
            </a:r>
            <a:endParaRPr lang="en-US" dirty="0"/>
          </a:p>
        </p:txBody>
      </p:sp>
      <p:sp>
        <p:nvSpPr>
          <p:cNvPr id="7" name="Content Placeholder 4"/>
          <p:cNvSpPr>
            <a:spLocks noGrp="1"/>
          </p:cNvSpPr>
          <p:nvPr>
            <p:ph idx="1"/>
          </p:nvPr>
        </p:nvSpPr>
        <p:spPr/>
        <p:txBody>
          <a:bodyPr/>
          <a:lstStyle/>
          <a:p>
            <a:r>
              <a:rPr lang="en-US" dirty="0" smtClean="0"/>
              <a:t>Density of states: number of possible free electron states at given energy E</a:t>
            </a:r>
          </a:p>
          <a:p>
            <a:endParaRPr lang="en-US" dirty="0" smtClean="0"/>
          </a:p>
          <a:p>
            <a:endParaRPr lang="en-US" dirty="0" smtClean="0"/>
          </a:p>
          <a:p>
            <a:endParaRPr lang="en-US" sz="1600" dirty="0" smtClean="0"/>
          </a:p>
          <a:p>
            <a:r>
              <a:rPr lang="en-US" dirty="0" smtClean="0"/>
              <a:t>Integrate for total number of electrons N</a:t>
            </a:r>
          </a:p>
        </p:txBody>
      </p:sp>
      <p:grpSp>
        <p:nvGrpSpPr>
          <p:cNvPr id="8" name="Group 7"/>
          <p:cNvGrpSpPr/>
          <p:nvPr/>
        </p:nvGrpSpPr>
        <p:grpSpPr>
          <a:xfrm>
            <a:off x="2208212" y="2819400"/>
            <a:ext cx="4038600" cy="1162433"/>
            <a:chOff x="304800" y="2895601"/>
            <a:chExt cx="4038600" cy="1162433"/>
          </a:xfrm>
        </p:grpSpPr>
        <p:graphicFrame>
          <p:nvGraphicFramePr>
            <p:cNvPr id="9" name="Object 3"/>
            <p:cNvGraphicFramePr>
              <a:graphicFrameLocks noChangeAspect="1"/>
            </p:cNvGraphicFramePr>
            <p:nvPr/>
          </p:nvGraphicFramePr>
          <p:xfrm>
            <a:off x="304800" y="2895601"/>
            <a:ext cx="4038600" cy="1162433"/>
          </p:xfrm>
          <a:graphic>
            <a:graphicData uri="http://schemas.openxmlformats.org/presentationml/2006/ole">
              <p:oleObj spid="_x0000_s5122" name="Equation" r:id="rId3" imgW="1346040" imgH="431640" progId="Equation.3">
                <p:embed/>
              </p:oleObj>
            </a:graphicData>
          </a:graphic>
        </p:graphicFrame>
        <p:cxnSp>
          <p:nvCxnSpPr>
            <p:cNvPr id="10" name="Straight Connector 9"/>
            <p:cNvCxnSpPr/>
            <p:nvPr/>
          </p:nvCxnSpPr>
          <p:spPr>
            <a:xfrm>
              <a:off x="2286000" y="373380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1" name="Object 3"/>
          <p:cNvGraphicFramePr>
            <a:graphicFrameLocks noChangeAspect="1"/>
          </p:cNvGraphicFramePr>
          <p:nvPr/>
        </p:nvGraphicFramePr>
        <p:xfrm>
          <a:off x="6856412" y="3048000"/>
          <a:ext cx="3086100" cy="649287"/>
        </p:xfrm>
        <a:graphic>
          <a:graphicData uri="http://schemas.openxmlformats.org/presentationml/2006/ole">
            <p:oleObj spid="_x0000_s5123" name="Equation" r:id="rId4" imgW="1028520" imgH="241200" progId="Equation.3">
              <p:embed/>
            </p:oleObj>
          </a:graphicData>
        </a:graphic>
      </p:graphicFrame>
      <p:graphicFrame>
        <p:nvGraphicFramePr>
          <p:cNvPr id="12" name="Object 4"/>
          <p:cNvGraphicFramePr>
            <a:graphicFrameLocks noChangeAspect="1"/>
          </p:cNvGraphicFramePr>
          <p:nvPr/>
        </p:nvGraphicFramePr>
        <p:xfrm>
          <a:off x="4341812" y="4953000"/>
          <a:ext cx="3048000" cy="889000"/>
        </p:xfrm>
        <a:graphic>
          <a:graphicData uri="http://schemas.openxmlformats.org/presentationml/2006/ole">
            <p:oleObj spid="_x0000_s5124" name="Equation" r:id="rId5" imgW="1015920" imgH="33012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conductors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66783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8825" cy="2492990"/>
          </a:xfrm>
          <a:prstGeom prst="rect">
            <a:avLst/>
          </a:prstGeom>
          <a:noFill/>
        </p:spPr>
        <p:txBody>
          <a:bodyPr wrap="square" rtlCol="0">
            <a:spAutoFit/>
          </a:bodyPr>
          <a:lstStyle/>
          <a:p>
            <a:r>
              <a:rPr lang="en-US" sz="3200" dirty="0" smtClean="0"/>
              <a:t>Semiconductors</a:t>
            </a:r>
          </a:p>
          <a:p>
            <a:endParaRPr lang="en-US" sz="2800" dirty="0"/>
          </a:p>
          <a:p>
            <a:r>
              <a:rPr lang="en-US" sz="2400" dirty="0"/>
              <a:t>	</a:t>
            </a:r>
            <a:r>
              <a:rPr lang="en-US" sz="2400" dirty="0" smtClean="0"/>
              <a:t>Definition: Materials that are not as conductive as metals and have resistivity which decreases as temperature increases.</a:t>
            </a:r>
          </a:p>
          <a:p>
            <a:endParaRPr lang="en-US" sz="2400" dirty="0"/>
          </a:p>
          <a:p>
            <a:r>
              <a:rPr lang="en-US" sz="2400" dirty="0" smtClean="0"/>
              <a:t>Common example: Silicon</a:t>
            </a:r>
            <a:endParaRPr lang="en-US" sz="2400" dirty="0"/>
          </a:p>
        </p:txBody>
      </p:sp>
    </p:spTree>
    <p:extLst>
      <p:ext uri="{BB962C8B-B14F-4D97-AF65-F5344CB8AC3E}">
        <p14:creationId xmlns="" xmlns:p14="http://schemas.microsoft.com/office/powerpoint/2010/main" val="3090583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8825" cy="1754326"/>
          </a:xfrm>
          <a:prstGeom prst="rect">
            <a:avLst/>
          </a:prstGeom>
          <a:noFill/>
        </p:spPr>
        <p:txBody>
          <a:bodyPr wrap="square" rtlCol="0">
            <a:spAutoFit/>
          </a:bodyPr>
          <a:lstStyle/>
          <a:p>
            <a:r>
              <a:rPr lang="en-US" sz="3200" dirty="0" smtClean="0"/>
              <a:t>Semiconductors</a:t>
            </a:r>
          </a:p>
          <a:p>
            <a:endParaRPr lang="en-US" sz="2800" dirty="0"/>
          </a:p>
          <a:p>
            <a:r>
              <a:rPr lang="en-US" sz="2400" dirty="0"/>
              <a:t>	</a:t>
            </a:r>
            <a:r>
              <a:rPr lang="en-US" sz="2400" dirty="0" smtClean="0"/>
              <a:t>The conductivity of a semiconductor is due to impurities within a lattice structure. Creating this impurities is known as “doping.”</a:t>
            </a:r>
          </a:p>
        </p:txBody>
      </p:sp>
      <p:sp>
        <p:nvSpPr>
          <p:cNvPr id="2" name="Oval 1"/>
          <p:cNvSpPr/>
          <p:nvPr/>
        </p:nvSpPr>
        <p:spPr>
          <a:xfrm>
            <a:off x="112770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4"/>
          </p:cNvCxnSpPr>
          <p:nvPr/>
        </p:nvCxnSpPr>
        <p:spPr>
          <a:xfrm>
            <a:off x="133370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53971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12770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a:off x="133370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53971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12770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a:stCxn id="218" idx="4"/>
          </p:cNvCxnSpPr>
          <p:nvPr/>
        </p:nvCxnSpPr>
        <p:spPr>
          <a:xfrm>
            <a:off x="133370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3971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112770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153971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217963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a:stCxn id="230" idx="4"/>
          </p:cNvCxnSpPr>
          <p:nvPr/>
        </p:nvCxnSpPr>
        <p:spPr>
          <a:xfrm>
            <a:off x="238563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59164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217963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a:stCxn id="233" idx="4"/>
          </p:cNvCxnSpPr>
          <p:nvPr/>
        </p:nvCxnSpPr>
        <p:spPr>
          <a:xfrm>
            <a:off x="238563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9164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217963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a:stCxn id="236" idx="4"/>
          </p:cNvCxnSpPr>
          <p:nvPr/>
        </p:nvCxnSpPr>
        <p:spPr>
          <a:xfrm>
            <a:off x="238563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59164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217963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p:cNvCxnSpPr/>
          <p:nvPr/>
        </p:nvCxnSpPr>
        <p:spPr>
          <a:xfrm>
            <a:off x="259164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3231559"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a:off x="3437568"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643576"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3231559"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a:stCxn id="244" idx="4"/>
          </p:cNvCxnSpPr>
          <p:nvPr/>
        </p:nvCxnSpPr>
        <p:spPr>
          <a:xfrm>
            <a:off x="3437568"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643576"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3206230" y="43066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a:stCxn id="247" idx="4"/>
          </p:cNvCxnSpPr>
          <p:nvPr/>
        </p:nvCxnSpPr>
        <p:spPr>
          <a:xfrm>
            <a:off x="3412238" y="4718815"/>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643576"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320580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p:cNvCxnSpPr/>
          <p:nvPr/>
        </p:nvCxnSpPr>
        <p:spPr>
          <a:xfrm>
            <a:off x="3643576"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4283487"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4"/>
          </p:cNvCxnSpPr>
          <p:nvPr/>
        </p:nvCxnSpPr>
        <p:spPr>
          <a:xfrm>
            <a:off x="4489496"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695504"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4283487"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4"/>
          </p:cNvCxnSpPr>
          <p:nvPr/>
        </p:nvCxnSpPr>
        <p:spPr>
          <a:xfrm>
            <a:off x="4489496"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695504"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8" name="Oval 257"/>
          <p:cNvSpPr/>
          <p:nvPr/>
        </p:nvSpPr>
        <p:spPr>
          <a:xfrm>
            <a:off x="4283487"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p:cNvCxnSpPr>
            <a:stCxn id="258" idx="4"/>
          </p:cNvCxnSpPr>
          <p:nvPr/>
        </p:nvCxnSpPr>
        <p:spPr>
          <a:xfrm>
            <a:off x="4489496"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695504"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428348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4695504"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533541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a:stCxn id="263" idx="4"/>
          </p:cNvCxnSpPr>
          <p:nvPr/>
        </p:nvCxnSpPr>
        <p:spPr>
          <a:xfrm>
            <a:off x="554142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74743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33541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a:stCxn id="266" idx="4"/>
          </p:cNvCxnSpPr>
          <p:nvPr/>
        </p:nvCxnSpPr>
        <p:spPr>
          <a:xfrm>
            <a:off x="554142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74743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33541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a:stCxn id="269" idx="4"/>
          </p:cNvCxnSpPr>
          <p:nvPr/>
        </p:nvCxnSpPr>
        <p:spPr>
          <a:xfrm>
            <a:off x="554142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74743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533541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a:off x="574743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638734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74" idx="4"/>
          </p:cNvCxnSpPr>
          <p:nvPr/>
        </p:nvCxnSpPr>
        <p:spPr>
          <a:xfrm>
            <a:off x="659334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679935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638734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stCxn id="277" idx="4"/>
          </p:cNvCxnSpPr>
          <p:nvPr/>
        </p:nvCxnSpPr>
        <p:spPr>
          <a:xfrm>
            <a:off x="659334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679935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638734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p:cNvCxnSpPr>
            <a:stCxn id="280" idx="4"/>
          </p:cNvCxnSpPr>
          <p:nvPr/>
        </p:nvCxnSpPr>
        <p:spPr>
          <a:xfrm>
            <a:off x="659334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79935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3" name="Oval 282"/>
          <p:cNvSpPr/>
          <p:nvPr/>
        </p:nvSpPr>
        <p:spPr>
          <a:xfrm>
            <a:off x="638734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p:cNvCxnSpPr/>
          <p:nvPr/>
        </p:nvCxnSpPr>
        <p:spPr>
          <a:xfrm>
            <a:off x="679935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7439265"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p:cNvCxnSpPr>
            <a:stCxn id="285" idx="4"/>
          </p:cNvCxnSpPr>
          <p:nvPr/>
        </p:nvCxnSpPr>
        <p:spPr>
          <a:xfrm>
            <a:off x="7645274"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851282"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7439265"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p:cNvCxnSpPr>
            <a:stCxn id="288" idx="4"/>
          </p:cNvCxnSpPr>
          <p:nvPr/>
        </p:nvCxnSpPr>
        <p:spPr>
          <a:xfrm>
            <a:off x="7645274"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851282"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7439265"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stCxn id="291" idx="4"/>
          </p:cNvCxnSpPr>
          <p:nvPr/>
        </p:nvCxnSpPr>
        <p:spPr>
          <a:xfrm>
            <a:off x="7645274"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851282"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7439265"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Straight Connector 294"/>
          <p:cNvCxnSpPr/>
          <p:nvPr/>
        </p:nvCxnSpPr>
        <p:spPr>
          <a:xfrm>
            <a:off x="7851282"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849374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869975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90576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a:off x="849374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p:cNvCxnSpPr>
            <a:stCxn id="299" idx="4"/>
          </p:cNvCxnSpPr>
          <p:nvPr/>
        </p:nvCxnSpPr>
        <p:spPr>
          <a:xfrm>
            <a:off x="869975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890576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849374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a:stCxn id="302" idx="4"/>
          </p:cNvCxnSpPr>
          <p:nvPr/>
        </p:nvCxnSpPr>
        <p:spPr>
          <a:xfrm>
            <a:off x="869975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90576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849374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p:cNvCxnSpPr/>
          <p:nvPr/>
        </p:nvCxnSpPr>
        <p:spPr>
          <a:xfrm>
            <a:off x="890576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p:cNvSpPr/>
          <p:nvPr/>
        </p:nvSpPr>
        <p:spPr>
          <a:xfrm>
            <a:off x="954567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a:stCxn id="307" idx="4"/>
          </p:cNvCxnSpPr>
          <p:nvPr/>
        </p:nvCxnSpPr>
        <p:spPr>
          <a:xfrm>
            <a:off x="975168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95769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954567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p:cNvCxnSpPr>
            <a:stCxn id="310" idx="4"/>
          </p:cNvCxnSpPr>
          <p:nvPr/>
        </p:nvCxnSpPr>
        <p:spPr>
          <a:xfrm>
            <a:off x="975168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995769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954567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p:cNvCxnSpPr>
            <a:stCxn id="313" idx="4"/>
          </p:cNvCxnSpPr>
          <p:nvPr/>
        </p:nvCxnSpPr>
        <p:spPr>
          <a:xfrm>
            <a:off x="975168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995769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954567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p:nvPr/>
        </p:nvCxnSpPr>
        <p:spPr>
          <a:xfrm>
            <a:off x="995769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a:off x="10623356"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a:off x="10829364"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10623356"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4"/>
          </p:cNvCxnSpPr>
          <p:nvPr/>
        </p:nvCxnSpPr>
        <p:spPr>
          <a:xfrm>
            <a:off x="10829364" y="3666616"/>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10623356"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p:cNvCxnSpPr>
            <a:stCxn id="322" idx="4"/>
          </p:cNvCxnSpPr>
          <p:nvPr/>
        </p:nvCxnSpPr>
        <p:spPr>
          <a:xfrm>
            <a:off x="10829364"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4" name="Oval 323"/>
          <p:cNvSpPr/>
          <p:nvPr/>
        </p:nvSpPr>
        <p:spPr>
          <a:xfrm>
            <a:off x="10623356"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
          <p:cNvGrpSpPr/>
          <p:nvPr/>
        </p:nvGrpSpPr>
        <p:grpSpPr>
          <a:xfrm>
            <a:off x="1643847" y="2313382"/>
            <a:ext cx="431653" cy="180306"/>
            <a:chOff x="189150" y="3001911"/>
            <a:chExt cx="431765" cy="180306"/>
          </a:xfrm>
        </p:grpSpPr>
        <p:sp>
          <p:nvSpPr>
            <p:cNvPr id="7" name="Oval 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69"/>
          <p:cNvGrpSpPr/>
          <p:nvPr/>
        </p:nvGrpSpPr>
        <p:grpSpPr>
          <a:xfrm>
            <a:off x="1616887" y="3370395"/>
            <a:ext cx="431653" cy="180306"/>
            <a:chOff x="189150" y="3001911"/>
            <a:chExt cx="431765" cy="180306"/>
          </a:xfrm>
        </p:grpSpPr>
        <p:sp>
          <p:nvSpPr>
            <p:cNvPr id="371" name="Oval 3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72"/>
          <p:cNvGrpSpPr/>
          <p:nvPr/>
        </p:nvGrpSpPr>
        <p:grpSpPr>
          <a:xfrm>
            <a:off x="1639990" y="4425164"/>
            <a:ext cx="431653" cy="180306"/>
            <a:chOff x="189150" y="3001911"/>
            <a:chExt cx="431765" cy="180306"/>
          </a:xfrm>
        </p:grpSpPr>
        <p:sp>
          <p:nvSpPr>
            <p:cNvPr id="374" name="Oval 3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75"/>
          <p:cNvGrpSpPr/>
          <p:nvPr/>
        </p:nvGrpSpPr>
        <p:grpSpPr>
          <a:xfrm>
            <a:off x="1625477" y="5465145"/>
            <a:ext cx="431653" cy="180306"/>
            <a:chOff x="189150" y="3001911"/>
            <a:chExt cx="431765" cy="180306"/>
          </a:xfrm>
        </p:grpSpPr>
        <p:sp>
          <p:nvSpPr>
            <p:cNvPr id="377" name="Oval 3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78"/>
          <p:cNvGrpSpPr/>
          <p:nvPr/>
        </p:nvGrpSpPr>
        <p:grpSpPr>
          <a:xfrm>
            <a:off x="2737128" y="2313381"/>
            <a:ext cx="431653" cy="180306"/>
            <a:chOff x="189150" y="3001911"/>
            <a:chExt cx="431765" cy="180306"/>
          </a:xfrm>
        </p:grpSpPr>
        <p:sp>
          <p:nvSpPr>
            <p:cNvPr id="380" name="Oval 3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81"/>
          <p:cNvGrpSpPr/>
          <p:nvPr/>
        </p:nvGrpSpPr>
        <p:grpSpPr>
          <a:xfrm>
            <a:off x="2710168" y="3370394"/>
            <a:ext cx="431653" cy="180306"/>
            <a:chOff x="189150" y="3001911"/>
            <a:chExt cx="431765" cy="180306"/>
          </a:xfrm>
        </p:grpSpPr>
        <p:sp>
          <p:nvSpPr>
            <p:cNvPr id="383" name="Oval 3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84"/>
          <p:cNvGrpSpPr/>
          <p:nvPr/>
        </p:nvGrpSpPr>
        <p:grpSpPr>
          <a:xfrm>
            <a:off x="2733271" y="4425163"/>
            <a:ext cx="431653" cy="180306"/>
            <a:chOff x="189150" y="3001911"/>
            <a:chExt cx="431765" cy="180306"/>
          </a:xfrm>
        </p:grpSpPr>
        <p:sp>
          <p:nvSpPr>
            <p:cNvPr id="386" name="Oval 3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87"/>
          <p:cNvGrpSpPr/>
          <p:nvPr/>
        </p:nvGrpSpPr>
        <p:grpSpPr>
          <a:xfrm>
            <a:off x="2718758" y="5465144"/>
            <a:ext cx="431653" cy="180306"/>
            <a:chOff x="189150" y="3001911"/>
            <a:chExt cx="431765" cy="180306"/>
          </a:xfrm>
        </p:grpSpPr>
        <p:sp>
          <p:nvSpPr>
            <p:cNvPr id="389" name="Oval 3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90"/>
          <p:cNvGrpSpPr/>
          <p:nvPr/>
        </p:nvGrpSpPr>
        <p:grpSpPr>
          <a:xfrm>
            <a:off x="3740308" y="2318197"/>
            <a:ext cx="431653" cy="180306"/>
            <a:chOff x="189150" y="3001911"/>
            <a:chExt cx="431765" cy="180306"/>
          </a:xfrm>
        </p:grpSpPr>
        <p:sp>
          <p:nvSpPr>
            <p:cNvPr id="392" name="Oval 3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93"/>
          <p:cNvGrpSpPr/>
          <p:nvPr/>
        </p:nvGrpSpPr>
        <p:grpSpPr>
          <a:xfrm>
            <a:off x="3713348" y="3375210"/>
            <a:ext cx="431653" cy="180306"/>
            <a:chOff x="189150" y="3001911"/>
            <a:chExt cx="431765" cy="180306"/>
          </a:xfrm>
        </p:grpSpPr>
        <p:sp>
          <p:nvSpPr>
            <p:cNvPr id="395" name="Oval 39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96"/>
          <p:cNvGrpSpPr/>
          <p:nvPr/>
        </p:nvGrpSpPr>
        <p:grpSpPr>
          <a:xfrm>
            <a:off x="3736451" y="4429979"/>
            <a:ext cx="431653" cy="180306"/>
            <a:chOff x="189150" y="3001911"/>
            <a:chExt cx="431765" cy="180306"/>
          </a:xfrm>
        </p:grpSpPr>
        <p:sp>
          <p:nvSpPr>
            <p:cNvPr id="398" name="Oval 39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99"/>
          <p:cNvGrpSpPr/>
          <p:nvPr/>
        </p:nvGrpSpPr>
        <p:grpSpPr>
          <a:xfrm>
            <a:off x="3721938" y="5469960"/>
            <a:ext cx="431653" cy="180306"/>
            <a:chOff x="189150" y="3001911"/>
            <a:chExt cx="431765" cy="180306"/>
          </a:xfrm>
        </p:grpSpPr>
        <p:sp>
          <p:nvSpPr>
            <p:cNvPr id="401" name="Oval 40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02"/>
          <p:cNvGrpSpPr/>
          <p:nvPr/>
        </p:nvGrpSpPr>
        <p:grpSpPr>
          <a:xfrm>
            <a:off x="4833042" y="2313380"/>
            <a:ext cx="431653" cy="180306"/>
            <a:chOff x="189150" y="3001911"/>
            <a:chExt cx="431765" cy="180306"/>
          </a:xfrm>
        </p:grpSpPr>
        <p:sp>
          <p:nvSpPr>
            <p:cNvPr id="404" name="Oval 40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05"/>
          <p:cNvGrpSpPr/>
          <p:nvPr/>
        </p:nvGrpSpPr>
        <p:grpSpPr>
          <a:xfrm>
            <a:off x="4806082" y="3370393"/>
            <a:ext cx="431653" cy="180306"/>
            <a:chOff x="189150" y="3001911"/>
            <a:chExt cx="431765" cy="180306"/>
          </a:xfrm>
        </p:grpSpPr>
        <p:sp>
          <p:nvSpPr>
            <p:cNvPr id="407" name="Oval 40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08"/>
          <p:cNvGrpSpPr/>
          <p:nvPr/>
        </p:nvGrpSpPr>
        <p:grpSpPr>
          <a:xfrm>
            <a:off x="4829185" y="4425162"/>
            <a:ext cx="431653" cy="180306"/>
            <a:chOff x="189150" y="3001911"/>
            <a:chExt cx="431765" cy="180306"/>
          </a:xfrm>
        </p:grpSpPr>
        <p:sp>
          <p:nvSpPr>
            <p:cNvPr id="410" name="Oval 40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11"/>
          <p:cNvGrpSpPr/>
          <p:nvPr/>
        </p:nvGrpSpPr>
        <p:grpSpPr>
          <a:xfrm>
            <a:off x="4814672" y="5465143"/>
            <a:ext cx="431653" cy="180306"/>
            <a:chOff x="189150" y="3001911"/>
            <a:chExt cx="431765" cy="180306"/>
          </a:xfrm>
        </p:grpSpPr>
        <p:sp>
          <p:nvSpPr>
            <p:cNvPr id="413" name="Oval 41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14"/>
          <p:cNvGrpSpPr/>
          <p:nvPr/>
        </p:nvGrpSpPr>
        <p:grpSpPr>
          <a:xfrm>
            <a:off x="5834810" y="2313379"/>
            <a:ext cx="431653" cy="180306"/>
            <a:chOff x="189150" y="3001911"/>
            <a:chExt cx="431765" cy="180306"/>
          </a:xfrm>
        </p:grpSpPr>
        <p:sp>
          <p:nvSpPr>
            <p:cNvPr id="416" name="Oval 41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17"/>
          <p:cNvGrpSpPr/>
          <p:nvPr/>
        </p:nvGrpSpPr>
        <p:grpSpPr>
          <a:xfrm>
            <a:off x="5807850" y="3370392"/>
            <a:ext cx="431653" cy="180306"/>
            <a:chOff x="189150" y="3001911"/>
            <a:chExt cx="431765" cy="180306"/>
          </a:xfrm>
        </p:grpSpPr>
        <p:sp>
          <p:nvSpPr>
            <p:cNvPr id="419" name="Oval 41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20"/>
          <p:cNvGrpSpPr/>
          <p:nvPr/>
        </p:nvGrpSpPr>
        <p:grpSpPr>
          <a:xfrm>
            <a:off x="5830953" y="4425161"/>
            <a:ext cx="431653" cy="180306"/>
            <a:chOff x="189150" y="3001911"/>
            <a:chExt cx="431765" cy="180306"/>
          </a:xfrm>
        </p:grpSpPr>
        <p:sp>
          <p:nvSpPr>
            <p:cNvPr id="422" name="Oval 42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3"/>
          <p:cNvGrpSpPr/>
          <p:nvPr/>
        </p:nvGrpSpPr>
        <p:grpSpPr>
          <a:xfrm>
            <a:off x="5816440" y="5465142"/>
            <a:ext cx="431653" cy="180306"/>
            <a:chOff x="189150" y="3001911"/>
            <a:chExt cx="431765" cy="180306"/>
          </a:xfrm>
        </p:grpSpPr>
        <p:sp>
          <p:nvSpPr>
            <p:cNvPr id="425" name="Oval 42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7" name="Straight Connector 426"/>
          <p:cNvCxnSpPr/>
          <p:nvPr/>
        </p:nvCxnSpPr>
        <p:spPr>
          <a:xfrm>
            <a:off x="6814178" y="2403531"/>
            <a:ext cx="6399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427"/>
          <p:cNvGrpSpPr/>
          <p:nvPr/>
        </p:nvGrpSpPr>
        <p:grpSpPr>
          <a:xfrm>
            <a:off x="6905720" y="3365572"/>
            <a:ext cx="431653" cy="180306"/>
            <a:chOff x="189150" y="3001911"/>
            <a:chExt cx="431765" cy="180306"/>
          </a:xfrm>
        </p:grpSpPr>
        <p:sp>
          <p:nvSpPr>
            <p:cNvPr id="429" name="Oval 42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30"/>
          <p:cNvGrpSpPr/>
          <p:nvPr/>
        </p:nvGrpSpPr>
        <p:grpSpPr>
          <a:xfrm>
            <a:off x="6880356" y="4420342"/>
            <a:ext cx="431653" cy="180306"/>
            <a:chOff x="189150" y="3001911"/>
            <a:chExt cx="431765" cy="180306"/>
          </a:xfrm>
        </p:grpSpPr>
        <p:sp>
          <p:nvSpPr>
            <p:cNvPr id="432" name="Oval 43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33"/>
          <p:cNvGrpSpPr/>
          <p:nvPr/>
        </p:nvGrpSpPr>
        <p:grpSpPr>
          <a:xfrm>
            <a:off x="6927168" y="5471240"/>
            <a:ext cx="431653" cy="180306"/>
            <a:chOff x="189150" y="3001911"/>
            <a:chExt cx="431765" cy="180306"/>
          </a:xfrm>
        </p:grpSpPr>
        <p:sp>
          <p:nvSpPr>
            <p:cNvPr id="435" name="Oval 43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36"/>
          <p:cNvGrpSpPr/>
          <p:nvPr/>
        </p:nvGrpSpPr>
        <p:grpSpPr>
          <a:xfrm>
            <a:off x="7962839" y="2313378"/>
            <a:ext cx="431653" cy="180306"/>
            <a:chOff x="189150" y="3001911"/>
            <a:chExt cx="431765" cy="180306"/>
          </a:xfrm>
        </p:grpSpPr>
        <p:sp>
          <p:nvSpPr>
            <p:cNvPr id="438" name="Oval 43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39"/>
          <p:cNvGrpSpPr/>
          <p:nvPr/>
        </p:nvGrpSpPr>
        <p:grpSpPr>
          <a:xfrm>
            <a:off x="7935879" y="3370391"/>
            <a:ext cx="431653" cy="180306"/>
            <a:chOff x="189150" y="3001911"/>
            <a:chExt cx="431765" cy="180306"/>
          </a:xfrm>
        </p:grpSpPr>
        <p:sp>
          <p:nvSpPr>
            <p:cNvPr id="441" name="Oval 44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42"/>
          <p:cNvGrpSpPr/>
          <p:nvPr/>
        </p:nvGrpSpPr>
        <p:grpSpPr>
          <a:xfrm>
            <a:off x="7958982" y="4425160"/>
            <a:ext cx="431653" cy="180306"/>
            <a:chOff x="189150" y="3001911"/>
            <a:chExt cx="431765" cy="180306"/>
          </a:xfrm>
        </p:grpSpPr>
        <p:sp>
          <p:nvSpPr>
            <p:cNvPr id="444" name="Oval 44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45"/>
          <p:cNvGrpSpPr/>
          <p:nvPr/>
        </p:nvGrpSpPr>
        <p:grpSpPr>
          <a:xfrm>
            <a:off x="7944469" y="5465141"/>
            <a:ext cx="431653" cy="180306"/>
            <a:chOff x="189150" y="3001911"/>
            <a:chExt cx="431765" cy="180306"/>
          </a:xfrm>
        </p:grpSpPr>
        <p:sp>
          <p:nvSpPr>
            <p:cNvPr id="447" name="Oval 44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448"/>
          <p:cNvGrpSpPr/>
          <p:nvPr/>
        </p:nvGrpSpPr>
        <p:grpSpPr>
          <a:xfrm>
            <a:off x="9015283" y="2308560"/>
            <a:ext cx="431653" cy="180306"/>
            <a:chOff x="189150" y="3001911"/>
            <a:chExt cx="431765" cy="180306"/>
          </a:xfrm>
        </p:grpSpPr>
        <p:sp>
          <p:nvSpPr>
            <p:cNvPr id="450" name="Oval 44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51"/>
          <p:cNvGrpSpPr/>
          <p:nvPr/>
        </p:nvGrpSpPr>
        <p:grpSpPr>
          <a:xfrm>
            <a:off x="9028613" y="3365574"/>
            <a:ext cx="431653" cy="180306"/>
            <a:chOff x="189150" y="3001911"/>
            <a:chExt cx="431765" cy="180306"/>
          </a:xfrm>
        </p:grpSpPr>
        <p:sp>
          <p:nvSpPr>
            <p:cNvPr id="453" name="Oval 45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454"/>
          <p:cNvGrpSpPr/>
          <p:nvPr/>
        </p:nvGrpSpPr>
        <p:grpSpPr>
          <a:xfrm>
            <a:off x="9013109" y="4420342"/>
            <a:ext cx="431653" cy="180306"/>
            <a:chOff x="189150" y="3001911"/>
            <a:chExt cx="431765" cy="180306"/>
          </a:xfrm>
        </p:grpSpPr>
        <p:sp>
          <p:nvSpPr>
            <p:cNvPr id="456" name="Oval 45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457"/>
          <p:cNvGrpSpPr/>
          <p:nvPr/>
        </p:nvGrpSpPr>
        <p:grpSpPr>
          <a:xfrm>
            <a:off x="9011076" y="5460323"/>
            <a:ext cx="431653" cy="180306"/>
            <a:chOff x="189150" y="3001911"/>
            <a:chExt cx="431765" cy="180306"/>
          </a:xfrm>
        </p:grpSpPr>
        <p:sp>
          <p:nvSpPr>
            <p:cNvPr id="459" name="Oval 45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460"/>
          <p:cNvGrpSpPr/>
          <p:nvPr/>
        </p:nvGrpSpPr>
        <p:grpSpPr>
          <a:xfrm>
            <a:off x="10058570" y="2308560"/>
            <a:ext cx="431653" cy="180306"/>
            <a:chOff x="189150" y="3001911"/>
            <a:chExt cx="431765" cy="180306"/>
          </a:xfrm>
        </p:grpSpPr>
        <p:sp>
          <p:nvSpPr>
            <p:cNvPr id="462" name="Oval 46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463"/>
          <p:cNvGrpSpPr/>
          <p:nvPr/>
        </p:nvGrpSpPr>
        <p:grpSpPr>
          <a:xfrm>
            <a:off x="10053485" y="3365572"/>
            <a:ext cx="431653" cy="180306"/>
            <a:chOff x="189150" y="3001911"/>
            <a:chExt cx="431765" cy="180306"/>
          </a:xfrm>
        </p:grpSpPr>
        <p:sp>
          <p:nvSpPr>
            <p:cNvPr id="465" name="Oval 46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466"/>
          <p:cNvGrpSpPr/>
          <p:nvPr/>
        </p:nvGrpSpPr>
        <p:grpSpPr>
          <a:xfrm>
            <a:off x="10063034" y="4420342"/>
            <a:ext cx="431653" cy="180306"/>
            <a:chOff x="189150" y="3001911"/>
            <a:chExt cx="431765" cy="180306"/>
          </a:xfrm>
        </p:grpSpPr>
        <p:sp>
          <p:nvSpPr>
            <p:cNvPr id="468" name="Oval 46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69"/>
          <p:cNvGrpSpPr/>
          <p:nvPr/>
        </p:nvGrpSpPr>
        <p:grpSpPr>
          <a:xfrm>
            <a:off x="10051872" y="5460323"/>
            <a:ext cx="431653" cy="180306"/>
            <a:chOff x="189150" y="3001911"/>
            <a:chExt cx="431765" cy="180306"/>
          </a:xfrm>
        </p:grpSpPr>
        <p:sp>
          <p:nvSpPr>
            <p:cNvPr id="471" name="Oval 4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72"/>
          <p:cNvGrpSpPr/>
          <p:nvPr/>
        </p:nvGrpSpPr>
        <p:grpSpPr>
          <a:xfrm>
            <a:off x="6880356" y="2308560"/>
            <a:ext cx="431653" cy="180306"/>
            <a:chOff x="189150" y="3001911"/>
            <a:chExt cx="431765" cy="180306"/>
          </a:xfrm>
        </p:grpSpPr>
        <p:sp>
          <p:nvSpPr>
            <p:cNvPr id="474" name="Oval 4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475"/>
          <p:cNvGrpSpPr/>
          <p:nvPr/>
        </p:nvGrpSpPr>
        <p:grpSpPr>
          <a:xfrm rot="5400000">
            <a:off x="1115278" y="2837080"/>
            <a:ext cx="431765" cy="180259"/>
            <a:chOff x="189150" y="3001911"/>
            <a:chExt cx="431765" cy="180306"/>
          </a:xfrm>
        </p:grpSpPr>
        <p:sp>
          <p:nvSpPr>
            <p:cNvPr id="477" name="Oval 4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478"/>
          <p:cNvGrpSpPr/>
          <p:nvPr/>
        </p:nvGrpSpPr>
        <p:grpSpPr>
          <a:xfrm rot="5400000">
            <a:off x="1115582" y="3890410"/>
            <a:ext cx="431765" cy="180259"/>
            <a:chOff x="189150" y="3001911"/>
            <a:chExt cx="431765" cy="180306"/>
          </a:xfrm>
        </p:grpSpPr>
        <p:sp>
          <p:nvSpPr>
            <p:cNvPr id="480" name="Oval 4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481"/>
          <p:cNvGrpSpPr/>
          <p:nvPr/>
        </p:nvGrpSpPr>
        <p:grpSpPr>
          <a:xfrm rot="5400000">
            <a:off x="1114015" y="4953707"/>
            <a:ext cx="431765" cy="180259"/>
            <a:chOff x="189150" y="3001911"/>
            <a:chExt cx="431765" cy="180306"/>
          </a:xfrm>
        </p:grpSpPr>
        <p:sp>
          <p:nvSpPr>
            <p:cNvPr id="483" name="Oval 4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84"/>
          <p:cNvGrpSpPr/>
          <p:nvPr/>
        </p:nvGrpSpPr>
        <p:grpSpPr>
          <a:xfrm rot="5400000">
            <a:off x="2167209" y="2837081"/>
            <a:ext cx="431765" cy="180259"/>
            <a:chOff x="189150" y="3001911"/>
            <a:chExt cx="431765" cy="180306"/>
          </a:xfrm>
        </p:grpSpPr>
        <p:sp>
          <p:nvSpPr>
            <p:cNvPr id="486" name="Oval 4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487"/>
          <p:cNvGrpSpPr/>
          <p:nvPr/>
        </p:nvGrpSpPr>
        <p:grpSpPr>
          <a:xfrm rot="5400000">
            <a:off x="2167209" y="3942879"/>
            <a:ext cx="431765" cy="180259"/>
            <a:chOff x="189150" y="3001911"/>
            <a:chExt cx="431765" cy="180306"/>
          </a:xfrm>
        </p:grpSpPr>
        <p:sp>
          <p:nvSpPr>
            <p:cNvPr id="489" name="Oval 4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490"/>
          <p:cNvGrpSpPr/>
          <p:nvPr/>
        </p:nvGrpSpPr>
        <p:grpSpPr>
          <a:xfrm rot="5400000">
            <a:off x="2168435" y="4943418"/>
            <a:ext cx="431765" cy="180259"/>
            <a:chOff x="189150" y="3001911"/>
            <a:chExt cx="431765" cy="180306"/>
          </a:xfrm>
        </p:grpSpPr>
        <p:sp>
          <p:nvSpPr>
            <p:cNvPr id="492" name="Oval 4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513"/>
          <p:cNvGrpSpPr/>
          <p:nvPr/>
        </p:nvGrpSpPr>
        <p:grpSpPr>
          <a:xfrm rot="5400000">
            <a:off x="3224323" y="2837081"/>
            <a:ext cx="431765" cy="180259"/>
            <a:chOff x="189150" y="3001911"/>
            <a:chExt cx="431765" cy="180306"/>
          </a:xfrm>
        </p:grpSpPr>
        <p:sp>
          <p:nvSpPr>
            <p:cNvPr id="515" name="Oval 51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516"/>
          <p:cNvGrpSpPr/>
          <p:nvPr/>
        </p:nvGrpSpPr>
        <p:grpSpPr>
          <a:xfrm rot="5400000">
            <a:off x="3224627" y="3890411"/>
            <a:ext cx="431765" cy="180259"/>
            <a:chOff x="189150" y="3001911"/>
            <a:chExt cx="431765" cy="180306"/>
          </a:xfrm>
        </p:grpSpPr>
        <p:sp>
          <p:nvSpPr>
            <p:cNvPr id="518" name="Oval 51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19"/>
          <p:cNvGrpSpPr/>
          <p:nvPr/>
        </p:nvGrpSpPr>
        <p:grpSpPr>
          <a:xfrm rot="5400000">
            <a:off x="3223061" y="4953709"/>
            <a:ext cx="431765" cy="180259"/>
            <a:chOff x="189150" y="3001911"/>
            <a:chExt cx="431765" cy="180306"/>
          </a:xfrm>
        </p:grpSpPr>
        <p:sp>
          <p:nvSpPr>
            <p:cNvPr id="521" name="Oval 52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522"/>
          <p:cNvGrpSpPr/>
          <p:nvPr/>
        </p:nvGrpSpPr>
        <p:grpSpPr>
          <a:xfrm rot="5400000">
            <a:off x="4277686" y="2849134"/>
            <a:ext cx="431765" cy="180259"/>
            <a:chOff x="189150" y="3001911"/>
            <a:chExt cx="431765" cy="180306"/>
          </a:xfrm>
        </p:grpSpPr>
        <p:sp>
          <p:nvSpPr>
            <p:cNvPr id="524" name="Oval 52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525"/>
          <p:cNvGrpSpPr/>
          <p:nvPr/>
        </p:nvGrpSpPr>
        <p:grpSpPr>
          <a:xfrm rot="5400000">
            <a:off x="4277990" y="3902464"/>
            <a:ext cx="431765" cy="180259"/>
            <a:chOff x="189150" y="3001911"/>
            <a:chExt cx="431765" cy="180306"/>
          </a:xfrm>
        </p:grpSpPr>
        <p:sp>
          <p:nvSpPr>
            <p:cNvPr id="527" name="Oval 52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528"/>
          <p:cNvGrpSpPr/>
          <p:nvPr/>
        </p:nvGrpSpPr>
        <p:grpSpPr>
          <a:xfrm rot="5400000">
            <a:off x="4276423" y="4965761"/>
            <a:ext cx="431765" cy="180259"/>
            <a:chOff x="189150" y="3001911"/>
            <a:chExt cx="431765" cy="180306"/>
          </a:xfrm>
        </p:grpSpPr>
        <p:sp>
          <p:nvSpPr>
            <p:cNvPr id="530" name="Oval 52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531"/>
          <p:cNvGrpSpPr/>
          <p:nvPr/>
        </p:nvGrpSpPr>
        <p:grpSpPr>
          <a:xfrm rot="5400000">
            <a:off x="5320494" y="2810364"/>
            <a:ext cx="431765" cy="180259"/>
            <a:chOff x="189150" y="3001911"/>
            <a:chExt cx="431765" cy="180306"/>
          </a:xfrm>
        </p:grpSpPr>
        <p:sp>
          <p:nvSpPr>
            <p:cNvPr id="533" name="Oval 53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534"/>
          <p:cNvGrpSpPr/>
          <p:nvPr/>
        </p:nvGrpSpPr>
        <p:grpSpPr>
          <a:xfrm rot="5400000">
            <a:off x="5320798" y="3863694"/>
            <a:ext cx="431765" cy="180259"/>
            <a:chOff x="189150" y="3001911"/>
            <a:chExt cx="431765" cy="180306"/>
          </a:xfrm>
        </p:grpSpPr>
        <p:sp>
          <p:nvSpPr>
            <p:cNvPr id="536" name="Oval 53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537"/>
          <p:cNvGrpSpPr/>
          <p:nvPr/>
        </p:nvGrpSpPr>
        <p:grpSpPr>
          <a:xfrm rot="5400000">
            <a:off x="5319232" y="4926991"/>
            <a:ext cx="431765" cy="180259"/>
            <a:chOff x="189150" y="3001911"/>
            <a:chExt cx="431765" cy="180306"/>
          </a:xfrm>
        </p:grpSpPr>
        <p:sp>
          <p:nvSpPr>
            <p:cNvPr id="539" name="Oval 53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540"/>
          <p:cNvGrpSpPr/>
          <p:nvPr/>
        </p:nvGrpSpPr>
        <p:grpSpPr>
          <a:xfrm rot="5400000">
            <a:off x="6373857" y="2822417"/>
            <a:ext cx="431765" cy="180259"/>
            <a:chOff x="189150" y="3001911"/>
            <a:chExt cx="431765" cy="180306"/>
          </a:xfrm>
        </p:grpSpPr>
        <p:sp>
          <p:nvSpPr>
            <p:cNvPr id="542" name="Oval 54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543"/>
          <p:cNvGrpSpPr/>
          <p:nvPr/>
        </p:nvGrpSpPr>
        <p:grpSpPr>
          <a:xfrm rot="5400000">
            <a:off x="6374161" y="3875747"/>
            <a:ext cx="431765" cy="180259"/>
            <a:chOff x="189150" y="3001911"/>
            <a:chExt cx="431765" cy="180306"/>
          </a:xfrm>
        </p:grpSpPr>
        <p:sp>
          <p:nvSpPr>
            <p:cNvPr id="545" name="Oval 54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546"/>
          <p:cNvGrpSpPr/>
          <p:nvPr/>
        </p:nvGrpSpPr>
        <p:grpSpPr>
          <a:xfrm rot="5400000">
            <a:off x="6372594" y="4939044"/>
            <a:ext cx="431765" cy="180259"/>
            <a:chOff x="189150" y="3001911"/>
            <a:chExt cx="431765" cy="180306"/>
          </a:xfrm>
        </p:grpSpPr>
        <p:sp>
          <p:nvSpPr>
            <p:cNvPr id="548" name="Oval 54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49"/>
          <p:cNvGrpSpPr/>
          <p:nvPr/>
        </p:nvGrpSpPr>
        <p:grpSpPr>
          <a:xfrm rot="5400000">
            <a:off x="7431079" y="2872659"/>
            <a:ext cx="431765" cy="180259"/>
            <a:chOff x="189150" y="3001911"/>
            <a:chExt cx="431765" cy="180306"/>
          </a:xfrm>
        </p:grpSpPr>
        <p:sp>
          <p:nvSpPr>
            <p:cNvPr id="551" name="Oval 55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552"/>
          <p:cNvGrpSpPr/>
          <p:nvPr/>
        </p:nvGrpSpPr>
        <p:grpSpPr>
          <a:xfrm rot="5400000">
            <a:off x="7431383" y="3925989"/>
            <a:ext cx="431765" cy="180259"/>
            <a:chOff x="189150" y="3001911"/>
            <a:chExt cx="431765" cy="180306"/>
          </a:xfrm>
        </p:grpSpPr>
        <p:sp>
          <p:nvSpPr>
            <p:cNvPr id="554" name="Oval 55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555"/>
          <p:cNvGrpSpPr/>
          <p:nvPr/>
        </p:nvGrpSpPr>
        <p:grpSpPr>
          <a:xfrm rot="5400000">
            <a:off x="7429816" y="4989286"/>
            <a:ext cx="431765" cy="180259"/>
            <a:chOff x="189150" y="3001911"/>
            <a:chExt cx="431765" cy="180306"/>
          </a:xfrm>
        </p:grpSpPr>
        <p:sp>
          <p:nvSpPr>
            <p:cNvPr id="557" name="Oval 55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558"/>
          <p:cNvGrpSpPr/>
          <p:nvPr/>
        </p:nvGrpSpPr>
        <p:grpSpPr>
          <a:xfrm rot="5400000">
            <a:off x="8473887" y="2833889"/>
            <a:ext cx="431765" cy="180259"/>
            <a:chOff x="189150" y="3001911"/>
            <a:chExt cx="431765" cy="180306"/>
          </a:xfrm>
        </p:grpSpPr>
        <p:sp>
          <p:nvSpPr>
            <p:cNvPr id="560" name="Oval 55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561"/>
          <p:cNvGrpSpPr/>
          <p:nvPr/>
        </p:nvGrpSpPr>
        <p:grpSpPr>
          <a:xfrm rot="5400000">
            <a:off x="8474191" y="3887219"/>
            <a:ext cx="431765" cy="180259"/>
            <a:chOff x="189150" y="3001911"/>
            <a:chExt cx="431765" cy="180306"/>
          </a:xfrm>
        </p:grpSpPr>
        <p:sp>
          <p:nvSpPr>
            <p:cNvPr id="563" name="Oval 56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564"/>
          <p:cNvGrpSpPr/>
          <p:nvPr/>
        </p:nvGrpSpPr>
        <p:grpSpPr>
          <a:xfrm rot="5400000">
            <a:off x="8472624" y="4950516"/>
            <a:ext cx="431765" cy="180259"/>
            <a:chOff x="189150" y="3001911"/>
            <a:chExt cx="431765" cy="180306"/>
          </a:xfrm>
        </p:grpSpPr>
        <p:sp>
          <p:nvSpPr>
            <p:cNvPr id="566" name="Oval 56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567"/>
          <p:cNvGrpSpPr/>
          <p:nvPr/>
        </p:nvGrpSpPr>
        <p:grpSpPr>
          <a:xfrm rot="5400000">
            <a:off x="9527250" y="2845942"/>
            <a:ext cx="431765" cy="180259"/>
            <a:chOff x="189150" y="3001911"/>
            <a:chExt cx="431765" cy="180306"/>
          </a:xfrm>
        </p:grpSpPr>
        <p:sp>
          <p:nvSpPr>
            <p:cNvPr id="569" name="Oval 56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570"/>
          <p:cNvGrpSpPr/>
          <p:nvPr/>
        </p:nvGrpSpPr>
        <p:grpSpPr>
          <a:xfrm rot="5400000">
            <a:off x="9527553" y="3899272"/>
            <a:ext cx="431765" cy="180259"/>
            <a:chOff x="189150" y="3001911"/>
            <a:chExt cx="431765" cy="180306"/>
          </a:xfrm>
        </p:grpSpPr>
        <p:sp>
          <p:nvSpPr>
            <p:cNvPr id="572" name="Oval 57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573"/>
          <p:cNvGrpSpPr/>
          <p:nvPr/>
        </p:nvGrpSpPr>
        <p:grpSpPr>
          <a:xfrm rot="5400000">
            <a:off x="9525987" y="4962569"/>
            <a:ext cx="431765" cy="180259"/>
            <a:chOff x="189150" y="3001911"/>
            <a:chExt cx="431765" cy="180306"/>
          </a:xfrm>
        </p:grpSpPr>
        <p:sp>
          <p:nvSpPr>
            <p:cNvPr id="575" name="Oval 57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576"/>
          <p:cNvGrpSpPr/>
          <p:nvPr/>
        </p:nvGrpSpPr>
        <p:grpSpPr>
          <a:xfrm rot="5400000">
            <a:off x="10624422" y="2833890"/>
            <a:ext cx="431765" cy="180259"/>
            <a:chOff x="189150" y="3001911"/>
            <a:chExt cx="431765" cy="180306"/>
          </a:xfrm>
        </p:grpSpPr>
        <p:sp>
          <p:nvSpPr>
            <p:cNvPr id="578" name="Oval 57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579"/>
          <p:cNvGrpSpPr/>
          <p:nvPr/>
        </p:nvGrpSpPr>
        <p:grpSpPr>
          <a:xfrm rot="5400000">
            <a:off x="10624726" y="3887220"/>
            <a:ext cx="431765" cy="180259"/>
            <a:chOff x="189150" y="3001911"/>
            <a:chExt cx="431765" cy="180306"/>
          </a:xfrm>
        </p:grpSpPr>
        <p:sp>
          <p:nvSpPr>
            <p:cNvPr id="581" name="Oval 58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582"/>
          <p:cNvGrpSpPr/>
          <p:nvPr/>
        </p:nvGrpSpPr>
        <p:grpSpPr>
          <a:xfrm rot="5400000">
            <a:off x="10623159" y="4950517"/>
            <a:ext cx="431765" cy="180259"/>
            <a:chOff x="189150" y="3001911"/>
            <a:chExt cx="431765" cy="180306"/>
          </a:xfrm>
        </p:grpSpPr>
        <p:sp>
          <p:nvSpPr>
            <p:cNvPr id="584" name="Oval 58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Oval 324"/>
          <p:cNvSpPr/>
          <p:nvPr/>
        </p:nvSpPr>
        <p:spPr>
          <a:xfrm>
            <a:off x="2132217" y="3215358"/>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238997" y="4261295"/>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393879" y="2160125"/>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341496" y="5313496"/>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0566265" y="5313496"/>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445486" y="3208640"/>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137652" y="5320585"/>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235550" y="2156890"/>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585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750"/>
                                        <p:tgtEl>
                                          <p:spTgt spid="3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5"/>
                                        </p:tgtEl>
                                        <p:attrNameLst>
                                          <p:attrName>style.visibility</p:attrName>
                                        </p:attrNameLst>
                                      </p:cBhvr>
                                      <p:to>
                                        <p:strVal val="visible"/>
                                      </p:to>
                                    </p:set>
                                    <p:animEffect transition="in" filter="fade">
                                      <p:cBhvr>
                                        <p:cTn id="10" dur="750"/>
                                        <p:tgtEl>
                                          <p:spTgt spid="3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7"/>
                                        </p:tgtEl>
                                        <p:attrNameLst>
                                          <p:attrName>style.visibility</p:attrName>
                                        </p:attrNameLst>
                                      </p:cBhvr>
                                      <p:to>
                                        <p:strVal val="visible"/>
                                      </p:to>
                                    </p:set>
                                    <p:animEffect transition="in" filter="fade">
                                      <p:cBhvr>
                                        <p:cTn id="13" dur="750"/>
                                        <p:tgtEl>
                                          <p:spTgt spid="3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750"/>
                                        <p:tgtEl>
                                          <p:spTgt spid="3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4"/>
                                        </p:tgtEl>
                                        <p:attrNameLst>
                                          <p:attrName>style.visibility</p:attrName>
                                        </p:attrNameLst>
                                      </p:cBhvr>
                                      <p:to>
                                        <p:strVal val="visible"/>
                                      </p:to>
                                    </p:set>
                                    <p:animEffect transition="in" filter="fade">
                                      <p:cBhvr>
                                        <p:cTn id="19" dur="750"/>
                                        <p:tgtEl>
                                          <p:spTgt spid="3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750"/>
                                        <p:tgtEl>
                                          <p:spTgt spid="3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750"/>
                                        <p:tgtEl>
                                          <p:spTgt spid="3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5"/>
                                        </p:tgtEl>
                                        <p:attrNameLst>
                                          <p:attrName>style.visibility</p:attrName>
                                        </p:attrNameLst>
                                      </p:cBhvr>
                                      <p:to>
                                        <p:strVal val="visible"/>
                                      </p:to>
                                    </p:set>
                                    <p:animEffect transition="in" filter="fade">
                                      <p:cBhvr>
                                        <p:cTn id="28" dur="750"/>
                                        <p:tgtEl>
                                          <p:spTgt spid="365"/>
                                        </p:tgtEl>
                                      </p:cBhvr>
                                    </p:animEffect>
                                  </p:childTnLst>
                                </p:cTn>
                              </p:par>
                              <p:par>
                                <p:cTn id="29" presetID="10" presetClass="exit" presetSubtype="0" fill="hold" grpId="0" nodeType="withEffect">
                                  <p:stCondLst>
                                    <p:cond delay="0"/>
                                  </p:stCondLst>
                                  <p:childTnLst>
                                    <p:animEffect transition="out" filter="fade">
                                      <p:cBhvr>
                                        <p:cTn id="30" dur="500"/>
                                        <p:tgtEl>
                                          <p:spTgt spid="324"/>
                                        </p:tgtEl>
                                      </p:cBhvr>
                                    </p:animEffect>
                                    <p:set>
                                      <p:cBhvr>
                                        <p:cTn id="31" dur="1" fill="hold">
                                          <p:stCondLst>
                                            <p:cond delay="499"/>
                                          </p:stCondLst>
                                        </p:cTn>
                                        <p:tgtEl>
                                          <p:spTgt spid="32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83"/>
                                        </p:tgtEl>
                                      </p:cBhvr>
                                    </p:animEffect>
                                    <p:set>
                                      <p:cBhvr>
                                        <p:cTn id="34" dur="1" fill="hold">
                                          <p:stCondLst>
                                            <p:cond delay="499"/>
                                          </p:stCondLst>
                                        </p:cTn>
                                        <p:tgtEl>
                                          <p:spTgt spid="28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99"/>
                                        </p:tgtEl>
                                      </p:cBhvr>
                                    </p:animEffect>
                                    <p:set>
                                      <p:cBhvr>
                                        <p:cTn id="37" dur="1" fill="hold">
                                          <p:stCondLst>
                                            <p:cond delay="499"/>
                                          </p:stCondLst>
                                        </p:cTn>
                                        <p:tgtEl>
                                          <p:spTgt spid="299"/>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85"/>
                                        </p:tgtEl>
                                      </p:cBhvr>
                                    </p:animEffect>
                                    <p:set>
                                      <p:cBhvr>
                                        <p:cTn id="40" dur="1" fill="hold">
                                          <p:stCondLst>
                                            <p:cond delay="499"/>
                                          </p:stCondLst>
                                        </p:cTn>
                                        <p:tgtEl>
                                          <p:spTgt spid="28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52"/>
                                        </p:tgtEl>
                                      </p:cBhvr>
                                    </p:animEffect>
                                    <p:set>
                                      <p:cBhvr>
                                        <p:cTn id="43" dur="1" fill="hold">
                                          <p:stCondLst>
                                            <p:cond delay="499"/>
                                          </p:stCondLst>
                                        </p:cTn>
                                        <p:tgtEl>
                                          <p:spTgt spid="25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58"/>
                                        </p:tgtEl>
                                      </p:cBhvr>
                                    </p:animEffect>
                                    <p:set>
                                      <p:cBhvr>
                                        <p:cTn id="46" dur="1" fill="hold">
                                          <p:stCondLst>
                                            <p:cond delay="499"/>
                                          </p:stCondLst>
                                        </p:cTn>
                                        <p:tgtEl>
                                          <p:spTgt spid="25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39"/>
                                        </p:tgtEl>
                                      </p:cBhvr>
                                    </p:animEffect>
                                    <p:set>
                                      <p:cBhvr>
                                        <p:cTn id="49" dur="1" fill="hold">
                                          <p:stCondLst>
                                            <p:cond delay="499"/>
                                          </p:stCondLst>
                                        </p:cTn>
                                        <p:tgtEl>
                                          <p:spTgt spid="239"/>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33"/>
                                        </p:tgtEl>
                                      </p:cBhvr>
                                    </p:animEffect>
                                    <p:set>
                                      <p:cBhvr>
                                        <p:cTn id="52" dur="1" fill="hold">
                                          <p:stCondLst>
                                            <p:cond delay="499"/>
                                          </p:stCondLst>
                                        </p:cTn>
                                        <p:tgtEl>
                                          <p:spTgt spid="2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9" grpId="0" animBg="1"/>
      <p:bldP spid="252" grpId="0" animBg="1"/>
      <p:bldP spid="258" grpId="0" animBg="1"/>
      <p:bldP spid="283" grpId="0" animBg="1"/>
      <p:bldP spid="285" grpId="0" animBg="1"/>
      <p:bldP spid="299" grpId="0" animBg="1"/>
      <p:bldP spid="324" grpId="0" animBg="1"/>
      <p:bldP spid="325" grpId="0" animBg="1"/>
      <p:bldP spid="326" grpId="0" animBg="1"/>
      <p:bldP spid="363" grpId="0" animBg="1"/>
      <p:bldP spid="364" grpId="0" animBg="1"/>
      <p:bldP spid="365" grpId="0" animBg="1"/>
      <p:bldP spid="366" grpId="0" animBg="1"/>
      <p:bldP spid="367" grpId="0" animBg="1"/>
      <p:bldP spid="36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8825" cy="1754326"/>
          </a:xfrm>
          <a:prstGeom prst="rect">
            <a:avLst/>
          </a:prstGeom>
          <a:noFill/>
        </p:spPr>
        <p:txBody>
          <a:bodyPr wrap="square" rtlCol="0">
            <a:spAutoFit/>
          </a:bodyPr>
          <a:lstStyle/>
          <a:p>
            <a:r>
              <a:rPr lang="en-US" sz="3200" dirty="0" smtClean="0"/>
              <a:t>Semiconductors</a:t>
            </a:r>
          </a:p>
          <a:p>
            <a:endParaRPr lang="en-US" sz="2800" dirty="0"/>
          </a:p>
          <a:p>
            <a:r>
              <a:rPr lang="en-US" sz="2400" dirty="0"/>
              <a:t>	One type of doping is called n-doping, where some Silicon atoms are replaced with atoms that have more electrons in their valence </a:t>
            </a:r>
            <a:r>
              <a:rPr lang="en-US" sz="2400" dirty="0" smtClean="0"/>
              <a:t>shell, such as Phosphorus.</a:t>
            </a:r>
            <a:endParaRPr lang="en-US" sz="2400" dirty="0"/>
          </a:p>
        </p:txBody>
      </p:sp>
      <p:sp>
        <p:nvSpPr>
          <p:cNvPr id="2" name="Oval 1"/>
          <p:cNvSpPr/>
          <p:nvPr/>
        </p:nvSpPr>
        <p:spPr>
          <a:xfrm>
            <a:off x="1127700"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4"/>
          </p:cNvCxnSpPr>
          <p:nvPr/>
        </p:nvCxnSpPr>
        <p:spPr>
          <a:xfrm>
            <a:off x="1333709"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539717"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127700"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a:off x="1333709"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539717"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127700"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a:stCxn id="218" idx="4"/>
          </p:cNvCxnSpPr>
          <p:nvPr/>
        </p:nvCxnSpPr>
        <p:spPr>
          <a:xfrm>
            <a:off x="1333709"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39717"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1127700"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1539717"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2179630"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a:stCxn id="230" idx="4"/>
          </p:cNvCxnSpPr>
          <p:nvPr/>
        </p:nvCxnSpPr>
        <p:spPr>
          <a:xfrm>
            <a:off x="2385639"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591647" y="2413432"/>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385639"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91647"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2179630"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a:stCxn id="236" idx="4"/>
          </p:cNvCxnSpPr>
          <p:nvPr/>
        </p:nvCxnSpPr>
        <p:spPr>
          <a:xfrm>
            <a:off x="2385639"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591647" y="4517837"/>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2591647"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3231559"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a:off x="3437568"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643576"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3231559"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a:stCxn id="244" idx="4"/>
          </p:cNvCxnSpPr>
          <p:nvPr/>
        </p:nvCxnSpPr>
        <p:spPr>
          <a:xfrm>
            <a:off x="3437568"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62177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3206230" y="43117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a:stCxn id="247" idx="4"/>
          </p:cNvCxnSpPr>
          <p:nvPr/>
        </p:nvCxnSpPr>
        <p:spPr>
          <a:xfrm>
            <a:off x="3412238" y="472389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643576"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3205807"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p:cNvCxnSpPr/>
          <p:nvPr/>
        </p:nvCxnSpPr>
        <p:spPr>
          <a:xfrm>
            <a:off x="3643576" y="5570035"/>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4489496"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695504"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4283487"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4"/>
          </p:cNvCxnSpPr>
          <p:nvPr/>
        </p:nvCxnSpPr>
        <p:spPr>
          <a:xfrm>
            <a:off x="4489496"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695504" y="3465636"/>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4489496"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695504"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4283487"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4695504"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5335414"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a:stCxn id="263" idx="4"/>
          </p:cNvCxnSpPr>
          <p:nvPr/>
        </p:nvCxnSpPr>
        <p:spPr>
          <a:xfrm>
            <a:off x="5541423"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747431"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335414"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a:stCxn id="266" idx="4"/>
          </p:cNvCxnSpPr>
          <p:nvPr/>
        </p:nvCxnSpPr>
        <p:spPr>
          <a:xfrm>
            <a:off x="5541423"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74743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335414"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a:stCxn id="269" idx="4"/>
          </p:cNvCxnSpPr>
          <p:nvPr/>
        </p:nvCxnSpPr>
        <p:spPr>
          <a:xfrm>
            <a:off x="5541423"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747431"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5335414"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a:off x="5747431"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6387340"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74" idx="4"/>
          </p:cNvCxnSpPr>
          <p:nvPr/>
        </p:nvCxnSpPr>
        <p:spPr>
          <a:xfrm>
            <a:off x="6593349"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6799357"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6387340"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stCxn id="277" idx="4"/>
          </p:cNvCxnSpPr>
          <p:nvPr/>
        </p:nvCxnSpPr>
        <p:spPr>
          <a:xfrm>
            <a:off x="6593349"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6799357"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6387340"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p:cNvCxnSpPr>
            <a:stCxn id="280" idx="4"/>
          </p:cNvCxnSpPr>
          <p:nvPr/>
        </p:nvCxnSpPr>
        <p:spPr>
          <a:xfrm>
            <a:off x="6593349"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799357" y="4517837"/>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799357" y="5570035"/>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645274"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966173" y="2462458"/>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7439265"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p:cNvCxnSpPr>
            <a:stCxn id="288" idx="4"/>
          </p:cNvCxnSpPr>
          <p:nvPr/>
        </p:nvCxnSpPr>
        <p:spPr>
          <a:xfrm>
            <a:off x="7645274"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851282"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7439265"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stCxn id="291" idx="4"/>
          </p:cNvCxnSpPr>
          <p:nvPr/>
        </p:nvCxnSpPr>
        <p:spPr>
          <a:xfrm>
            <a:off x="7645274"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851282"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7439265"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Straight Connector 294"/>
          <p:cNvCxnSpPr/>
          <p:nvPr/>
        </p:nvCxnSpPr>
        <p:spPr>
          <a:xfrm>
            <a:off x="7851282"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8493744"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8699753"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905761" y="2413432"/>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8699753"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890576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8493744"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a:stCxn id="302" idx="4"/>
          </p:cNvCxnSpPr>
          <p:nvPr/>
        </p:nvCxnSpPr>
        <p:spPr>
          <a:xfrm>
            <a:off x="8699753"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905761"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8493744"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p:cNvCxnSpPr/>
          <p:nvPr/>
        </p:nvCxnSpPr>
        <p:spPr>
          <a:xfrm>
            <a:off x="8905761"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p:cNvSpPr/>
          <p:nvPr/>
        </p:nvSpPr>
        <p:spPr>
          <a:xfrm>
            <a:off x="9545674"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a:stCxn id="307" idx="4"/>
          </p:cNvCxnSpPr>
          <p:nvPr/>
        </p:nvCxnSpPr>
        <p:spPr>
          <a:xfrm>
            <a:off x="9751683"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957691"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9545674"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p:cNvCxnSpPr>
            <a:stCxn id="310" idx="4"/>
          </p:cNvCxnSpPr>
          <p:nvPr/>
        </p:nvCxnSpPr>
        <p:spPr>
          <a:xfrm>
            <a:off x="9751683"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995769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9545674"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p:cNvCxnSpPr>
            <a:stCxn id="313" idx="4"/>
          </p:cNvCxnSpPr>
          <p:nvPr/>
        </p:nvCxnSpPr>
        <p:spPr>
          <a:xfrm>
            <a:off x="9751683"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9957691"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9545674"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p:nvPr/>
        </p:nvCxnSpPr>
        <p:spPr>
          <a:xfrm>
            <a:off x="9957691"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a:off x="10623356"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a:off x="10829364" y="2619494"/>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10623356"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4"/>
          </p:cNvCxnSpPr>
          <p:nvPr/>
        </p:nvCxnSpPr>
        <p:spPr>
          <a:xfrm>
            <a:off x="10829364" y="3671698"/>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10623356"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p:cNvCxnSpPr>
            <a:stCxn id="322" idx="4"/>
          </p:cNvCxnSpPr>
          <p:nvPr/>
        </p:nvCxnSpPr>
        <p:spPr>
          <a:xfrm>
            <a:off x="10829364" y="4723899"/>
            <a:ext cx="0" cy="64008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7"/>
          <p:cNvGrpSpPr/>
          <p:nvPr/>
        </p:nvGrpSpPr>
        <p:grpSpPr>
          <a:xfrm>
            <a:off x="1643847" y="2318464"/>
            <a:ext cx="431653" cy="180306"/>
            <a:chOff x="189150" y="3001911"/>
            <a:chExt cx="431765" cy="180306"/>
          </a:xfrm>
        </p:grpSpPr>
        <p:sp>
          <p:nvSpPr>
            <p:cNvPr id="7" name="Oval 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69"/>
          <p:cNvGrpSpPr/>
          <p:nvPr/>
        </p:nvGrpSpPr>
        <p:grpSpPr>
          <a:xfrm>
            <a:off x="1616887" y="3375477"/>
            <a:ext cx="431653" cy="180306"/>
            <a:chOff x="189150" y="3001911"/>
            <a:chExt cx="431765" cy="180306"/>
          </a:xfrm>
        </p:grpSpPr>
        <p:sp>
          <p:nvSpPr>
            <p:cNvPr id="371" name="Oval 3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72"/>
          <p:cNvGrpSpPr/>
          <p:nvPr/>
        </p:nvGrpSpPr>
        <p:grpSpPr>
          <a:xfrm>
            <a:off x="1639990" y="4430246"/>
            <a:ext cx="431653" cy="180306"/>
            <a:chOff x="189150" y="3001911"/>
            <a:chExt cx="431765" cy="180306"/>
          </a:xfrm>
        </p:grpSpPr>
        <p:sp>
          <p:nvSpPr>
            <p:cNvPr id="374" name="Oval 3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75"/>
          <p:cNvGrpSpPr/>
          <p:nvPr/>
        </p:nvGrpSpPr>
        <p:grpSpPr>
          <a:xfrm>
            <a:off x="1625477" y="5470227"/>
            <a:ext cx="431653" cy="180306"/>
            <a:chOff x="189150" y="3001911"/>
            <a:chExt cx="431765" cy="180306"/>
          </a:xfrm>
        </p:grpSpPr>
        <p:sp>
          <p:nvSpPr>
            <p:cNvPr id="377" name="Oval 3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78"/>
          <p:cNvGrpSpPr/>
          <p:nvPr/>
        </p:nvGrpSpPr>
        <p:grpSpPr>
          <a:xfrm>
            <a:off x="2737128" y="2318463"/>
            <a:ext cx="431653" cy="180306"/>
            <a:chOff x="189150" y="3001911"/>
            <a:chExt cx="431765" cy="180306"/>
          </a:xfrm>
        </p:grpSpPr>
        <p:sp>
          <p:nvSpPr>
            <p:cNvPr id="380" name="Oval 3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81"/>
          <p:cNvGrpSpPr/>
          <p:nvPr/>
        </p:nvGrpSpPr>
        <p:grpSpPr>
          <a:xfrm>
            <a:off x="2710168" y="3375476"/>
            <a:ext cx="431653" cy="180306"/>
            <a:chOff x="189150" y="3001911"/>
            <a:chExt cx="431765" cy="180306"/>
          </a:xfrm>
        </p:grpSpPr>
        <p:sp>
          <p:nvSpPr>
            <p:cNvPr id="383" name="Oval 3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84"/>
          <p:cNvGrpSpPr/>
          <p:nvPr/>
        </p:nvGrpSpPr>
        <p:grpSpPr>
          <a:xfrm>
            <a:off x="2733271" y="4430245"/>
            <a:ext cx="431653" cy="180306"/>
            <a:chOff x="189150" y="3001911"/>
            <a:chExt cx="431765" cy="180306"/>
          </a:xfrm>
        </p:grpSpPr>
        <p:sp>
          <p:nvSpPr>
            <p:cNvPr id="386" name="Oval 3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87"/>
          <p:cNvGrpSpPr/>
          <p:nvPr/>
        </p:nvGrpSpPr>
        <p:grpSpPr>
          <a:xfrm>
            <a:off x="2718758" y="5470226"/>
            <a:ext cx="431653" cy="180306"/>
            <a:chOff x="189150" y="3001911"/>
            <a:chExt cx="431765" cy="180306"/>
          </a:xfrm>
        </p:grpSpPr>
        <p:sp>
          <p:nvSpPr>
            <p:cNvPr id="389" name="Oval 3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90"/>
          <p:cNvGrpSpPr/>
          <p:nvPr/>
        </p:nvGrpSpPr>
        <p:grpSpPr>
          <a:xfrm>
            <a:off x="3740308" y="2323279"/>
            <a:ext cx="431653" cy="180306"/>
            <a:chOff x="189150" y="3001911"/>
            <a:chExt cx="431765" cy="180306"/>
          </a:xfrm>
        </p:grpSpPr>
        <p:sp>
          <p:nvSpPr>
            <p:cNvPr id="392" name="Oval 3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93"/>
          <p:cNvGrpSpPr/>
          <p:nvPr/>
        </p:nvGrpSpPr>
        <p:grpSpPr>
          <a:xfrm>
            <a:off x="3713348" y="3380292"/>
            <a:ext cx="431653" cy="180306"/>
            <a:chOff x="189150" y="3001911"/>
            <a:chExt cx="431765" cy="180306"/>
          </a:xfrm>
        </p:grpSpPr>
        <p:sp>
          <p:nvSpPr>
            <p:cNvPr id="395" name="Oval 39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96"/>
          <p:cNvGrpSpPr/>
          <p:nvPr/>
        </p:nvGrpSpPr>
        <p:grpSpPr>
          <a:xfrm>
            <a:off x="3736451" y="4435061"/>
            <a:ext cx="431653" cy="180306"/>
            <a:chOff x="189150" y="3001911"/>
            <a:chExt cx="431765" cy="180306"/>
          </a:xfrm>
        </p:grpSpPr>
        <p:sp>
          <p:nvSpPr>
            <p:cNvPr id="398" name="Oval 39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99"/>
          <p:cNvGrpSpPr/>
          <p:nvPr/>
        </p:nvGrpSpPr>
        <p:grpSpPr>
          <a:xfrm>
            <a:off x="3721938" y="5475042"/>
            <a:ext cx="431653" cy="180306"/>
            <a:chOff x="189150" y="3001911"/>
            <a:chExt cx="431765" cy="180306"/>
          </a:xfrm>
        </p:grpSpPr>
        <p:sp>
          <p:nvSpPr>
            <p:cNvPr id="401" name="Oval 40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02"/>
          <p:cNvGrpSpPr/>
          <p:nvPr/>
        </p:nvGrpSpPr>
        <p:grpSpPr>
          <a:xfrm>
            <a:off x="4833042" y="2318462"/>
            <a:ext cx="431653" cy="180306"/>
            <a:chOff x="189150" y="3001911"/>
            <a:chExt cx="431765" cy="180306"/>
          </a:xfrm>
        </p:grpSpPr>
        <p:sp>
          <p:nvSpPr>
            <p:cNvPr id="404" name="Oval 40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05"/>
          <p:cNvGrpSpPr/>
          <p:nvPr/>
        </p:nvGrpSpPr>
        <p:grpSpPr>
          <a:xfrm>
            <a:off x="4806082" y="3375475"/>
            <a:ext cx="431653" cy="180306"/>
            <a:chOff x="189150" y="3001911"/>
            <a:chExt cx="431765" cy="180306"/>
          </a:xfrm>
        </p:grpSpPr>
        <p:sp>
          <p:nvSpPr>
            <p:cNvPr id="407" name="Oval 40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08"/>
          <p:cNvGrpSpPr/>
          <p:nvPr/>
        </p:nvGrpSpPr>
        <p:grpSpPr>
          <a:xfrm>
            <a:off x="4829185" y="4430244"/>
            <a:ext cx="431653" cy="180306"/>
            <a:chOff x="189150" y="3001911"/>
            <a:chExt cx="431765" cy="180306"/>
          </a:xfrm>
        </p:grpSpPr>
        <p:sp>
          <p:nvSpPr>
            <p:cNvPr id="410" name="Oval 40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11"/>
          <p:cNvGrpSpPr/>
          <p:nvPr/>
        </p:nvGrpSpPr>
        <p:grpSpPr>
          <a:xfrm>
            <a:off x="4814672" y="5470225"/>
            <a:ext cx="431653" cy="180306"/>
            <a:chOff x="189150" y="3001911"/>
            <a:chExt cx="431765" cy="180306"/>
          </a:xfrm>
        </p:grpSpPr>
        <p:sp>
          <p:nvSpPr>
            <p:cNvPr id="413" name="Oval 41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14"/>
          <p:cNvGrpSpPr/>
          <p:nvPr/>
        </p:nvGrpSpPr>
        <p:grpSpPr>
          <a:xfrm>
            <a:off x="5834810" y="2318461"/>
            <a:ext cx="431653" cy="180306"/>
            <a:chOff x="189150" y="3001911"/>
            <a:chExt cx="431765" cy="180306"/>
          </a:xfrm>
        </p:grpSpPr>
        <p:sp>
          <p:nvSpPr>
            <p:cNvPr id="416" name="Oval 41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17"/>
          <p:cNvGrpSpPr/>
          <p:nvPr/>
        </p:nvGrpSpPr>
        <p:grpSpPr>
          <a:xfrm>
            <a:off x="5807850" y="3375474"/>
            <a:ext cx="431653" cy="180306"/>
            <a:chOff x="189150" y="3001911"/>
            <a:chExt cx="431765" cy="180306"/>
          </a:xfrm>
        </p:grpSpPr>
        <p:sp>
          <p:nvSpPr>
            <p:cNvPr id="419" name="Oval 41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20"/>
          <p:cNvGrpSpPr/>
          <p:nvPr/>
        </p:nvGrpSpPr>
        <p:grpSpPr>
          <a:xfrm>
            <a:off x="5830953" y="4430243"/>
            <a:ext cx="431653" cy="180306"/>
            <a:chOff x="189150" y="3001911"/>
            <a:chExt cx="431765" cy="180306"/>
          </a:xfrm>
        </p:grpSpPr>
        <p:sp>
          <p:nvSpPr>
            <p:cNvPr id="422" name="Oval 42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3"/>
          <p:cNvGrpSpPr/>
          <p:nvPr/>
        </p:nvGrpSpPr>
        <p:grpSpPr>
          <a:xfrm>
            <a:off x="5816440" y="5470224"/>
            <a:ext cx="431653" cy="180306"/>
            <a:chOff x="189150" y="3001911"/>
            <a:chExt cx="431765" cy="180306"/>
          </a:xfrm>
        </p:grpSpPr>
        <p:sp>
          <p:nvSpPr>
            <p:cNvPr id="425" name="Oval 42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7" name="Straight Connector 426"/>
          <p:cNvCxnSpPr/>
          <p:nvPr/>
        </p:nvCxnSpPr>
        <p:spPr>
          <a:xfrm>
            <a:off x="6814178" y="2408613"/>
            <a:ext cx="6399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427"/>
          <p:cNvGrpSpPr/>
          <p:nvPr/>
        </p:nvGrpSpPr>
        <p:grpSpPr>
          <a:xfrm>
            <a:off x="6905720" y="3370654"/>
            <a:ext cx="431653" cy="180306"/>
            <a:chOff x="189150" y="3001911"/>
            <a:chExt cx="431765" cy="180306"/>
          </a:xfrm>
        </p:grpSpPr>
        <p:sp>
          <p:nvSpPr>
            <p:cNvPr id="429" name="Oval 42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30"/>
          <p:cNvGrpSpPr/>
          <p:nvPr/>
        </p:nvGrpSpPr>
        <p:grpSpPr>
          <a:xfrm>
            <a:off x="6880356" y="4425424"/>
            <a:ext cx="431653" cy="180306"/>
            <a:chOff x="189150" y="3001911"/>
            <a:chExt cx="431765" cy="180306"/>
          </a:xfrm>
        </p:grpSpPr>
        <p:sp>
          <p:nvSpPr>
            <p:cNvPr id="432" name="Oval 43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33"/>
          <p:cNvGrpSpPr/>
          <p:nvPr/>
        </p:nvGrpSpPr>
        <p:grpSpPr>
          <a:xfrm>
            <a:off x="6927168" y="5476322"/>
            <a:ext cx="431653" cy="180306"/>
            <a:chOff x="189150" y="3001911"/>
            <a:chExt cx="431765" cy="180306"/>
          </a:xfrm>
        </p:grpSpPr>
        <p:sp>
          <p:nvSpPr>
            <p:cNvPr id="435" name="Oval 43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36"/>
          <p:cNvGrpSpPr/>
          <p:nvPr/>
        </p:nvGrpSpPr>
        <p:grpSpPr>
          <a:xfrm>
            <a:off x="7962839" y="2318460"/>
            <a:ext cx="431653" cy="180306"/>
            <a:chOff x="189150" y="3001911"/>
            <a:chExt cx="431765" cy="180306"/>
          </a:xfrm>
        </p:grpSpPr>
        <p:sp>
          <p:nvSpPr>
            <p:cNvPr id="438" name="Oval 43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39"/>
          <p:cNvGrpSpPr/>
          <p:nvPr/>
        </p:nvGrpSpPr>
        <p:grpSpPr>
          <a:xfrm>
            <a:off x="7935879" y="3375473"/>
            <a:ext cx="431653" cy="180306"/>
            <a:chOff x="189150" y="3001911"/>
            <a:chExt cx="431765" cy="180306"/>
          </a:xfrm>
        </p:grpSpPr>
        <p:sp>
          <p:nvSpPr>
            <p:cNvPr id="441" name="Oval 44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42"/>
          <p:cNvGrpSpPr/>
          <p:nvPr/>
        </p:nvGrpSpPr>
        <p:grpSpPr>
          <a:xfrm>
            <a:off x="7958982" y="4430242"/>
            <a:ext cx="431653" cy="180306"/>
            <a:chOff x="189150" y="3001911"/>
            <a:chExt cx="431765" cy="180306"/>
          </a:xfrm>
        </p:grpSpPr>
        <p:sp>
          <p:nvSpPr>
            <p:cNvPr id="444" name="Oval 44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45"/>
          <p:cNvGrpSpPr/>
          <p:nvPr/>
        </p:nvGrpSpPr>
        <p:grpSpPr>
          <a:xfrm>
            <a:off x="7944469" y="5470223"/>
            <a:ext cx="431653" cy="180306"/>
            <a:chOff x="189150" y="3001911"/>
            <a:chExt cx="431765" cy="180306"/>
          </a:xfrm>
        </p:grpSpPr>
        <p:sp>
          <p:nvSpPr>
            <p:cNvPr id="447" name="Oval 44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448"/>
          <p:cNvGrpSpPr/>
          <p:nvPr/>
        </p:nvGrpSpPr>
        <p:grpSpPr>
          <a:xfrm>
            <a:off x="9015283" y="2313642"/>
            <a:ext cx="431653" cy="180306"/>
            <a:chOff x="189150" y="3001911"/>
            <a:chExt cx="431765" cy="180306"/>
          </a:xfrm>
        </p:grpSpPr>
        <p:sp>
          <p:nvSpPr>
            <p:cNvPr id="450" name="Oval 44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51"/>
          <p:cNvGrpSpPr/>
          <p:nvPr/>
        </p:nvGrpSpPr>
        <p:grpSpPr>
          <a:xfrm>
            <a:off x="9028613" y="3370656"/>
            <a:ext cx="431653" cy="180306"/>
            <a:chOff x="189150" y="3001911"/>
            <a:chExt cx="431765" cy="180306"/>
          </a:xfrm>
        </p:grpSpPr>
        <p:sp>
          <p:nvSpPr>
            <p:cNvPr id="453" name="Oval 45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454"/>
          <p:cNvGrpSpPr/>
          <p:nvPr/>
        </p:nvGrpSpPr>
        <p:grpSpPr>
          <a:xfrm>
            <a:off x="9013109" y="4425424"/>
            <a:ext cx="431653" cy="180306"/>
            <a:chOff x="189150" y="3001911"/>
            <a:chExt cx="431765" cy="180306"/>
          </a:xfrm>
        </p:grpSpPr>
        <p:sp>
          <p:nvSpPr>
            <p:cNvPr id="456" name="Oval 45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457"/>
          <p:cNvGrpSpPr/>
          <p:nvPr/>
        </p:nvGrpSpPr>
        <p:grpSpPr>
          <a:xfrm>
            <a:off x="9011076" y="5465405"/>
            <a:ext cx="431653" cy="180306"/>
            <a:chOff x="189150" y="3001911"/>
            <a:chExt cx="431765" cy="180306"/>
          </a:xfrm>
        </p:grpSpPr>
        <p:sp>
          <p:nvSpPr>
            <p:cNvPr id="459" name="Oval 45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460"/>
          <p:cNvGrpSpPr/>
          <p:nvPr/>
        </p:nvGrpSpPr>
        <p:grpSpPr>
          <a:xfrm>
            <a:off x="10058570" y="2313642"/>
            <a:ext cx="431653" cy="180306"/>
            <a:chOff x="189150" y="3001911"/>
            <a:chExt cx="431765" cy="180306"/>
          </a:xfrm>
        </p:grpSpPr>
        <p:sp>
          <p:nvSpPr>
            <p:cNvPr id="462" name="Oval 46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463"/>
          <p:cNvGrpSpPr/>
          <p:nvPr/>
        </p:nvGrpSpPr>
        <p:grpSpPr>
          <a:xfrm>
            <a:off x="10053485" y="3370654"/>
            <a:ext cx="431653" cy="180306"/>
            <a:chOff x="189150" y="3001911"/>
            <a:chExt cx="431765" cy="180306"/>
          </a:xfrm>
        </p:grpSpPr>
        <p:sp>
          <p:nvSpPr>
            <p:cNvPr id="465" name="Oval 46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466"/>
          <p:cNvGrpSpPr/>
          <p:nvPr/>
        </p:nvGrpSpPr>
        <p:grpSpPr>
          <a:xfrm>
            <a:off x="10063034" y="4425424"/>
            <a:ext cx="431653" cy="180306"/>
            <a:chOff x="189150" y="3001911"/>
            <a:chExt cx="431765" cy="180306"/>
          </a:xfrm>
        </p:grpSpPr>
        <p:sp>
          <p:nvSpPr>
            <p:cNvPr id="468" name="Oval 46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69"/>
          <p:cNvGrpSpPr/>
          <p:nvPr/>
        </p:nvGrpSpPr>
        <p:grpSpPr>
          <a:xfrm>
            <a:off x="10051872" y="5465405"/>
            <a:ext cx="431653" cy="180306"/>
            <a:chOff x="189150" y="3001911"/>
            <a:chExt cx="431765" cy="180306"/>
          </a:xfrm>
        </p:grpSpPr>
        <p:sp>
          <p:nvSpPr>
            <p:cNvPr id="471" name="Oval 4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72"/>
          <p:cNvGrpSpPr/>
          <p:nvPr/>
        </p:nvGrpSpPr>
        <p:grpSpPr>
          <a:xfrm>
            <a:off x="6880356" y="2313642"/>
            <a:ext cx="431653" cy="180306"/>
            <a:chOff x="189150" y="3001911"/>
            <a:chExt cx="431765" cy="180306"/>
          </a:xfrm>
        </p:grpSpPr>
        <p:sp>
          <p:nvSpPr>
            <p:cNvPr id="474" name="Oval 4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475"/>
          <p:cNvGrpSpPr/>
          <p:nvPr/>
        </p:nvGrpSpPr>
        <p:grpSpPr>
          <a:xfrm rot="5400000">
            <a:off x="1115278" y="2842162"/>
            <a:ext cx="431765" cy="180259"/>
            <a:chOff x="189150" y="3001911"/>
            <a:chExt cx="431765" cy="180306"/>
          </a:xfrm>
        </p:grpSpPr>
        <p:sp>
          <p:nvSpPr>
            <p:cNvPr id="477" name="Oval 4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478"/>
          <p:cNvGrpSpPr/>
          <p:nvPr/>
        </p:nvGrpSpPr>
        <p:grpSpPr>
          <a:xfrm rot="5400000">
            <a:off x="1115582" y="3895491"/>
            <a:ext cx="431765" cy="180259"/>
            <a:chOff x="189150" y="3001911"/>
            <a:chExt cx="431765" cy="180306"/>
          </a:xfrm>
        </p:grpSpPr>
        <p:sp>
          <p:nvSpPr>
            <p:cNvPr id="480" name="Oval 4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481"/>
          <p:cNvGrpSpPr/>
          <p:nvPr/>
        </p:nvGrpSpPr>
        <p:grpSpPr>
          <a:xfrm rot="5400000">
            <a:off x="1114015" y="4958789"/>
            <a:ext cx="431765" cy="180259"/>
            <a:chOff x="189150" y="3001911"/>
            <a:chExt cx="431765" cy="180306"/>
          </a:xfrm>
        </p:grpSpPr>
        <p:sp>
          <p:nvSpPr>
            <p:cNvPr id="483" name="Oval 4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84"/>
          <p:cNvGrpSpPr/>
          <p:nvPr/>
        </p:nvGrpSpPr>
        <p:grpSpPr>
          <a:xfrm rot="5400000">
            <a:off x="2167209" y="2842163"/>
            <a:ext cx="431765" cy="180259"/>
            <a:chOff x="189150" y="3001911"/>
            <a:chExt cx="431765" cy="180306"/>
          </a:xfrm>
        </p:grpSpPr>
        <p:sp>
          <p:nvSpPr>
            <p:cNvPr id="486" name="Oval 4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487"/>
          <p:cNvGrpSpPr/>
          <p:nvPr/>
        </p:nvGrpSpPr>
        <p:grpSpPr>
          <a:xfrm rot="5400000">
            <a:off x="2167209" y="3947961"/>
            <a:ext cx="431765" cy="180259"/>
            <a:chOff x="189150" y="3001911"/>
            <a:chExt cx="431765" cy="180306"/>
          </a:xfrm>
        </p:grpSpPr>
        <p:sp>
          <p:nvSpPr>
            <p:cNvPr id="489" name="Oval 4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490"/>
          <p:cNvGrpSpPr/>
          <p:nvPr/>
        </p:nvGrpSpPr>
        <p:grpSpPr>
          <a:xfrm rot="5400000">
            <a:off x="2168435" y="4948500"/>
            <a:ext cx="431765" cy="180259"/>
            <a:chOff x="189150" y="3001911"/>
            <a:chExt cx="431765" cy="180306"/>
          </a:xfrm>
        </p:grpSpPr>
        <p:sp>
          <p:nvSpPr>
            <p:cNvPr id="492" name="Oval 4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513"/>
          <p:cNvGrpSpPr/>
          <p:nvPr/>
        </p:nvGrpSpPr>
        <p:grpSpPr>
          <a:xfrm rot="5400000">
            <a:off x="3224323" y="2842163"/>
            <a:ext cx="431765" cy="180259"/>
            <a:chOff x="189150" y="3001911"/>
            <a:chExt cx="431765" cy="180306"/>
          </a:xfrm>
        </p:grpSpPr>
        <p:sp>
          <p:nvSpPr>
            <p:cNvPr id="515" name="Oval 51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516"/>
          <p:cNvGrpSpPr/>
          <p:nvPr/>
        </p:nvGrpSpPr>
        <p:grpSpPr>
          <a:xfrm rot="5400000">
            <a:off x="3224627" y="3895493"/>
            <a:ext cx="431765" cy="180259"/>
            <a:chOff x="189150" y="3001911"/>
            <a:chExt cx="431765" cy="180306"/>
          </a:xfrm>
        </p:grpSpPr>
        <p:sp>
          <p:nvSpPr>
            <p:cNvPr id="518" name="Oval 51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19"/>
          <p:cNvGrpSpPr/>
          <p:nvPr/>
        </p:nvGrpSpPr>
        <p:grpSpPr>
          <a:xfrm rot="5400000">
            <a:off x="3223061" y="4958791"/>
            <a:ext cx="431765" cy="180259"/>
            <a:chOff x="189150" y="3001911"/>
            <a:chExt cx="431765" cy="180306"/>
          </a:xfrm>
        </p:grpSpPr>
        <p:sp>
          <p:nvSpPr>
            <p:cNvPr id="521" name="Oval 52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522"/>
          <p:cNvGrpSpPr/>
          <p:nvPr/>
        </p:nvGrpSpPr>
        <p:grpSpPr>
          <a:xfrm rot="5400000">
            <a:off x="4277686" y="2854216"/>
            <a:ext cx="431765" cy="180259"/>
            <a:chOff x="189150" y="3001911"/>
            <a:chExt cx="431765" cy="180306"/>
          </a:xfrm>
        </p:grpSpPr>
        <p:sp>
          <p:nvSpPr>
            <p:cNvPr id="524" name="Oval 52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525"/>
          <p:cNvGrpSpPr/>
          <p:nvPr/>
        </p:nvGrpSpPr>
        <p:grpSpPr>
          <a:xfrm rot="5400000">
            <a:off x="4277990" y="3907546"/>
            <a:ext cx="431765" cy="180259"/>
            <a:chOff x="189150" y="3001911"/>
            <a:chExt cx="431765" cy="180306"/>
          </a:xfrm>
        </p:grpSpPr>
        <p:sp>
          <p:nvSpPr>
            <p:cNvPr id="527" name="Oval 52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528"/>
          <p:cNvGrpSpPr/>
          <p:nvPr/>
        </p:nvGrpSpPr>
        <p:grpSpPr>
          <a:xfrm rot="5400000">
            <a:off x="4276423" y="4970843"/>
            <a:ext cx="431765" cy="180259"/>
            <a:chOff x="189150" y="3001911"/>
            <a:chExt cx="431765" cy="180306"/>
          </a:xfrm>
        </p:grpSpPr>
        <p:sp>
          <p:nvSpPr>
            <p:cNvPr id="530" name="Oval 52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531"/>
          <p:cNvGrpSpPr/>
          <p:nvPr/>
        </p:nvGrpSpPr>
        <p:grpSpPr>
          <a:xfrm rot="5400000">
            <a:off x="5320494" y="2815446"/>
            <a:ext cx="431765" cy="180259"/>
            <a:chOff x="189150" y="3001911"/>
            <a:chExt cx="431765" cy="180306"/>
          </a:xfrm>
        </p:grpSpPr>
        <p:sp>
          <p:nvSpPr>
            <p:cNvPr id="533" name="Oval 53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534"/>
          <p:cNvGrpSpPr/>
          <p:nvPr/>
        </p:nvGrpSpPr>
        <p:grpSpPr>
          <a:xfrm rot="5400000">
            <a:off x="5320798" y="3868776"/>
            <a:ext cx="431765" cy="180259"/>
            <a:chOff x="189150" y="3001911"/>
            <a:chExt cx="431765" cy="180306"/>
          </a:xfrm>
        </p:grpSpPr>
        <p:sp>
          <p:nvSpPr>
            <p:cNvPr id="536" name="Oval 53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537"/>
          <p:cNvGrpSpPr/>
          <p:nvPr/>
        </p:nvGrpSpPr>
        <p:grpSpPr>
          <a:xfrm rot="5400000">
            <a:off x="5319232" y="4932073"/>
            <a:ext cx="431765" cy="180259"/>
            <a:chOff x="189150" y="3001911"/>
            <a:chExt cx="431765" cy="180306"/>
          </a:xfrm>
        </p:grpSpPr>
        <p:sp>
          <p:nvSpPr>
            <p:cNvPr id="539" name="Oval 53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540"/>
          <p:cNvGrpSpPr/>
          <p:nvPr/>
        </p:nvGrpSpPr>
        <p:grpSpPr>
          <a:xfrm rot="5400000">
            <a:off x="6373857" y="2827499"/>
            <a:ext cx="431765" cy="180259"/>
            <a:chOff x="189150" y="3001911"/>
            <a:chExt cx="431765" cy="180306"/>
          </a:xfrm>
        </p:grpSpPr>
        <p:sp>
          <p:nvSpPr>
            <p:cNvPr id="542" name="Oval 54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543"/>
          <p:cNvGrpSpPr/>
          <p:nvPr/>
        </p:nvGrpSpPr>
        <p:grpSpPr>
          <a:xfrm rot="5400000">
            <a:off x="6374161" y="3880829"/>
            <a:ext cx="431765" cy="180259"/>
            <a:chOff x="189150" y="3001911"/>
            <a:chExt cx="431765" cy="180306"/>
          </a:xfrm>
        </p:grpSpPr>
        <p:sp>
          <p:nvSpPr>
            <p:cNvPr id="545" name="Oval 54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546"/>
          <p:cNvGrpSpPr/>
          <p:nvPr/>
        </p:nvGrpSpPr>
        <p:grpSpPr>
          <a:xfrm rot="5400000">
            <a:off x="6372594" y="4944126"/>
            <a:ext cx="431765" cy="180259"/>
            <a:chOff x="189150" y="3001911"/>
            <a:chExt cx="431765" cy="180306"/>
          </a:xfrm>
        </p:grpSpPr>
        <p:sp>
          <p:nvSpPr>
            <p:cNvPr id="548" name="Oval 54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49"/>
          <p:cNvGrpSpPr/>
          <p:nvPr/>
        </p:nvGrpSpPr>
        <p:grpSpPr>
          <a:xfrm rot="5400000">
            <a:off x="7431079" y="2877741"/>
            <a:ext cx="431765" cy="180259"/>
            <a:chOff x="189150" y="3001911"/>
            <a:chExt cx="431765" cy="180306"/>
          </a:xfrm>
        </p:grpSpPr>
        <p:sp>
          <p:nvSpPr>
            <p:cNvPr id="551" name="Oval 55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552"/>
          <p:cNvGrpSpPr/>
          <p:nvPr/>
        </p:nvGrpSpPr>
        <p:grpSpPr>
          <a:xfrm rot="5400000">
            <a:off x="7431383" y="3931070"/>
            <a:ext cx="431765" cy="180259"/>
            <a:chOff x="189150" y="3001911"/>
            <a:chExt cx="431765" cy="180306"/>
          </a:xfrm>
        </p:grpSpPr>
        <p:sp>
          <p:nvSpPr>
            <p:cNvPr id="554" name="Oval 55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555"/>
          <p:cNvGrpSpPr/>
          <p:nvPr/>
        </p:nvGrpSpPr>
        <p:grpSpPr>
          <a:xfrm rot="5400000">
            <a:off x="7429816" y="4994368"/>
            <a:ext cx="431765" cy="180259"/>
            <a:chOff x="189150" y="3001911"/>
            <a:chExt cx="431765" cy="180306"/>
          </a:xfrm>
        </p:grpSpPr>
        <p:sp>
          <p:nvSpPr>
            <p:cNvPr id="557" name="Oval 55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558"/>
          <p:cNvGrpSpPr/>
          <p:nvPr/>
        </p:nvGrpSpPr>
        <p:grpSpPr>
          <a:xfrm rot="5400000">
            <a:off x="8473887" y="2838971"/>
            <a:ext cx="431765" cy="180259"/>
            <a:chOff x="189150" y="3001911"/>
            <a:chExt cx="431765" cy="180306"/>
          </a:xfrm>
        </p:grpSpPr>
        <p:sp>
          <p:nvSpPr>
            <p:cNvPr id="560" name="Oval 55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561"/>
          <p:cNvGrpSpPr/>
          <p:nvPr/>
        </p:nvGrpSpPr>
        <p:grpSpPr>
          <a:xfrm rot="5400000">
            <a:off x="8474191" y="3892301"/>
            <a:ext cx="431765" cy="180259"/>
            <a:chOff x="189150" y="3001911"/>
            <a:chExt cx="431765" cy="180306"/>
          </a:xfrm>
        </p:grpSpPr>
        <p:sp>
          <p:nvSpPr>
            <p:cNvPr id="563" name="Oval 56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564"/>
          <p:cNvGrpSpPr/>
          <p:nvPr/>
        </p:nvGrpSpPr>
        <p:grpSpPr>
          <a:xfrm rot="5400000">
            <a:off x="8472624" y="4955598"/>
            <a:ext cx="431765" cy="180259"/>
            <a:chOff x="189150" y="3001911"/>
            <a:chExt cx="431765" cy="180306"/>
          </a:xfrm>
        </p:grpSpPr>
        <p:sp>
          <p:nvSpPr>
            <p:cNvPr id="566" name="Oval 56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567"/>
          <p:cNvGrpSpPr/>
          <p:nvPr/>
        </p:nvGrpSpPr>
        <p:grpSpPr>
          <a:xfrm rot="5400000">
            <a:off x="9527250" y="2851024"/>
            <a:ext cx="431765" cy="180259"/>
            <a:chOff x="189150" y="3001911"/>
            <a:chExt cx="431765" cy="180306"/>
          </a:xfrm>
        </p:grpSpPr>
        <p:sp>
          <p:nvSpPr>
            <p:cNvPr id="569" name="Oval 56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570"/>
          <p:cNvGrpSpPr/>
          <p:nvPr/>
        </p:nvGrpSpPr>
        <p:grpSpPr>
          <a:xfrm rot="5400000">
            <a:off x="9527553" y="3904354"/>
            <a:ext cx="431765" cy="180259"/>
            <a:chOff x="189150" y="3001911"/>
            <a:chExt cx="431765" cy="180306"/>
          </a:xfrm>
        </p:grpSpPr>
        <p:sp>
          <p:nvSpPr>
            <p:cNvPr id="572" name="Oval 57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573"/>
          <p:cNvGrpSpPr/>
          <p:nvPr/>
        </p:nvGrpSpPr>
        <p:grpSpPr>
          <a:xfrm rot="5400000">
            <a:off x="9525987" y="4967651"/>
            <a:ext cx="431765" cy="180259"/>
            <a:chOff x="189150" y="3001911"/>
            <a:chExt cx="431765" cy="180306"/>
          </a:xfrm>
        </p:grpSpPr>
        <p:sp>
          <p:nvSpPr>
            <p:cNvPr id="575" name="Oval 57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576"/>
          <p:cNvGrpSpPr/>
          <p:nvPr/>
        </p:nvGrpSpPr>
        <p:grpSpPr>
          <a:xfrm rot="5400000">
            <a:off x="10624422" y="2838972"/>
            <a:ext cx="431765" cy="180259"/>
            <a:chOff x="189150" y="3001911"/>
            <a:chExt cx="431765" cy="180306"/>
          </a:xfrm>
        </p:grpSpPr>
        <p:sp>
          <p:nvSpPr>
            <p:cNvPr id="578" name="Oval 57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579"/>
          <p:cNvGrpSpPr/>
          <p:nvPr/>
        </p:nvGrpSpPr>
        <p:grpSpPr>
          <a:xfrm rot="5400000">
            <a:off x="10624726" y="3892302"/>
            <a:ext cx="431765" cy="180259"/>
            <a:chOff x="189150" y="3001911"/>
            <a:chExt cx="431765" cy="180306"/>
          </a:xfrm>
        </p:grpSpPr>
        <p:sp>
          <p:nvSpPr>
            <p:cNvPr id="581" name="Oval 58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582"/>
          <p:cNvGrpSpPr/>
          <p:nvPr/>
        </p:nvGrpSpPr>
        <p:grpSpPr>
          <a:xfrm rot="5400000">
            <a:off x="10623159" y="4955599"/>
            <a:ext cx="431765" cy="180259"/>
            <a:chOff x="189150" y="3001911"/>
            <a:chExt cx="431765" cy="180306"/>
          </a:xfrm>
        </p:grpSpPr>
        <p:sp>
          <p:nvSpPr>
            <p:cNvPr id="584" name="Oval 58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6" name="Oval 585"/>
          <p:cNvSpPr/>
          <p:nvPr/>
        </p:nvSpPr>
        <p:spPr>
          <a:xfrm>
            <a:off x="2594260" y="3076118"/>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1960062" y="5171456"/>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4713522" y="2605959"/>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4069088" y="4755917"/>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6860947" y="5156427"/>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7897977" y="2626255"/>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10417346" y="5183667"/>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2132217" y="3220440"/>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238997" y="4266377"/>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393879" y="2165207"/>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341496" y="5318578"/>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0566265" y="5318578"/>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445486" y="3213722"/>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137652" y="5325667"/>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235550" y="2161972"/>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8286130" y="3697205"/>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892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750"/>
                                        <p:tgtEl>
                                          <p:spTgt spid="5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fade">
                                      <p:cBhvr>
                                        <p:cTn id="10" dur="750"/>
                                        <p:tgtEl>
                                          <p:spTgt spid="5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7"/>
                                        </p:tgtEl>
                                        <p:attrNameLst>
                                          <p:attrName>style.visibility</p:attrName>
                                        </p:attrNameLst>
                                      </p:cBhvr>
                                      <p:to>
                                        <p:strVal val="visible"/>
                                      </p:to>
                                    </p:set>
                                    <p:animEffect transition="in" filter="fade">
                                      <p:cBhvr>
                                        <p:cTn id="13" dur="750"/>
                                        <p:tgtEl>
                                          <p:spTgt spid="5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9"/>
                                        </p:tgtEl>
                                        <p:attrNameLst>
                                          <p:attrName>style.visibility</p:attrName>
                                        </p:attrNameLst>
                                      </p:cBhvr>
                                      <p:to>
                                        <p:strVal val="visible"/>
                                      </p:to>
                                    </p:set>
                                    <p:animEffect transition="in" filter="fade">
                                      <p:cBhvr>
                                        <p:cTn id="16" dur="750"/>
                                        <p:tgtEl>
                                          <p:spTgt spid="5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0"/>
                                        </p:tgtEl>
                                        <p:attrNameLst>
                                          <p:attrName>style.visibility</p:attrName>
                                        </p:attrNameLst>
                                      </p:cBhvr>
                                      <p:to>
                                        <p:strVal val="visible"/>
                                      </p:to>
                                    </p:set>
                                    <p:animEffect transition="in" filter="fade">
                                      <p:cBhvr>
                                        <p:cTn id="19" dur="750"/>
                                        <p:tgtEl>
                                          <p:spTgt spid="5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1"/>
                                        </p:tgtEl>
                                        <p:attrNameLst>
                                          <p:attrName>style.visibility</p:attrName>
                                        </p:attrNameLst>
                                      </p:cBhvr>
                                      <p:to>
                                        <p:strVal val="visible"/>
                                      </p:to>
                                    </p:set>
                                    <p:animEffect transition="in" filter="fade">
                                      <p:cBhvr>
                                        <p:cTn id="22" dur="750"/>
                                        <p:tgtEl>
                                          <p:spTgt spid="5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2"/>
                                        </p:tgtEl>
                                        <p:attrNameLst>
                                          <p:attrName>style.visibility</p:attrName>
                                        </p:attrNameLst>
                                      </p:cBhvr>
                                      <p:to>
                                        <p:strVal val="visible"/>
                                      </p:to>
                                    </p:set>
                                    <p:animEffect transition="in" filter="fade">
                                      <p:cBhvr>
                                        <p:cTn id="25" dur="750"/>
                                        <p:tgtEl>
                                          <p:spTgt spid="59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3"/>
                                        </p:tgtEl>
                                        <p:attrNameLst>
                                          <p:attrName>style.visibility</p:attrName>
                                        </p:attrNameLst>
                                      </p:cBhvr>
                                      <p:to>
                                        <p:strVal val="visible"/>
                                      </p:to>
                                    </p:set>
                                    <p:animEffect transition="in" filter="fade">
                                      <p:cBhvr>
                                        <p:cTn id="28" dur="75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animBg="1"/>
      <p:bldP spid="587" grpId="0" animBg="1"/>
      <p:bldP spid="588" grpId="0" animBg="1"/>
      <p:bldP spid="589" grpId="0" animBg="1"/>
      <p:bldP spid="590" grpId="0" animBg="1"/>
      <p:bldP spid="592" grpId="0" animBg="1"/>
      <p:bldP spid="593" grpId="0" animBg="1"/>
      <p:bldP spid="59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8825" cy="1754326"/>
          </a:xfrm>
          <a:prstGeom prst="rect">
            <a:avLst/>
          </a:prstGeom>
          <a:noFill/>
        </p:spPr>
        <p:txBody>
          <a:bodyPr wrap="square" rtlCol="0">
            <a:spAutoFit/>
          </a:bodyPr>
          <a:lstStyle/>
          <a:p>
            <a:r>
              <a:rPr lang="en-US" sz="3200" dirty="0" smtClean="0"/>
              <a:t>Semiconductors</a:t>
            </a:r>
          </a:p>
          <a:p>
            <a:endParaRPr lang="en-US" sz="2800" dirty="0"/>
          </a:p>
          <a:p>
            <a:r>
              <a:rPr lang="en-US" sz="2400" dirty="0"/>
              <a:t>	</a:t>
            </a:r>
            <a:r>
              <a:rPr lang="en-US" sz="2400" dirty="0" smtClean="0"/>
              <a:t>Now, apply an electric potential across this lattice and see how the electrons in the conduction band are free to move away from the negative end and toward the positive end.</a:t>
            </a:r>
            <a:endParaRPr lang="en-US" sz="2400" dirty="0"/>
          </a:p>
        </p:txBody>
      </p:sp>
      <p:sp>
        <p:nvSpPr>
          <p:cNvPr id="2" name="Oval 1"/>
          <p:cNvSpPr/>
          <p:nvPr/>
        </p:nvSpPr>
        <p:spPr>
          <a:xfrm>
            <a:off x="1127700"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4"/>
          </p:cNvCxnSpPr>
          <p:nvPr/>
        </p:nvCxnSpPr>
        <p:spPr>
          <a:xfrm>
            <a:off x="1333709"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539717"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127700"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a:off x="1333709"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539717"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127700"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a:stCxn id="218" idx="4"/>
          </p:cNvCxnSpPr>
          <p:nvPr/>
        </p:nvCxnSpPr>
        <p:spPr>
          <a:xfrm>
            <a:off x="1333709"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39717"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1127700"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1539717"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2179630"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a:stCxn id="230" idx="4"/>
          </p:cNvCxnSpPr>
          <p:nvPr/>
        </p:nvCxnSpPr>
        <p:spPr>
          <a:xfrm>
            <a:off x="2385639"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591647" y="2413432"/>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385639"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91647"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2179630"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a:stCxn id="236" idx="4"/>
          </p:cNvCxnSpPr>
          <p:nvPr/>
        </p:nvCxnSpPr>
        <p:spPr>
          <a:xfrm>
            <a:off x="2385639"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591647" y="4517837"/>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2591647"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3231559"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a:off x="3437568"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643576"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3231559"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a:stCxn id="244" idx="4"/>
          </p:cNvCxnSpPr>
          <p:nvPr/>
        </p:nvCxnSpPr>
        <p:spPr>
          <a:xfrm>
            <a:off x="3437568"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62177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3206230" y="43117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a:stCxn id="247" idx="4"/>
          </p:cNvCxnSpPr>
          <p:nvPr/>
        </p:nvCxnSpPr>
        <p:spPr>
          <a:xfrm>
            <a:off x="3412238" y="472389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643576"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3205807"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p:cNvCxnSpPr/>
          <p:nvPr/>
        </p:nvCxnSpPr>
        <p:spPr>
          <a:xfrm>
            <a:off x="3643576" y="5570035"/>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4489496"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695504"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4283487"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4"/>
          </p:cNvCxnSpPr>
          <p:nvPr/>
        </p:nvCxnSpPr>
        <p:spPr>
          <a:xfrm>
            <a:off x="4489496"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695504" y="3465636"/>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4489496"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695504"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4283487"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4695504"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5335414"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a:stCxn id="263" idx="4"/>
          </p:cNvCxnSpPr>
          <p:nvPr/>
        </p:nvCxnSpPr>
        <p:spPr>
          <a:xfrm>
            <a:off x="5541423"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747431"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335414"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a:stCxn id="266" idx="4"/>
          </p:cNvCxnSpPr>
          <p:nvPr/>
        </p:nvCxnSpPr>
        <p:spPr>
          <a:xfrm>
            <a:off x="5541423"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74743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335414"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a:stCxn id="269" idx="4"/>
          </p:cNvCxnSpPr>
          <p:nvPr/>
        </p:nvCxnSpPr>
        <p:spPr>
          <a:xfrm>
            <a:off x="5541423"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747431"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5335414"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a:off x="5747431"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6387340"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74" idx="4"/>
          </p:cNvCxnSpPr>
          <p:nvPr/>
        </p:nvCxnSpPr>
        <p:spPr>
          <a:xfrm>
            <a:off x="6593349"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6799357"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6387340"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stCxn id="277" idx="4"/>
          </p:cNvCxnSpPr>
          <p:nvPr/>
        </p:nvCxnSpPr>
        <p:spPr>
          <a:xfrm>
            <a:off x="6593349"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6799357"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6387340"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p:cNvCxnSpPr>
            <a:stCxn id="280" idx="4"/>
          </p:cNvCxnSpPr>
          <p:nvPr/>
        </p:nvCxnSpPr>
        <p:spPr>
          <a:xfrm>
            <a:off x="6593349"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799357" y="4517837"/>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799357" y="5570035"/>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645274"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966173" y="2462458"/>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7439265"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p:cNvCxnSpPr>
            <a:stCxn id="288" idx="4"/>
          </p:cNvCxnSpPr>
          <p:nvPr/>
        </p:nvCxnSpPr>
        <p:spPr>
          <a:xfrm>
            <a:off x="7645274"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851282"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7439265"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stCxn id="291" idx="4"/>
          </p:cNvCxnSpPr>
          <p:nvPr/>
        </p:nvCxnSpPr>
        <p:spPr>
          <a:xfrm>
            <a:off x="7645274"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851282"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7439265"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Straight Connector 294"/>
          <p:cNvCxnSpPr/>
          <p:nvPr/>
        </p:nvCxnSpPr>
        <p:spPr>
          <a:xfrm>
            <a:off x="7851282"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8493744"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8699753"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905761" y="2413432"/>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8699753"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890576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8493744"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a:stCxn id="302" idx="4"/>
          </p:cNvCxnSpPr>
          <p:nvPr/>
        </p:nvCxnSpPr>
        <p:spPr>
          <a:xfrm>
            <a:off x="8699753"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905761"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8493744"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p:cNvCxnSpPr/>
          <p:nvPr/>
        </p:nvCxnSpPr>
        <p:spPr>
          <a:xfrm>
            <a:off x="8905761"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p:cNvSpPr/>
          <p:nvPr/>
        </p:nvSpPr>
        <p:spPr>
          <a:xfrm>
            <a:off x="9545674"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a:stCxn id="307" idx="4"/>
          </p:cNvCxnSpPr>
          <p:nvPr/>
        </p:nvCxnSpPr>
        <p:spPr>
          <a:xfrm>
            <a:off x="9751683" y="2619494"/>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957691" y="2413432"/>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9545674"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p:cNvCxnSpPr>
            <a:stCxn id="310" idx="4"/>
          </p:cNvCxnSpPr>
          <p:nvPr/>
        </p:nvCxnSpPr>
        <p:spPr>
          <a:xfrm>
            <a:off x="9751683" y="3671698"/>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9957691" y="3465636"/>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9545674"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p:cNvCxnSpPr>
            <a:stCxn id="313" idx="4"/>
          </p:cNvCxnSpPr>
          <p:nvPr/>
        </p:nvCxnSpPr>
        <p:spPr>
          <a:xfrm>
            <a:off x="9751683" y="4723899"/>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9957691" y="4517837"/>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9545674" y="536397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p:nvPr/>
        </p:nvCxnSpPr>
        <p:spPr>
          <a:xfrm>
            <a:off x="9957691" y="557003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a:off x="10623356" y="2207370"/>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a:off x="10829364" y="2619494"/>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10623356" y="3259574"/>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4"/>
          </p:cNvCxnSpPr>
          <p:nvPr/>
        </p:nvCxnSpPr>
        <p:spPr>
          <a:xfrm>
            <a:off x="10829364" y="3671698"/>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10623356" y="4311775"/>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p:cNvCxnSpPr>
            <a:stCxn id="322" idx="4"/>
          </p:cNvCxnSpPr>
          <p:nvPr/>
        </p:nvCxnSpPr>
        <p:spPr>
          <a:xfrm>
            <a:off x="10829364" y="4723899"/>
            <a:ext cx="0" cy="64008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3847" y="2318464"/>
            <a:ext cx="431653" cy="180306"/>
            <a:chOff x="189150" y="3001911"/>
            <a:chExt cx="431765" cy="180306"/>
          </a:xfrm>
        </p:grpSpPr>
        <p:sp>
          <p:nvSpPr>
            <p:cNvPr id="7" name="Oval 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69"/>
          <p:cNvGrpSpPr/>
          <p:nvPr/>
        </p:nvGrpSpPr>
        <p:grpSpPr>
          <a:xfrm>
            <a:off x="1616887" y="3375477"/>
            <a:ext cx="431653" cy="180306"/>
            <a:chOff x="189150" y="3001911"/>
            <a:chExt cx="431765" cy="180306"/>
          </a:xfrm>
        </p:grpSpPr>
        <p:sp>
          <p:nvSpPr>
            <p:cNvPr id="371" name="Oval 3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72"/>
          <p:cNvGrpSpPr/>
          <p:nvPr/>
        </p:nvGrpSpPr>
        <p:grpSpPr>
          <a:xfrm>
            <a:off x="1639990" y="4430246"/>
            <a:ext cx="431653" cy="180306"/>
            <a:chOff x="189150" y="3001911"/>
            <a:chExt cx="431765" cy="180306"/>
          </a:xfrm>
        </p:grpSpPr>
        <p:sp>
          <p:nvSpPr>
            <p:cNvPr id="374" name="Oval 3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75"/>
          <p:cNvGrpSpPr/>
          <p:nvPr/>
        </p:nvGrpSpPr>
        <p:grpSpPr>
          <a:xfrm>
            <a:off x="1625477" y="5470227"/>
            <a:ext cx="431653" cy="180306"/>
            <a:chOff x="189150" y="3001911"/>
            <a:chExt cx="431765" cy="180306"/>
          </a:xfrm>
        </p:grpSpPr>
        <p:sp>
          <p:nvSpPr>
            <p:cNvPr id="377" name="Oval 3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78"/>
          <p:cNvGrpSpPr/>
          <p:nvPr/>
        </p:nvGrpSpPr>
        <p:grpSpPr>
          <a:xfrm>
            <a:off x="2737128" y="2318463"/>
            <a:ext cx="431653" cy="180306"/>
            <a:chOff x="189150" y="3001911"/>
            <a:chExt cx="431765" cy="180306"/>
          </a:xfrm>
        </p:grpSpPr>
        <p:sp>
          <p:nvSpPr>
            <p:cNvPr id="380" name="Oval 3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81"/>
          <p:cNvGrpSpPr/>
          <p:nvPr/>
        </p:nvGrpSpPr>
        <p:grpSpPr>
          <a:xfrm>
            <a:off x="2710168" y="3375476"/>
            <a:ext cx="431653" cy="180306"/>
            <a:chOff x="189150" y="3001911"/>
            <a:chExt cx="431765" cy="180306"/>
          </a:xfrm>
        </p:grpSpPr>
        <p:sp>
          <p:nvSpPr>
            <p:cNvPr id="383" name="Oval 3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84"/>
          <p:cNvGrpSpPr/>
          <p:nvPr/>
        </p:nvGrpSpPr>
        <p:grpSpPr>
          <a:xfrm>
            <a:off x="2733271" y="4430245"/>
            <a:ext cx="431653" cy="180306"/>
            <a:chOff x="189150" y="3001911"/>
            <a:chExt cx="431765" cy="180306"/>
          </a:xfrm>
        </p:grpSpPr>
        <p:sp>
          <p:nvSpPr>
            <p:cNvPr id="386" name="Oval 3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87"/>
          <p:cNvGrpSpPr/>
          <p:nvPr/>
        </p:nvGrpSpPr>
        <p:grpSpPr>
          <a:xfrm>
            <a:off x="2718758" y="5470226"/>
            <a:ext cx="431653" cy="180306"/>
            <a:chOff x="189150" y="3001911"/>
            <a:chExt cx="431765" cy="180306"/>
          </a:xfrm>
        </p:grpSpPr>
        <p:sp>
          <p:nvSpPr>
            <p:cNvPr id="389" name="Oval 3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90"/>
          <p:cNvGrpSpPr/>
          <p:nvPr/>
        </p:nvGrpSpPr>
        <p:grpSpPr>
          <a:xfrm>
            <a:off x="3740308" y="2323279"/>
            <a:ext cx="431653" cy="180306"/>
            <a:chOff x="189150" y="3001911"/>
            <a:chExt cx="431765" cy="180306"/>
          </a:xfrm>
        </p:grpSpPr>
        <p:sp>
          <p:nvSpPr>
            <p:cNvPr id="392" name="Oval 3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93"/>
          <p:cNvGrpSpPr/>
          <p:nvPr/>
        </p:nvGrpSpPr>
        <p:grpSpPr>
          <a:xfrm>
            <a:off x="3713348" y="3380292"/>
            <a:ext cx="431653" cy="180306"/>
            <a:chOff x="189150" y="3001911"/>
            <a:chExt cx="431765" cy="180306"/>
          </a:xfrm>
        </p:grpSpPr>
        <p:sp>
          <p:nvSpPr>
            <p:cNvPr id="395" name="Oval 39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96"/>
          <p:cNvGrpSpPr/>
          <p:nvPr/>
        </p:nvGrpSpPr>
        <p:grpSpPr>
          <a:xfrm>
            <a:off x="3736451" y="4435061"/>
            <a:ext cx="431653" cy="180306"/>
            <a:chOff x="189150" y="3001911"/>
            <a:chExt cx="431765" cy="180306"/>
          </a:xfrm>
        </p:grpSpPr>
        <p:sp>
          <p:nvSpPr>
            <p:cNvPr id="398" name="Oval 39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99"/>
          <p:cNvGrpSpPr/>
          <p:nvPr/>
        </p:nvGrpSpPr>
        <p:grpSpPr>
          <a:xfrm>
            <a:off x="3721938" y="5475042"/>
            <a:ext cx="431653" cy="180306"/>
            <a:chOff x="189150" y="3001911"/>
            <a:chExt cx="431765" cy="180306"/>
          </a:xfrm>
        </p:grpSpPr>
        <p:sp>
          <p:nvSpPr>
            <p:cNvPr id="401" name="Oval 40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02"/>
          <p:cNvGrpSpPr/>
          <p:nvPr/>
        </p:nvGrpSpPr>
        <p:grpSpPr>
          <a:xfrm>
            <a:off x="4833042" y="2318462"/>
            <a:ext cx="431653" cy="180306"/>
            <a:chOff x="189150" y="3001911"/>
            <a:chExt cx="431765" cy="180306"/>
          </a:xfrm>
        </p:grpSpPr>
        <p:sp>
          <p:nvSpPr>
            <p:cNvPr id="404" name="Oval 40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05"/>
          <p:cNvGrpSpPr/>
          <p:nvPr/>
        </p:nvGrpSpPr>
        <p:grpSpPr>
          <a:xfrm>
            <a:off x="4806082" y="3375475"/>
            <a:ext cx="431653" cy="180306"/>
            <a:chOff x="189150" y="3001911"/>
            <a:chExt cx="431765" cy="180306"/>
          </a:xfrm>
        </p:grpSpPr>
        <p:sp>
          <p:nvSpPr>
            <p:cNvPr id="407" name="Oval 40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08"/>
          <p:cNvGrpSpPr/>
          <p:nvPr/>
        </p:nvGrpSpPr>
        <p:grpSpPr>
          <a:xfrm>
            <a:off x="4829185" y="4430244"/>
            <a:ext cx="431653" cy="180306"/>
            <a:chOff x="189150" y="3001911"/>
            <a:chExt cx="431765" cy="180306"/>
          </a:xfrm>
        </p:grpSpPr>
        <p:sp>
          <p:nvSpPr>
            <p:cNvPr id="410" name="Oval 40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11"/>
          <p:cNvGrpSpPr/>
          <p:nvPr/>
        </p:nvGrpSpPr>
        <p:grpSpPr>
          <a:xfrm>
            <a:off x="4814672" y="5470225"/>
            <a:ext cx="431653" cy="180306"/>
            <a:chOff x="189150" y="3001911"/>
            <a:chExt cx="431765" cy="180306"/>
          </a:xfrm>
        </p:grpSpPr>
        <p:sp>
          <p:nvSpPr>
            <p:cNvPr id="413" name="Oval 41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14"/>
          <p:cNvGrpSpPr/>
          <p:nvPr/>
        </p:nvGrpSpPr>
        <p:grpSpPr>
          <a:xfrm>
            <a:off x="5834810" y="2318461"/>
            <a:ext cx="431653" cy="180306"/>
            <a:chOff x="189150" y="3001911"/>
            <a:chExt cx="431765" cy="180306"/>
          </a:xfrm>
        </p:grpSpPr>
        <p:sp>
          <p:nvSpPr>
            <p:cNvPr id="416" name="Oval 41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17"/>
          <p:cNvGrpSpPr/>
          <p:nvPr/>
        </p:nvGrpSpPr>
        <p:grpSpPr>
          <a:xfrm>
            <a:off x="5807850" y="3375474"/>
            <a:ext cx="431653" cy="180306"/>
            <a:chOff x="189150" y="3001911"/>
            <a:chExt cx="431765" cy="180306"/>
          </a:xfrm>
        </p:grpSpPr>
        <p:sp>
          <p:nvSpPr>
            <p:cNvPr id="419" name="Oval 41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20"/>
          <p:cNvGrpSpPr/>
          <p:nvPr/>
        </p:nvGrpSpPr>
        <p:grpSpPr>
          <a:xfrm>
            <a:off x="5830953" y="4430243"/>
            <a:ext cx="431653" cy="180306"/>
            <a:chOff x="189150" y="3001911"/>
            <a:chExt cx="431765" cy="180306"/>
          </a:xfrm>
        </p:grpSpPr>
        <p:sp>
          <p:nvSpPr>
            <p:cNvPr id="422" name="Oval 42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23"/>
          <p:cNvGrpSpPr/>
          <p:nvPr/>
        </p:nvGrpSpPr>
        <p:grpSpPr>
          <a:xfrm>
            <a:off x="5816440" y="5470224"/>
            <a:ext cx="431653" cy="180306"/>
            <a:chOff x="189150" y="3001911"/>
            <a:chExt cx="431765" cy="180306"/>
          </a:xfrm>
        </p:grpSpPr>
        <p:sp>
          <p:nvSpPr>
            <p:cNvPr id="425" name="Oval 42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7" name="Straight Connector 426"/>
          <p:cNvCxnSpPr/>
          <p:nvPr/>
        </p:nvCxnSpPr>
        <p:spPr>
          <a:xfrm>
            <a:off x="6814178" y="2408613"/>
            <a:ext cx="6399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427"/>
          <p:cNvGrpSpPr/>
          <p:nvPr/>
        </p:nvGrpSpPr>
        <p:grpSpPr>
          <a:xfrm>
            <a:off x="6905720" y="3370654"/>
            <a:ext cx="431653" cy="180306"/>
            <a:chOff x="189150" y="3001911"/>
            <a:chExt cx="431765" cy="180306"/>
          </a:xfrm>
        </p:grpSpPr>
        <p:sp>
          <p:nvSpPr>
            <p:cNvPr id="429" name="Oval 42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30"/>
          <p:cNvGrpSpPr/>
          <p:nvPr/>
        </p:nvGrpSpPr>
        <p:grpSpPr>
          <a:xfrm>
            <a:off x="6880356" y="4425424"/>
            <a:ext cx="431653" cy="180306"/>
            <a:chOff x="189150" y="3001911"/>
            <a:chExt cx="431765" cy="180306"/>
          </a:xfrm>
        </p:grpSpPr>
        <p:sp>
          <p:nvSpPr>
            <p:cNvPr id="432" name="Oval 43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33"/>
          <p:cNvGrpSpPr/>
          <p:nvPr/>
        </p:nvGrpSpPr>
        <p:grpSpPr>
          <a:xfrm>
            <a:off x="6927168" y="5476322"/>
            <a:ext cx="431653" cy="180306"/>
            <a:chOff x="189150" y="3001911"/>
            <a:chExt cx="431765" cy="180306"/>
          </a:xfrm>
        </p:grpSpPr>
        <p:sp>
          <p:nvSpPr>
            <p:cNvPr id="435" name="Oval 43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36"/>
          <p:cNvGrpSpPr/>
          <p:nvPr/>
        </p:nvGrpSpPr>
        <p:grpSpPr>
          <a:xfrm>
            <a:off x="7962839" y="2318460"/>
            <a:ext cx="431653" cy="180306"/>
            <a:chOff x="189150" y="3001911"/>
            <a:chExt cx="431765" cy="180306"/>
          </a:xfrm>
        </p:grpSpPr>
        <p:sp>
          <p:nvSpPr>
            <p:cNvPr id="438" name="Oval 43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39"/>
          <p:cNvGrpSpPr/>
          <p:nvPr/>
        </p:nvGrpSpPr>
        <p:grpSpPr>
          <a:xfrm>
            <a:off x="7935879" y="3375473"/>
            <a:ext cx="431653" cy="180306"/>
            <a:chOff x="189150" y="3001911"/>
            <a:chExt cx="431765" cy="180306"/>
          </a:xfrm>
        </p:grpSpPr>
        <p:sp>
          <p:nvSpPr>
            <p:cNvPr id="441" name="Oval 44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442"/>
          <p:cNvGrpSpPr/>
          <p:nvPr/>
        </p:nvGrpSpPr>
        <p:grpSpPr>
          <a:xfrm>
            <a:off x="7958982" y="4430242"/>
            <a:ext cx="431653" cy="180306"/>
            <a:chOff x="189150" y="3001911"/>
            <a:chExt cx="431765" cy="180306"/>
          </a:xfrm>
        </p:grpSpPr>
        <p:sp>
          <p:nvSpPr>
            <p:cNvPr id="444" name="Oval 44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45"/>
          <p:cNvGrpSpPr/>
          <p:nvPr/>
        </p:nvGrpSpPr>
        <p:grpSpPr>
          <a:xfrm>
            <a:off x="7944469" y="5470223"/>
            <a:ext cx="431653" cy="180306"/>
            <a:chOff x="189150" y="3001911"/>
            <a:chExt cx="431765" cy="180306"/>
          </a:xfrm>
        </p:grpSpPr>
        <p:sp>
          <p:nvSpPr>
            <p:cNvPr id="447" name="Oval 44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448"/>
          <p:cNvGrpSpPr/>
          <p:nvPr/>
        </p:nvGrpSpPr>
        <p:grpSpPr>
          <a:xfrm>
            <a:off x="9015283" y="2313642"/>
            <a:ext cx="431653" cy="180306"/>
            <a:chOff x="189150" y="3001911"/>
            <a:chExt cx="431765" cy="180306"/>
          </a:xfrm>
        </p:grpSpPr>
        <p:sp>
          <p:nvSpPr>
            <p:cNvPr id="450" name="Oval 44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451"/>
          <p:cNvGrpSpPr/>
          <p:nvPr/>
        </p:nvGrpSpPr>
        <p:grpSpPr>
          <a:xfrm>
            <a:off x="9028613" y="3370656"/>
            <a:ext cx="431653" cy="180306"/>
            <a:chOff x="189150" y="3001911"/>
            <a:chExt cx="431765" cy="180306"/>
          </a:xfrm>
        </p:grpSpPr>
        <p:sp>
          <p:nvSpPr>
            <p:cNvPr id="453" name="Oval 45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454"/>
          <p:cNvGrpSpPr/>
          <p:nvPr/>
        </p:nvGrpSpPr>
        <p:grpSpPr>
          <a:xfrm>
            <a:off x="9013109" y="4425424"/>
            <a:ext cx="431653" cy="180306"/>
            <a:chOff x="189150" y="3001911"/>
            <a:chExt cx="431765" cy="180306"/>
          </a:xfrm>
        </p:grpSpPr>
        <p:sp>
          <p:nvSpPr>
            <p:cNvPr id="456" name="Oval 45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457"/>
          <p:cNvGrpSpPr/>
          <p:nvPr/>
        </p:nvGrpSpPr>
        <p:grpSpPr>
          <a:xfrm>
            <a:off x="9011076" y="5465405"/>
            <a:ext cx="431653" cy="180306"/>
            <a:chOff x="189150" y="3001911"/>
            <a:chExt cx="431765" cy="180306"/>
          </a:xfrm>
        </p:grpSpPr>
        <p:sp>
          <p:nvSpPr>
            <p:cNvPr id="459" name="Oval 45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460"/>
          <p:cNvGrpSpPr/>
          <p:nvPr/>
        </p:nvGrpSpPr>
        <p:grpSpPr>
          <a:xfrm>
            <a:off x="10058570" y="2313642"/>
            <a:ext cx="431653" cy="180306"/>
            <a:chOff x="189150" y="3001911"/>
            <a:chExt cx="431765" cy="180306"/>
          </a:xfrm>
        </p:grpSpPr>
        <p:sp>
          <p:nvSpPr>
            <p:cNvPr id="462" name="Oval 46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63"/>
          <p:cNvGrpSpPr/>
          <p:nvPr/>
        </p:nvGrpSpPr>
        <p:grpSpPr>
          <a:xfrm>
            <a:off x="10053485" y="3370654"/>
            <a:ext cx="431653" cy="180306"/>
            <a:chOff x="189150" y="3001911"/>
            <a:chExt cx="431765" cy="180306"/>
          </a:xfrm>
        </p:grpSpPr>
        <p:sp>
          <p:nvSpPr>
            <p:cNvPr id="465" name="Oval 46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66"/>
          <p:cNvGrpSpPr/>
          <p:nvPr/>
        </p:nvGrpSpPr>
        <p:grpSpPr>
          <a:xfrm>
            <a:off x="10063034" y="4425424"/>
            <a:ext cx="431653" cy="180306"/>
            <a:chOff x="189150" y="3001911"/>
            <a:chExt cx="431765" cy="180306"/>
          </a:xfrm>
        </p:grpSpPr>
        <p:sp>
          <p:nvSpPr>
            <p:cNvPr id="468" name="Oval 46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469"/>
          <p:cNvGrpSpPr/>
          <p:nvPr/>
        </p:nvGrpSpPr>
        <p:grpSpPr>
          <a:xfrm>
            <a:off x="10051872" y="5465405"/>
            <a:ext cx="431653" cy="180306"/>
            <a:chOff x="189150" y="3001911"/>
            <a:chExt cx="431765" cy="180306"/>
          </a:xfrm>
        </p:grpSpPr>
        <p:sp>
          <p:nvSpPr>
            <p:cNvPr id="471" name="Oval 4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472"/>
          <p:cNvGrpSpPr/>
          <p:nvPr/>
        </p:nvGrpSpPr>
        <p:grpSpPr>
          <a:xfrm>
            <a:off x="6880356" y="2313642"/>
            <a:ext cx="431653" cy="180306"/>
            <a:chOff x="189150" y="3001911"/>
            <a:chExt cx="431765" cy="180306"/>
          </a:xfrm>
        </p:grpSpPr>
        <p:sp>
          <p:nvSpPr>
            <p:cNvPr id="474" name="Oval 4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475"/>
          <p:cNvGrpSpPr/>
          <p:nvPr/>
        </p:nvGrpSpPr>
        <p:grpSpPr>
          <a:xfrm rot="5400000">
            <a:off x="1115278" y="2842162"/>
            <a:ext cx="431765" cy="180259"/>
            <a:chOff x="189150" y="3001911"/>
            <a:chExt cx="431765" cy="180306"/>
          </a:xfrm>
        </p:grpSpPr>
        <p:sp>
          <p:nvSpPr>
            <p:cNvPr id="477" name="Oval 4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78"/>
          <p:cNvGrpSpPr/>
          <p:nvPr/>
        </p:nvGrpSpPr>
        <p:grpSpPr>
          <a:xfrm rot="5400000">
            <a:off x="1115582" y="3895491"/>
            <a:ext cx="431765" cy="180259"/>
            <a:chOff x="189150" y="3001911"/>
            <a:chExt cx="431765" cy="180306"/>
          </a:xfrm>
        </p:grpSpPr>
        <p:sp>
          <p:nvSpPr>
            <p:cNvPr id="480" name="Oval 4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481"/>
          <p:cNvGrpSpPr/>
          <p:nvPr/>
        </p:nvGrpSpPr>
        <p:grpSpPr>
          <a:xfrm rot="5400000">
            <a:off x="1114015" y="4958789"/>
            <a:ext cx="431765" cy="180259"/>
            <a:chOff x="189150" y="3001911"/>
            <a:chExt cx="431765" cy="180306"/>
          </a:xfrm>
        </p:grpSpPr>
        <p:sp>
          <p:nvSpPr>
            <p:cNvPr id="483" name="Oval 4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484"/>
          <p:cNvGrpSpPr/>
          <p:nvPr/>
        </p:nvGrpSpPr>
        <p:grpSpPr>
          <a:xfrm rot="5400000">
            <a:off x="2167209" y="2842163"/>
            <a:ext cx="431765" cy="180259"/>
            <a:chOff x="189150" y="3001911"/>
            <a:chExt cx="431765" cy="180306"/>
          </a:xfrm>
        </p:grpSpPr>
        <p:sp>
          <p:nvSpPr>
            <p:cNvPr id="486" name="Oval 4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487"/>
          <p:cNvGrpSpPr/>
          <p:nvPr/>
        </p:nvGrpSpPr>
        <p:grpSpPr>
          <a:xfrm rot="5400000">
            <a:off x="2167209" y="3947961"/>
            <a:ext cx="431765" cy="180259"/>
            <a:chOff x="189150" y="3001911"/>
            <a:chExt cx="431765" cy="180306"/>
          </a:xfrm>
        </p:grpSpPr>
        <p:sp>
          <p:nvSpPr>
            <p:cNvPr id="489" name="Oval 4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490"/>
          <p:cNvGrpSpPr/>
          <p:nvPr/>
        </p:nvGrpSpPr>
        <p:grpSpPr>
          <a:xfrm rot="5400000">
            <a:off x="2168435" y="4948500"/>
            <a:ext cx="431765" cy="180259"/>
            <a:chOff x="189150" y="3001911"/>
            <a:chExt cx="431765" cy="180306"/>
          </a:xfrm>
        </p:grpSpPr>
        <p:sp>
          <p:nvSpPr>
            <p:cNvPr id="492" name="Oval 4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13"/>
          <p:cNvGrpSpPr/>
          <p:nvPr/>
        </p:nvGrpSpPr>
        <p:grpSpPr>
          <a:xfrm rot="5400000">
            <a:off x="3224323" y="2842163"/>
            <a:ext cx="431765" cy="180259"/>
            <a:chOff x="189150" y="3001911"/>
            <a:chExt cx="431765" cy="180306"/>
          </a:xfrm>
        </p:grpSpPr>
        <p:sp>
          <p:nvSpPr>
            <p:cNvPr id="515" name="Oval 51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516"/>
          <p:cNvGrpSpPr/>
          <p:nvPr/>
        </p:nvGrpSpPr>
        <p:grpSpPr>
          <a:xfrm rot="5400000">
            <a:off x="3224627" y="3895493"/>
            <a:ext cx="431765" cy="180259"/>
            <a:chOff x="189150" y="3001911"/>
            <a:chExt cx="431765" cy="180306"/>
          </a:xfrm>
        </p:grpSpPr>
        <p:sp>
          <p:nvSpPr>
            <p:cNvPr id="518" name="Oval 51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519"/>
          <p:cNvGrpSpPr/>
          <p:nvPr/>
        </p:nvGrpSpPr>
        <p:grpSpPr>
          <a:xfrm rot="5400000">
            <a:off x="3223061" y="4958791"/>
            <a:ext cx="431765" cy="180259"/>
            <a:chOff x="189150" y="3001911"/>
            <a:chExt cx="431765" cy="180306"/>
          </a:xfrm>
        </p:grpSpPr>
        <p:sp>
          <p:nvSpPr>
            <p:cNvPr id="521" name="Oval 52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522"/>
          <p:cNvGrpSpPr/>
          <p:nvPr/>
        </p:nvGrpSpPr>
        <p:grpSpPr>
          <a:xfrm rot="5400000">
            <a:off x="4277686" y="2854216"/>
            <a:ext cx="431765" cy="180259"/>
            <a:chOff x="189150" y="3001911"/>
            <a:chExt cx="431765" cy="180306"/>
          </a:xfrm>
        </p:grpSpPr>
        <p:sp>
          <p:nvSpPr>
            <p:cNvPr id="524" name="Oval 52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525"/>
          <p:cNvGrpSpPr/>
          <p:nvPr/>
        </p:nvGrpSpPr>
        <p:grpSpPr>
          <a:xfrm rot="5400000">
            <a:off x="4277990" y="3907546"/>
            <a:ext cx="431765" cy="180259"/>
            <a:chOff x="189150" y="3001911"/>
            <a:chExt cx="431765" cy="180306"/>
          </a:xfrm>
        </p:grpSpPr>
        <p:sp>
          <p:nvSpPr>
            <p:cNvPr id="527" name="Oval 52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528"/>
          <p:cNvGrpSpPr/>
          <p:nvPr/>
        </p:nvGrpSpPr>
        <p:grpSpPr>
          <a:xfrm rot="5400000">
            <a:off x="4276423" y="4970843"/>
            <a:ext cx="431765" cy="180259"/>
            <a:chOff x="189150" y="3001911"/>
            <a:chExt cx="431765" cy="180306"/>
          </a:xfrm>
        </p:grpSpPr>
        <p:sp>
          <p:nvSpPr>
            <p:cNvPr id="530" name="Oval 52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531"/>
          <p:cNvGrpSpPr/>
          <p:nvPr/>
        </p:nvGrpSpPr>
        <p:grpSpPr>
          <a:xfrm rot="5400000">
            <a:off x="5320494" y="2815446"/>
            <a:ext cx="431765" cy="180259"/>
            <a:chOff x="189150" y="3001911"/>
            <a:chExt cx="431765" cy="180306"/>
          </a:xfrm>
        </p:grpSpPr>
        <p:sp>
          <p:nvSpPr>
            <p:cNvPr id="533" name="Oval 53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534"/>
          <p:cNvGrpSpPr/>
          <p:nvPr/>
        </p:nvGrpSpPr>
        <p:grpSpPr>
          <a:xfrm rot="5400000">
            <a:off x="5320798" y="3868776"/>
            <a:ext cx="431765" cy="180259"/>
            <a:chOff x="189150" y="3001911"/>
            <a:chExt cx="431765" cy="180306"/>
          </a:xfrm>
        </p:grpSpPr>
        <p:sp>
          <p:nvSpPr>
            <p:cNvPr id="536" name="Oval 53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537"/>
          <p:cNvGrpSpPr/>
          <p:nvPr/>
        </p:nvGrpSpPr>
        <p:grpSpPr>
          <a:xfrm rot="5400000">
            <a:off x="5319232" y="4932073"/>
            <a:ext cx="431765" cy="180259"/>
            <a:chOff x="189150" y="3001911"/>
            <a:chExt cx="431765" cy="180306"/>
          </a:xfrm>
        </p:grpSpPr>
        <p:sp>
          <p:nvSpPr>
            <p:cNvPr id="539" name="Oval 53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540"/>
          <p:cNvGrpSpPr/>
          <p:nvPr/>
        </p:nvGrpSpPr>
        <p:grpSpPr>
          <a:xfrm rot="5400000">
            <a:off x="6373857" y="2827499"/>
            <a:ext cx="431765" cy="180259"/>
            <a:chOff x="189150" y="3001911"/>
            <a:chExt cx="431765" cy="180306"/>
          </a:xfrm>
        </p:grpSpPr>
        <p:sp>
          <p:nvSpPr>
            <p:cNvPr id="542" name="Oval 54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43"/>
          <p:cNvGrpSpPr/>
          <p:nvPr/>
        </p:nvGrpSpPr>
        <p:grpSpPr>
          <a:xfrm rot="5400000">
            <a:off x="6374161" y="3880829"/>
            <a:ext cx="431765" cy="180259"/>
            <a:chOff x="189150" y="3001911"/>
            <a:chExt cx="431765" cy="180306"/>
          </a:xfrm>
        </p:grpSpPr>
        <p:sp>
          <p:nvSpPr>
            <p:cNvPr id="545" name="Oval 54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546"/>
          <p:cNvGrpSpPr/>
          <p:nvPr/>
        </p:nvGrpSpPr>
        <p:grpSpPr>
          <a:xfrm rot="5400000">
            <a:off x="6372594" y="4944126"/>
            <a:ext cx="431765" cy="180259"/>
            <a:chOff x="189150" y="3001911"/>
            <a:chExt cx="431765" cy="180306"/>
          </a:xfrm>
        </p:grpSpPr>
        <p:sp>
          <p:nvSpPr>
            <p:cNvPr id="548" name="Oval 54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549"/>
          <p:cNvGrpSpPr/>
          <p:nvPr/>
        </p:nvGrpSpPr>
        <p:grpSpPr>
          <a:xfrm rot="5400000">
            <a:off x="7431079" y="2877741"/>
            <a:ext cx="431765" cy="180259"/>
            <a:chOff x="189150" y="3001911"/>
            <a:chExt cx="431765" cy="180306"/>
          </a:xfrm>
        </p:grpSpPr>
        <p:sp>
          <p:nvSpPr>
            <p:cNvPr id="551" name="Oval 55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552"/>
          <p:cNvGrpSpPr/>
          <p:nvPr/>
        </p:nvGrpSpPr>
        <p:grpSpPr>
          <a:xfrm rot="5400000">
            <a:off x="7431383" y="3931070"/>
            <a:ext cx="431765" cy="180259"/>
            <a:chOff x="189150" y="3001911"/>
            <a:chExt cx="431765" cy="180306"/>
          </a:xfrm>
        </p:grpSpPr>
        <p:sp>
          <p:nvSpPr>
            <p:cNvPr id="554" name="Oval 55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555"/>
          <p:cNvGrpSpPr/>
          <p:nvPr/>
        </p:nvGrpSpPr>
        <p:grpSpPr>
          <a:xfrm rot="5400000">
            <a:off x="7429816" y="4994368"/>
            <a:ext cx="431765" cy="180259"/>
            <a:chOff x="189150" y="3001911"/>
            <a:chExt cx="431765" cy="180306"/>
          </a:xfrm>
        </p:grpSpPr>
        <p:sp>
          <p:nvSpPr>
            <p:cNvPr id="557" name="Oval 55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558"/>
          <p:cNvGrpSpPr/>
          <p:nvPr/>
        </p:nvGrpSpPr>
        <p:grpSpPr>
          <a:xfrm rot="5400000">
            <a:off x="8473887" y="2838971"/>
            <a:ext cx="431765" cy="180259"/>
            <a:chOff x="189150" y="3001911"/>
            <a:chExt cx="431765" cy="180306"/>
          </a:xfrm>
        </p:grpSpPr>
        <p:sp>
          <p:nvSpPr>
            <p:cNvPr id="560" name="Oval 55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561"/>
          <p:cNvGrpSpPr/>
          <p:nvPr/>
        </p:nvGrpSpPr>
        <p:grpSpPr>
          <a:xfrm rot="5400000">
            <a:off x="8474191" y="3892301"/>
            <a:ext cx="431765" cy="180259"/>
            <a:chOff x="189150" y="3001911"/>
            <a:chExt cx="431765" cy="180306"/>
          </a:xfrm>
        </p:grpSpPr>
        <p:sp>
          <p:nvSpPr>
            <p:cNvPr id="563" name="Oval 56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564"/>
          <p:cNvGrpSpPr/>
          <p:nvPr/>
        </p:nvGrpSpPr>
        <p:grpSpPr>
          <a:xfrm rot="5400000">
            <a:off x="8472624" y="4955598"/>
            <a:ext cx="431765" cy="180259"/>
            <a:chOff x="189150" y="3001911"/>
            <a:chExt cx="431765" cy="180306"/>
          </a:xfrm>
        </p:grpSpPr>
        <p:sp>
          <p:nvSpPr>
            <p:cNvPr id="566" name="Oval 56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567"/>
          <p:cNvGrpSpPr/>
          <p:nvPr/>
        </p:nvGrpSpPr>
        <p:grpSpPr>
          <a:xfrm rot="5400000">
            <a:off x="9527250" y="2851024"/>
            <a:ext cx="431765" cy="180259"/>
            <a:chOff x="189150" y="3001911"/>
            <a:chExt cx="431765" cy="180306"/>
          </a:xfrm>
        </p:grpSpPr>
        <p:sp>
          <p:nvSpPr>
            <p:cNvPr id="569" name="Oval 56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570"/>
          <p:cNvGrpSpPr/>
          <p:nvPr/>
        </p:nvGrpSpPr>
        <p:grpSpPr>
          <a:xfrm rot="5400000">
            <a:off x="9527553" y="3904354"/>
            <a:ext cx="431765" cy="180259"/>
            <a:chOff x="189150" y="3001911"/>
            <a:chExt cx="431765" cy="180306"/>
          </a:xfrm>
        </p:grpSpPr>
        <p:sp>
          <p:nvSpPr>
            <p:cNvPr id="572" name="Oval 57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573"/>
          <p:cNvGrpSpPr/>
          <p:nvPr/>
        </p:nvGrpSpPr>
        <p:grpSpPr>
          <a:xfrm rot="5400000">
            <a:off x="9525987" y="4967651"/>
            <a:ext cx="431765" cy="180259"/>
            <a:chOff x="189150" y="3001911"/>
            <a:chExt cx="431765" cy="180306"/>
          </a:xfrm>
        </p:grpSpPr>
        <p:sp>
          <p:nvSpPr>
            <p:cNvPr id="575" name="Oval 57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576"/>
          <p:cNvGrpSpPr/>
          <p:nvPr/>
        </p:nvGrpSpPr>
        <p:grpSpPr>
          <a:xfrm rot="5400000">
            <a:off x="10624422" y="2838972"/>
            <a:ext cx="431765" cy="180259"/>
            <a:chOff x="189150" y="3001911"/>
            <a:chExt cx="431765" cy="180306"/>
          </a:xfrm>
        </p:grpSpPr>
        <p:sp>
          <p:nvSpPr>
            <p:cNvPr id="578" name="Oval 57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579"/>
          <p:cNvGrpSpPr/>
          <p:nvPr/>
        </p:nvGrpSpPr>
        <p:grpSpPr>
          <a:xfrm rot="5400000">
            <a:off x="10624726" y="3892302"/>
            <a:ext cx="431765" cy="180259"/>
            <a:chOff x="189150" y="3001911"/>
            <a:chExt cx="431765" cy="180306"/>
          </a:xfrm>
        </p:grpSpPr>
        <p:sp>
          <p:nvSpPr>
            <p:cNvPr id="581" name="Oval 58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582"/>
          <p:cNvGrpSpPr/>
          <p:nvPr/>
        </p:nvGrpSpPr>
        <p:grpSpPr>
          <a:xfrm rot="5400000">
            <a:off x="10623159" y="4955599"/>
            <a:ext cx="431765" cy="180259"/>
            <a:chOff x="189150" y="3001911"/>
            <a:chExt cx="431765" cy="180306"/>
          </a:xfrm>
        </p:grpSpPr>
        <p:sp>
          <p:nvSpPr>
            <p:cNvPr id="584" name="Oval 58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6" name="Oval 585"/>
          <p:cNvSpPr/>
          <p:nvPr/>
        </p:nvSpPr>
        <p:spPr>
          <a:xfrm>
            <a:off x="2594260" y="3076118"/>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1960062" y="5171456"/>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4713522" y="2605959"/>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4069088" y="4755917"/>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6860947" y="5156427"/>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7897977" y="2626255"/>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10417346" y="5183667"/>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2132217" y="3220440"/>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238997" y="4266377"/>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393879" y="2165207"/>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341496" y="5318578"/>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0566265" y="5318578"/>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445486" y="3213722"/>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137652" y="5325667"/>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235550" y="2161972"/>
            <a:ext cx="502789" cy="50292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8286130" y="3697205"/>
            <a:ext cx="228540" cy="228600"/>
          </a:xfrm>
          <a:prstGeom prst="ellipse">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085647" y="2666865"/>
            <a:ext cx="556038" cy="3128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6" name="TextBox 5"/>
              <p:cNvSpPr txBox="1"/>
              <p:nvPr/>
            </p:nvSpPr>
            <p:spPr>
              <a:xfrm>
                <a:off x="11587747" y="2207370"/>
                <a:ext cx="607203" cy="35394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6" name="TextBox 5"/>
              <p:cNvSpPr txBox="1">
                <a:spLocks noRot="1" noChangeAspect="1" noMove="1" noResize="1" noEditPoints="1" noAdjustHandles="1" noChangeArrowheads="1" noChangeShapeType="1" noTextEdit="1"/>
              </p:cNvSpPr>
              <p:nvPr/>
            </p:nvSpPr>
            <p:spPr>
              <a:xfrm>
                <a:off x="11584730" y="2207370"/>
                <a:ext cx="607045" cy="3539430"/>
              </a:xfrm>
              <a:prstGeom prst="rect">
                <a:avLst/>
              </a:prstGeom>
              <a:blipFill rotWithShape="0">
                <a:blip r:embed="rId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24" name="TextBox 323"/>
              <p:cNvSpPr txBox="1"/>
              <p:nvPr/>
            </p:nvSpPr>
            <p:spPr>
              <a:xfrm>
                <a:off x="111926" y="2207370"/>
                <a:ext cx="607203" cy="35394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p:txBody>
          </p:sp>
        </mc:Choice>
        <mc:Fallback>
          <p:sp>
            <p:nvSpPr>
              <p:cNvPr id="324" name="TextBox 323"/>
              <p:cNvSpPr txBox="1">
                <a:spLocks noRot="1" noChangeAspect="1" noMove="1" noResize="1" noEditPoints="1" noAdjustHandles="1" noChangeArrowheads="1" noChangeShapeType="1" noTextEdit="1"/>
              </p:cNvSpPr>
              <p:nvPr/>
            </p:nvSpPr>
            <p:spPr>
              <a:xfrm>
                <a:off x="111897" y="2207370"/>
                <a:ext cx="607045" cy="3539430"/>
              </a:xfrm>
              <a:prstGeom prst="rect">
                <a:avLst/>
              </a:prstGeom>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847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62500" fill="hold" grpId="0" nodeType="clickEffect">
                                  <p:stCondLst>
                                    <p:cond delay="0"/>
                                  </p:stCondLst>
                                  <p:childTnLst>
                                    <p:animMotion origin="layout" path="M -2.70833E-6 2.96296E-6 L 0.06706 0.04004 C 0.08099 0.04907 0.10196 0.05393 0.12396 0.05393 C 0.14896 0.05393 0.16901 0.04907 0.18295 0.04004 L 0.25 2.96296E-6 " pathEditMode="relative" rAng="0" ptsTypes="AAAAA">
                                      <p:cBhvr>
                                        <p:cTn id="6" dur="5000" fill="hold"/>
                                        <p:tgtEl>
                                          <p:spTgt spid="591"/>
                                        </p:tgtEl>
                                        <p:attrNameLst>
                                          <p:attrName>ppt_x</p:attrName>
                                          <p:attrName>ppt_y</p:attrName>
                                        </p:attrNameLst>
                                      </p:cBhvr>
                                      <p:rCtr x="12500" y="2685"/>
                                    </p:animMotion>
                                  </p:childTnLst>
                                </p:cTn>
                              </p:par>
                              <p:par>
                                <p:cTn id="7" presetID="58" presetClass="path" presetSubtype="0" accel="50000" fill="hold" grpId="0" nodeType="withEffect">
                                  <p:stCondLst>
                                    <p:cond delay="0"/>
                                  </p:stCondLst>
                                  <p:childTnLst>
                                    <p:animMotion origin="layout" path="M -2.70833E-6 -2.59259E-6 L 0.03815 -0.00555 C 0.04675 -0.00555 0.05651 -0.00046 0.0638 0.00996 C 0.07253 0.02176 0.07735 0.03542 0.07904 0.05023 L 0.08763 0.1169 " pathEditMode="relative" rAng="18420000" ptsTypes="AAAAA">
                                      <p:cBhvr>
                                        <p:cTn id="8" dur="2500" fill="hold"/>
                                        <p:tgtEl>
                                          <p:spTgt spid="592"/>
                                        </p:tgtEl>
                                        <p:attrNameLst>
                                          <p:attrName>ppt_x</p:attrName>
                                          <p:attrName>ppt_y</p:attrName>
                                        </p:attrNameLst>
                                      </p:cBhvr>
                                      <p:rCtr x="5391" y="3449"/>
                                    </p:animMotion>
                                  </p:childTnLst>
                                </p:cTn>
                              </p:par>
                              <p:par>
                                <p:cTn id="9" presetID="64" presetClass="path" presetSubtype="0" accel="50000" fill="hold" grpId="0" nodeType="withEffect">
                                  <p:stCondLst>
                                    <p:cond delay="0"/>
                                  </p:stCondLst>
                                  <p:childTnLst>
                                    <p:animMotion origin="layout" path="M -2.5E-6 -3.7037E-6 L -0.01393 -0.12569 " pathEditMode="relative" rAng="0" ptsTypes="AA">
                                      <p:cBhvr>
                                        <p:cTn id="10" dur="2500" fill="hold"/>
                                        <p:tgtEl>
                                          <p:spTgt spid="593"/>
                                        </p:tgtEl>
                                        <p:attrNameLst>
                                          <p:attrName>ppt_x</p:attrName>
                                          <p:attrName>ppt_y</p:attrName>
                                        </p:attrNameLst>
                                      </p:cBhvr>
                                      <p:rCtr x="-703" y="-6296"/>
                                    </p:animMotion>
                                  </p:childTnLst>
                                </p:cTn>
                              </p:par>
                              <p:par>
                                <p:cTn id="11" presetID="37" presetClass="path" presetSubtype="0" accel="62500" fill="hold" grpId="0" nodeType="withEffect">
                                  <p:stCondLst>
                                    <p:cond delay="0"/>
                                  </p:stCondLst>
                                  <p:childTnLst>
                                    <p:animMotion origin="layout" path="M 0.00013 -0.00139 L 0.028 0.03171 C 0.03386 0.03843 0.0431 0.04444 0.053 0.04792 C 0.06459 0.05185 0.07409 0.05231 0.08073 0.05 L 0.11355 0.03958 " pathEditMode="relative" rAng="660000" ptsTypes="AAAAA">
                                      <p:cBhvr>
                                        <p:cTn id="12" dur="2500" fill="hold"/>
                                        <p:tgtEl>
                                          <p:spTgt spid="588"/>
                                        </p:tgtEl>
                                        <p:attrNameLst>
                                          <p:attrName>ppt_x</p:attrName>
                                          <p:attrName>ppt_y</p:attrName>
                                        </p:attrNameLst>
                                      </p:cBhvr>
                                      <p:rCtr x="5508" y="3449"/>
                                    </p:animMotion>
                                  </p:childTnLst>
                                </p:cTn>
                              </p:par>
                              <p:par>
                                <p:cTn id="13" presetID="37" presetClass="path" presetSubtype="0" accel="50000" fill="hold" grpId="0" nodeType="withEffect">
                                  <p:stCondLst>
                                    <p:cond delay="0"/>
                                  </p:stCondLst>
                                  <p:childTnLst>
                                    <p:animMotion origin="layout" path="M 1.04167E-6 2.22222E-6 L 0.03333 -0.01158 C 0.04049 -0.01297 0.04922 -0.02107 0.05664 -0.03218 C 0.06575 -0.04468 0.07135 -0.0581 0.07422 -0.07037 L 0.08789 -0.12639 " pathEditMode="relative" rAng="19260000" ptsTypes="AAAAA">
                                      <p:cBhvr>
                                        <p:cTn id="14" dur="2500" fill="hold"/>
                                        <p:tgtEl>
                                          <p:spTgt spid="590"/>
                                        </p:tgtEl>
                                        <p:attrNameLst>
                                          <p:attrName>ppt_x</p:attrName>
                                          <p:attrName>ppt_y</p:attrName>
                                        </p:attrNameLst>
                                      </p:cBhvr>
                                      <p:rCtr x="5065" y="-4838"/>
                                    </p:animMotion>
                                  </p:childTnLst>
                                </p:cTn>
                              </p:par>
                              <p:par>
                                <p:cTn id="15" presetID="49" presetClass="path" presetSubtype="0" accel="62500" fill="hold" grpId="0" nodeType="withEffect">
                                  <p:stCondLst>
                                    <p:cond delay="0"/>
                                  </p:stCondLst>
                                  <p:childTnLst>
                                    <p:animMotion origin="layout" path="M 4.375E-6 2.22222E-6 L 0.04388 0.11574 " pathEditMode="relative" rAng="0" ptsTypes="AA">
                                      <p:cBhvr>
                                        <p:cTn id="16" dur="2500" fill="hold"/>
                                        <p:tgtEl>
                                          <p:spTgt spid="586"/>
                                        </p:tgtEl>
                                        <p:attrNameLst>
                                          <p:attrName>ppt_x</p:attrName>
                                          <p:attrName>ppt_y</p:attrName>
                                        </p:attrNameLst>
                                      </p:cBhvr>
                                      <p:rCtr x="2187" y="5787"/>
                                    </p:animMotion>
                                  </p:childTnLst>
                                </p:cTn>
                              </p:par>
                              <p:par>
                                <p:cTn id="17" presetID="56" presetClass="path" presetSubtype="0" accel="62500" decel="2000" fill="hold" grpId="0" nodeType="withEffect">
                                  <p:stCondLst>
                                    <p:cond delay="0"/>
                                  </p:stCondLst>
                                  <p:childTnLst>
                                    <p:animMotion origin="layout" path="M -2.29167E-6 -3.33333E-6 L 0.06888 -0.08935 " pathEditMode="relative" rAng="0" ptsTypes="AA">
                                      <p:cBhvr>
                                        <p:cTn id="18" dur="2500" fill="hold"/>
                                        <p:tgtEl>
                                          <p:spTgt spid="587"/>
                                        </p:tgtEl>
                                        <p:attrNameLst>
                                          <p:attrName>ppt_x</p:attrName>
                                          <p:attrName>ppt_y</p:attrName>
                                        </p:attrNameLst>
                                      </p:cBhvr>
                                      <p:rCtr x="3438" y="-4468"/>
                                    </p:animMotion>
                                  </p:childTnLst>
                                </p:cTn>
                              </p:par>
                              <p:par>
                                <p:cTn id="19" presetID="37" presetClass="path" presetSubtype="0" accel="62500" fill="hold" grpId="0" nodeType="withEffect">
                                  <p:stCondLst>
                                    <p:cond delay="0"/>
                                  </p:stCondLst>
                                  <p:childTnLst>
                                    <p:animMotion origin="layout" path="M 8.33333E-7 4.81481E-6 L 0.06055 0.02129 C 0.07331 0.02638 0.09219 0.02962 0.11224 0.02962 C 0.13476 0.02962 0.15286 0.02638 0.16562 0.02129 L 0.22643 4.81481E-6 " pathEditMode="relative" rAng="0" ptsTypes="AAAAA">
                                      <p:cBhvr>
                                        <p:cTn id="20" dur="5000" fill="hold"/>
                                        <p:tgtEl>
                                          <p:spTgt spid="589"/>
                                        </p:tgtEl>
                                        <p:attrNameLst>
                                          <p:attrName>ppt_x</p:attrName>
                                          <p:attrName>ppt_y</p:attrName>
                                        </p:attrNameLst>
                                      </p:cBhvr>
                                      <p:rCtr x="11315" y="1481"/>
                                    </p:animMotion>
                                  </p:childTnLst>
                                </p:cTn>
                              </p:par>
                              <p:par>
                                <p:cTn id="21" presetID="44" presetClass="path" presetSubtype="0" fill="hold" grpId="1" nodeType="withEffect">
                                  <p:stCondLst>
                                    <p:cond delay="2500"/>
                                  </p:stCondLst>
                                  <p:childTnLst>
                                    <p:animMotion origin="layout" path="M 0.06888 -0.08935 L 0.09662 -0.16713 C 0.10183 -0.18518 0.11263 -0.1993 0.12539 -0.2074 C 0.13998 -0.21736 0.15287 -0.21921 0.16341 -0.21273 L 0.21328 -0.18842 " pathEditMode="relative" rAng="20340000" ptsTypes="AAAAA">
                                      <p:cBhvr>
                                        <p:cTn id="22" dur="2500" fill="hold"/>
                                        <p:tgtEl>
                                          <p:spTgt spid="587"/>
                                        </p:tgtEl>
                                        <p:attrNameLst>
                                          <p:attrName>ppt_x</p:attrName>
                                          <p:attrName>ppt_y</p:attrName>
                                        </p:attrNameLst>
                                      </p:cBhvr>
                                      <p:rCtr x="6471" y="-8403"/>
                                    </p:animMotion>
                                  </p:childTnLst>
                                </p:cTn>
                              </p:par>
                              <p:par>
                                <p:cTn id="23" presetID="44" presetClass="path" presetSubtype="0" fill="hold" grpId="1" nodeType="withEffect">
                                  <p:stCondLst>
                                    <p:cond delay="2500"/>
                                  </p:stCondLst>
                                  <p:childTnLst>
                                    <p:animMotion origin="layout" path="M 0.08763 -0.12639 L 0.08672 -0.18171 C 0.08633 -0.19282 0.08789 -0.20833 0.09063 -0.22546 C 0.09362 -0.24421 0.09714 -0.25903 0.10065 -0.26852 L 0.11771 -0.31551 " pathEditMode="relative" rAng="17160000" ptsTypes="AAAAA">
                                      <p:cBhvr>
                                        <p:cTn id="24" dur="2500" fill="hold"/>
                                        <p:tgtEl>
                                          <p:spTgt spid="590"/>
                                        </p:tgtEl>
                                        <p:attrNameLst>
                                          <p:attrName>ppt_x</p:attrName>
                                          <p:attrName>ppt_y</p:attrName>
                                        </p:attrNameLst>
                                      </p:cBhvr>
                                      <p:rCtr x="924" y="-9745"/>
                                    </p:animMotion>
                                  </p:childTnLst>
                                </p:cTn>
                              </p:par>
                              <p:par>
                                <p:cTn id="25" presetID="51" presetClass="path" presetSubtype="0" fill="hold" grpId="1" nodeType="withEffect">
                                  <p:stCondLst>
                                    <p:cond delay="2500"/>
                                  </p:stCondLst>
                                  <p:childTnLst>
                                    <p:animMotion origin="layout" path="M 0.08763 0.1169 L 0.08334 0.18356 C 0.08281 0.19791 0.08386 0.21875 0.08516 0.23981 C 0.08659 0.26458 0.08789 0.28402 0.09011 0.29745 L 0.10222 0.36203 " pathEditMode="relative" rAng="21240000" ptsTypes="AAAAA">
                                      <p:cBhvr>
                                        <p:cTn id="26" dur="2500" fill="hold"/>
                                        <p:tgtEl>
                                          <p:spTgt spid="592"/>
                                        </p:tgtEl>
                                        <p:attrNameLst>
                                          <p:attrName>ppt_x</p:attrName>
                                          <p:attrName>ppt_y</p:attrName>
                                        </p:attrNameLst>
                                      </p:cBhvr>
                                      <p:rCtr x="234" y="12338"/>
                                    </p:animMotion>
                                  </p:childTnLst>
                                </p:cTn>
                              </p:par>
                              <p:par>
                                <p:cTn id="27" presetID="51" presetClass="path" presetSubtype="0" fill="hold" grpId="1" nodeType="withEffect">
                                  <p:stCondLst>
                                    <p:cond delay="2500"/>
                                  </p:stCondLst>
                                  <p:childTnLst>
                                    <p:animMotion origin="layout" path="M -0.01394 -0.12569 L -0.00612 -0.18449 C -0.00482 -0.19861 0.00013 -0.21111 0.00729 -0.22153 C 0.01562 -0.2331 0.0233 -0.23634 0.03125 -0.23519 L 0.06549 -0.23611 " pathEditMode="relative" rAng="13920000" ptsTypes="AAAAA">
                                      <p:cBhvr>
                                        <p:cTn id="28" dur="2500" fill="hold"/>
                                        <p:tgtEl>
                                          <p:spTgt spid="593"/>
                                        </p:tgtEl>
                                        <p:attrNameLst>
                                          <p:attrName>ppt_x</p:attrName>
                                          <p:attrName>ppt_y</p:attrName>
                                        </p:attrNameLst>
                                      </p:cBhvr>
                                      <p:rCtr x="3060" y="-7569"/>
                                    </p:animMotion>
                                  </p:childTnLst>
                                </p:cTn>
                              </p:par>
                              <p:par>
                                <p:cTn id="29" presetID="58" presetClass="path" presetSubtype="0" fill="hold" grpId="1" nodeType="withEffect">
                                  <p:stCondLst>
                                    <p:cond delay="2500"/>
                                  </p:stCondLst>
                                  <p:childTnLst>
                                    <p:animMotion origin="layout" path="M 0.11354 0.03958 L 0.14231 0.01852 C 0.14883 0.01435 0.15547 0.01458 0.16067 0.01991 C 0.16666 0.02662 0.1694 0.03727 0.16966 0.04907 L 0.172 0.1044 " pathEditMode="relative" rAng="18120000" ptsTypes="AAAAA">
                                      <p:cBhvr>
                                        <p:cTn id="30" dur="1000" fill="hold"/>
                                        <p:tgtEl>
                                          <p:spTgt spid="588"/>
                                        </p:tgtEl>
                                        <p:attrNameLst>
                                          <p:attrName>ppt_x</p:attrName>
                                          <p:attrName>ppt_y</p:attrName>
                                        </p:attrNameLst>
                                      </p:cBhvr>
                                      <p:rCtr x="3828" y="648"/>
                                    </p:animMotion>
                                  </p:childTnLst>
                                </p:cTn>
                              </p:par>
                              <p:par>
                                <p:cTn id="31" presetID="42" presetClass="path" presetSubtype="0" fill="hold" grpId="2" nodeType="withEffect">
                                  <p:stCondLst>
                                    <p:cond delay="3500"/>
                                  </p:stCondLst>
                                  <p:childTnLst>
                                    <p:animMotion origin="layout" path="M 0.17187 0.10439 L 0.18998 0.26319 " pathEditMode="relative" rAng="0" ptsTypes="AA">
                                      <p:cBhvr>
                                        <p:cTn id="32" dur="1500" fill="hold"/>
                                        <p:tgtEl>
                                          <p:spTgt spid="588"/>
                                        </p:tgtEl>
                                        <p:attrNameLst>
                                          <p:attrName>ppt_x</p:attrName>
                                          <p:attrName>ppt_y</p:attrName>
                                        </p:attrNameLst>
                                      </p:cBhvr>
                                      <p:rCtr x="820" y="8356"/>
                                    </p:animMotion>
                                  </p:childTnLst>
                                </p:cTn>
                              </p:par>
                              <p:par>
                                <p:cTn id="33" presetID="58" presetClass="path" presetSubtype="0" fill="hold" grpId="1" nodeType="withEffect">
                                  <p:stCondLst>
                                    <p:cond delay="2500"/>
                                  </p:stCondLst>
                                  <p:childTnLst>
                                    <p:animMotion origin="layout" path="M 0.04388 0.11574 L 0.07656 0.14722 C 0.08385 0.1537 0.08997 0.16713 0.09336 0.18217 C 0.09726 0.19953 0.09726 0.2162 0.09427 0.22916 L 0.08177 0.29166 " pathEditMode="relative" rAng="20340000" ptsTypes="AAAAA">
                                      <p:cBhvr>
                                        <p:cTn id="34" dur="2500" fill="hold"/>
                                        <p:tgtEl>
                                          <p:spTgt spid="586"/>
                                        </p:tgtEl>
                                        <p:attrNameLst>
                                          <p:attrName>ppt_x</p:attrName>
                                          <p:attrName>ppt_y</p:attrName>
                                        </p:attrNameLst>
                                      </p:cBhvr>
                                      <p:rCtr x="3424"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animBg="1"/>
      <p:bldP spid="586" grpId="1" animBg="1"/>
      <p:bldP spid="587" grpId="0" animBg="1"/>
      <p:bldP spid="587" grpId="1" animBg="1"/>
      <p:bldP spid="588" grpId="0" animBg="1"/>
      <p:bldP spid="588" grpId="1" animBg="1"/>
      <p:bldP spid="588" grpId="2" animBg="1"/>
      <p:bldP spid="589" grpId="0" animBg="1"/>
      <p:bldP spid="590" grpId="0" animBg="1"/>
      <p:bldP spid="590" grpId="1" animBg="1"/>
      <p:bldP spid="592" grpId="0" animBg="1"/>
      <p:bldP spid="592" grpId="1" animBg="1"/>
      <p:bldP spid="593" grpId="0" animBg="1"/>
      <p:bldP spid="593" grpId="1" animBg="1"/>
      <p:bldP spid="59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88825" cy="1754326"/>
          </a:xfrm>
          <a:prstGeom prst="rect">
            <a:avLst/>
          </a:prstGeom>
          <a:noFill/>
        </p:spPr>
        <p:txBody>
          <a:bodyPr wrap="square" rtlCol="0">
            <a:spAutoFit/>
          </a:bodyPr>
          <a:lstStyle/>
          <a:p>
            <a:r>
              <a:rPr lang="en-US" sz="3200" dirty="0" smtClean="0"/>
              <a:t>Semiconductors</a:t>
            </a:r>
          </a:p>
          <a:p>
            <a:endParaRPr lang="en-US" sz="2800" dirty="0"/>
          </a:p>
          <a:p>
            <a:r>
              <a:rPr lang="en-US" sz="2400" dirty="0"/>
              <a:t>	</a:t>
            </a:r>
            <a:r>
              <a:rPr lang="en-US" sz="2400" dirty="0" smtClean="0"/>
              <a:t>Another </a:t>
            </a:r>
            <a:r>
              <a:rPr lang="en-US" sz="2400" dirty="0"/>
              <a:t>type of doping is called </a:t>
            </a:r>
            <a:r>
              <a:rPr lang="en-US" sz="2400" dirty="0" smtClean="0"/>
              <a:t>p-doping</a:t>
            </a:r>
            <a:r>
              <a:rPr lang="en-US" sz="2400" dirty="0"/>
              <a:t>, where some Silicon atoms are replaced with atoms that have </a:t>
            </a:r>
            <a:r>
              <a:rPr lang="en-US" sz="2400" dirty="0" smtClean="0"/>
              <a:t>less </a:t>
            </a:r>
            <a:r>
              <a:rPr lang="en-US" sz="2400" dirty="0"/>
              <a:t>electrons in their valence </a:t>
            </a:r>
            <a:r>
              <a:rPr lang="en-US" sz="2400" dirty="0" smtClean="0"/>
              <a:t>shell, such as Boron.</a:t>
            </a:r>
            <a:endParaRPr lang="en-US" sz="2400" dirty="0"/>
          </a:p>
        </p:txBody>
      </p:sp>
      <p:sp>
        <p:nvSpPr>
          <p:cNvPr id="2" name="Oval 1"/>
          <p:cNvSpPr/>
          <p:nvPr/>
        </p:nvSpPr>
        <p:spPr>
          <a:xfrm>
            <a:off x="112770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4"/>
          </p:cNvCxnSpPr>
          <p:nvPr/>
        </p:nvCxnSpPr>
        <p:spPr>
          <a:xfrm>
            <a:off x="133370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53971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12770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a:off x="133370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53971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12770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a:stCxn id="218" idx="4"/>
          </p:cNvCxnSpPr>
          <p:nvPr/>
        </p:nvCxnSpPr>
        <p:spPr>
          <a:xfrm>
            <a:off x="133370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3971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112770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153971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217963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a:stCxn id="230" idx="4"/>
          </p:cNvCxnSpPr>
          <p:nvPr/>
        </p:nvCxnSpPr>
        <p:spPr>
          <a:xfrm>
            <a:off x="238563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59164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217963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a:stCxn id="233" idx="4"/>
          </p:cNvCxnSpPr>
          <p:nvPr/>
        </p:nvCxnSpPr>
        <p:spPr>
          <a:xfrm>
            <a:off x="238563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9164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217963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a:stCxn id="236" idx="4"/>
          </p:cNvCxnSpPr>
          <p:nvPr/>
        </p:nvCxnSpPr>
        <p:spPr>
          <a:xfrm>
            <a:off x="238563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59164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217963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p:cNvCxnSpPr/>
          <p:nvPr/>
        </p:nvCxnSpPr>
        <p:spPr>
          <a:xfrm>
            <a:off x="259164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3231559"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a:off x="3437568"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643576"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3231559"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a:stCxn id="244" idx="4"/>
          </p:cNvCxnSpPr>
          <p:nvPr/>
        </p:nvCxnSpPr>
        <p:spPr>
          <a:xfrm>
            <a:off x="3437568"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643576"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3206230" y="43066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a:stCxn id="247" idx="4"/>
          </p:cNvCxnSpPr>
          <p:nvPr/>
        </p:nvCxnSpPr>
        <p:spPr>
          <a:xfrm>
            <a:off x="3412238" y="4718815"/>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643576"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320580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p:cNvCxnSpPr/>
          <p:nvPr/>
        </p:nvCxnSpPr>
        <p:spPr>
          <a:xfrm>
            <a:off x="3643576"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4283487"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4"/>
          </p:cNvCxnSpPr>
          <p:nvPr/>
        </p:nvCxnSpPr>
        <p:spPr>
          <a:xfrm>
            <a:off x="4489496"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695504"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4283487"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4"/>
          </p:cNvCxnSpPr>
          <p:nvPr/>
        </p:nvCxnSpPr>
        <p:spPr>
          <a:xfrm>
            <a:off x="4489496"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695504"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8" name="Oval 257"/>
          <p:cNvSpPr/>
          <p:nvPr/>
        </p:nvSpPr>
        <p:spPr>
          <a:xfrm>
            <a:off x="4283487"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p:cNvCxnSpPr>
            <a:stCxn id="258" idx="4"/>
          </p:cNvCxnSpPr>
          <p:nvPr/>
        </p:nvCxnSpPr>
        <p:spPr>
          <a:xfrm>
            <a:off x="4489496"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695504"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428348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4695504"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533541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a:stCxn id="263" idx="4"/>
          </p:cNvCxnSpPr>
          <p:nvPr/>
        </p:nvCxnSpPr>
        <p:spPr>
          <a:xfrm>
            <a:off x="554142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74743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33541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a:stCxn id="266" idx="4"/>
          </p:cNvCxnSpPr>
          <p:nvPr/>
        </p:nvCxnSpPr>
        <p:spPr>
          <a:xfrm>
            <a:off x="554142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74743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33541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a:stCxn id="269" idx="4"/>
          </p:cNvCxnSpPr>
          <p:nvPr/>
        </p:nvCxnSpPr>
        <p:spPr>
          <a:xfrm>
            <a:off x="554142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74743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533541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a:off x="574743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638734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74" idx="4"/>
          </p:cNvCxnSpPr>
          <p:nvPr/>
        </p:nvCxnSpPr>
        <p:spPr>
          <a:xfrm>
            <a:off x="659334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679935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638734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stCxn id="277" idx="4"/>
          </p:cNvCxnSpPr>
          <p:nvPr/>
        </p:nvCxnSpPr>
        <p:spPr>
          <a:xfrm>
            <a:off x="659334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679935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638734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p:cNvCxnSpPr>
            <a:stCxn id="280" idx="4"/>
          </p:cNvCxnSpPr>
          <p:nvPr/>
        </p:nvCxnSpPr>
        <p:spPr>
          <a:xfrm>
            <a:off x="659334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79935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3" name="Oval 282"/>
          <p:cNvSpPr/>
          <p:nvPr/>
        </p:nvSpPr>
        <p:spPr>
          <a:xfrm>
            <a:off x="638734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p:cNvCxnSpPr/>
          <p:nvPr/>
        </p:nvCxnSpPr>
        <p:spPr>
          <a:xfrm>
            <a:off x="679935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7439265"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p:cNvCxnSpPr>
            <a:stCxn id="285" idx="4"/>
          </p:cNvCxnSpPr>
          <p:nvPr/>
        </p:nvCxnSpPr>
        <p:spPr>
          <a:xfrm>
            <a:off x="7645274"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851282"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7439265"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p:cNvCxnSpPr>
            <a:stCxn id="288" idx="4"/>
          </p:cNvCxnSpPr>
          <p:nvPr/>
        </p:nvCxnSpPr>
        <p:spPr>
          <a:xfrm>
            <a:off x="7645274"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851282"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7439265"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stCxn id="291" idx="4"/>
          </p:cNvCxnSpPr>
          <p:nvPr/>
        </p:nvCxnSpPr>
        <p:spPr>
          <a:xfrm>
            <a:off x="7645274"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851282"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7439265"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Straight Connector 294"/>
          <p:cNvCxnSpPr/>
          <p:nvPr/>
        </p:nvCxnSpPr>
        <p:spPr>
          <a:xfrm>
            <a:off x="7851282"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849374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869975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90576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a:off x="849374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p:cNvCxnSpPr>
            <a:stCxn id="299" idx="4"/>
          </p:cNvCxnSpPr>
          <p:nvPr/>
        </p:nvCxnSpPr>
        <p:spPr>
          <a:xfrm>
            <a:off x="869975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890576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849374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a:stCxn id="302" idx="4"/>
          </p:cNvCxnSpPr>
          <p:nvPr/>
        </p:nvCxnSpPr>
        <p:spPr>
          <a:xfrm>
            <a:off x="869975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90576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849374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p:cNvCxnSpPr/>
          <p:nvPr/>
        </p:nvCxnSpPr>
        <p:spPr>
          <a:xfrm>
            <a:off x="890576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p:cNvSpPr/>
          <p:nvPr/>
        </p:nvSpPr>
        <p:spPr>
          <a:xfrm>
            <a:off x="954567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a:stCxn id="307" idx="4"/>
          </p:cNvCxnSpPr>
          <p:nvPr/>
        </p:nvCxnSpPr>
        <p:spPr>
          <a:xfrm>
            <a:off x="975168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95769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954567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p:cNvCxnSpPr>
            <a:stCxn id="310" idx="4"/>
          </p:cNvCxnSpPr>
          <p:nvPr/>
        </p:nvCxnSpPr>
        <p:spPr>
          <a:xfrm>
            <a:off x="975168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995769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954567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p:cNvCxnSpPr>
            <a:stCxn id="313" idx="4"/>
          </p:cNvCxnSpPr>
          <p:nvPr/>
        </p:nvCxnSpPr>
        <p:spPr>
          <a:xfrm>
            <a:off x="975168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995769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954567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p:nvPr/>
        </p:nvCxnSpPr>
        <p:spPr>
          <a:xfrm>
            <a:off x="995769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a:off x="10623356"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a:off x="10829364"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10623356"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4"/>
          </p:cNvCxnSpPr>
          <p:nvPr/>
        </p:nvCxnSpPr>
        <p:spPr>
          <a:xfrm>
            <a:off x="10829364" y="3666616"/>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10623356"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p:cNvCxnSpPr>
            <a:stCxn id="322" idx="4"/>
          </p:cNvCxnSpPr>
          <p:nvPr/>
        </p:nvCxnSpPr>
        <p:spPr>
          <a:xfrm>
            <a:off x="10829364"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4" name="Oval 323"/>
          <p:cNvSpPr/>
          <p:nvPr/>
        </p:nvSpPr>
        <p:spPr>
          <a:xfrm>
            <a:off x="10623356"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
          <p:cNvGrpSpPr/>
          <p:nvPr/>
        </p:nvGrpSpPr>
        <p:grpSpPr>
          <a:xfrm>
            <a:off x="1643847" y="2313382"/>
            <a:ext cx="431653" cy="180306"/>
            <a:chOff x="189150" y="3001911"/>
            <a:chExt cx="431765" cy="180306"/>
          </a:xfrm>
        </p:grpSpPr>
        <p:sp>
          <p:nvSpPr>
            <p:cNvPr id="7" name="Oval 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69"/>
          <p:cNvGrpSpPr/>
          <p:nvPr/>
        </p:nvGrpSpPr>
        <p:grpSpPr>
          <a:xfrm>
            <a:off x="1616887" y="3370395"/>
            <a:ext cx="431653" cy="180306"/>
            <a:chOff x="189150" y="3001911"/>
            <a:chExt cx="431765" cy="180306"/>
          </a:xfrm>
        </p:grpSpPr>
        <p:sp>
          <p:nvSpPr>
            <p:cNvPr id="371" name="Oval 3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72"/>
          <p:cNvGrpSpPr/>
          <p:nvPr/>
        </p:nvGrpSpPr>
        <p:grpSpPr>
          <a:xfrm>
            <a:off x="1639990" y="4425164"/>
            <a:ext cx="431653" cy="180306"/>
            <a:chOff x="189150" y="3001911"/>
            <a:chExt cx="431765" cy="180306"/>
          </a:xfrm>
        </p:grpSpPr>
        <p:sp>
          <p:nvSpPr>
            <p:cNvPr id="374" name="Oval 3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75"/>
          <p:cNvGrpSpPr/>
          <p:nvPr/>
        </p:nvGrpSpPr>
        <p:grpSpPr>
          <a:xfrm>
            <a:off x="1625477" y="5465145"/>
            <a:ext cx="431653" cy="180306"/>
            <a:chOff x="189150" y="3001911"/>
            <a:chExt cx="431765" cy="180306"/>
          </a:xfrm>
        </p:grpSpPr>
        <p:sp>
          <p:nvSpPr>
            <p:cNvPr id="377" name="Oval 3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78"/>
          <p:cNvGrpSpPr/>
          <p:nvPr/>
        </p:nvGrpSpPr>
        <p:grpSpPr>
          <a:xfrm>
            <a:off x="2737128" y="2313381"/>
            <a:ext cx="431653" cy="180306"/>
            <a:chOff x="189150" y="3001911"/>
            <a:chExt cx="431765" cy="180306"/>
          </a:xfrm>
        </p:grpSpPr>
        <p:sp>
          <p:nvSpPr>
            <p:cNvPr id="380" name="Oval 3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81"/>
          <p:cNvGrpSpPr/>
          <p:nvPr/>
        </p:nvGrpSpPr>
        <p:grpSpPr>
          <a:xfrm>
            <a:off x="2710168" y="3370394"/>
            <a:ext cx="431653" cy="180306"/>
            <a:chOff x="189150" y="3001911"/>
            <a:chExt cx="431765" cy="180306"/>
          </a:xfrm>
        </p:grpSpPr>
        <p:sp>
          <p:nvSpPr>
            <p:cNvPr id="383" name="Oval 3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84"/>
          <p:cNvGrpSpPr/>
          <p:nvPr/>
        </p:nvGrpSpPr>
        <p:grpSpPr>
          <a:xfrm>
            <a:off x="2733271" y="4425163"/>
            <a:ext cx="431653" cy="180306"/>
            <a:chOff x="189150" y="3001911"/>
            <a:chExt cx="431765" cy="180306"/>
          </a:xfrm>
        </p:grpSpPr>
        <p:sp>
          <p:nvSpPr>
            <p:cNvPr id="386" name="Oval 3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87"/>
          <p:cNvGrpSpPr/>
          <p:nvPr/>
        </p:nvGrpSpPr>
        <p:grpSpPr>
          <a:xfrm>
            <a:off x="2718758" y="5465144"/>
            <a:ext cx="431653" cy="180306"/>
            <a:chOff x="189150" y="3001911"/>
            <a:chExt cx="431765" cy="180306"/>
          </a:xfrm>
        </p:grpSpPr>
        <p:sp>
          <p:nvSpPr>
            <p:cNvPr id="389" name="Oval 3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90"/>
          <p:cNvGrpSpPr/>
          <p:nvPr/>
        </p:nvGrpSpPr>
        <p:grpSpPr>
          <a:xfrm>
            <a:off x="3740308" y="2318197"/>
            <a:ext cx="431653" cy="180306"/>
            <a:chOff x="189150" y="3001911"/>
            <a:chExt cx="431765" cy="180306"/>
          </a:xfrm>
        </p:grpSpPr>
        <p:sp>
          <p:nvSpPr>
            <p:cNvPr id="392" name="Oval 3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93"/>
          <p:cNvGrpSpPr/>
          <p:nvPr/>
        </p:nvGrpSpPr>
        <p:grpSpPr>
          <a:xfrm>
            <a:off x="3713348" y="3375210"/>
            <a:ext cx="431653" cy="180306"/>
            <a:chOff x="189150" y="3001911"/>
            <a:chExt cx="431765" cy="180306"/>
          </a:xfrm>
        </p:grpSpPr>
        <p:sp>
          <p:nvSpPr>
            <p:cNvPr id="395" name="Oval 39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96"/>
          <p:cNvGrpSpPr/>
          <p:nvPr/>
        </p:nvGrpSpPr>
        <p:grpSpPr>
          <a:xfrm>
            <a:off x="3736451" y="4429979"/>
            <a:ext cx="431653" cy="180306"/>
            <a:chOff x="189150" y="3001911"/>
            <a:chExt cx="431765" cy="180306"/>
          </a:xfrm>
        </p:grpSpPr>
        <p:sp>
          <p:nvSpPr>
            <p:cNvPr id="398" name="Oval 39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99"/>
          <p:cNvGrpSpPr/>
          <p:nvPr/>
        </p:nvGrpSpPr>
        <p:grpSpPr>
          <a:xfrm>
            <a:off x="3721938" y="5469960"/>
            <a:ext cx="431653" cy="180306"/>
            <a:chOff x="189150" y="3001911"/>
            <a:chExt cx="431765" cy="180306"/>
          </a:xfrm>
        </p:grpSpPr>
        <p:sp>
          <p:nvSpPr>
            <p:cNvPr id="401" name="Oval 40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02"/>
          <p:cNvGrpSpPr/>
          <p:nvPr/>
        </p:nvGrpSpPr>
        <p:grpSpPr>
          <a:xfrm>
            <a:off x="4833042" y="2313380"/>
            <a:ext cx="431653" cy="180306"/>
            <a:chOff x="189150" y="3001911"/>
            <a:chExt cx="431765" cy="180306"/>
          </a:xfrm>
        </p:grpSpPr>
        <p:sp>
          <p:nvSpPr>
            <p:cNvPr id="404" name="Oval 40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05"/>
          <p:cNvGrpSpPr/>
          <p:nvPr/>
        </p:nvGrpSpPr>
        <p:grpSpPr>
          <a:xfrm>
            <a:off x="4806082" y="3370393"/>
            <a:ext cx="431653" cy="180306"/>
            <a:chOff x="189150" y="3001911"/>
            <a:chExt cx="431765" cy="180306"/>
          </a:xfrm>
        </p:grpSpPr>
        <p:sp>
          <p:nvSpPr>
            <p:cNvPr id="407" name="Oval 40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08"/>
          <p:cNvGrpSpPr/>
          <p:nvPr/>
        </p:nvGrpSpPr>
        <p:grpSpPr>
          <a:xfrm>
            <a:off x="4829185" y="4425162"/>
            <a:ext cx="431653" cy="180306"/>
            <a:chOff x="189150" y="3001911"/>
            <a:chExt cx="431765" cy="180306"/>
          </a:xfrm>
        </p:grpSpPr>
        <p:sp>
          <p:nvSpPr>
            <p:cNvPr id="410" name="Oval 40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11"/>
          <p:cNvGrpSpPr/>
          <p:nvPr/>
        </p:nvGrpSpPr>
        <p:grpSpPr>
          <a:xfrm>
            <a:off x="4814672" y="5465143"/>
            <a:ext cx="431653" cy="180306"/>
            <a:chOff x="189150" y="3001911"/>
            <a:chExt cx="431765" cy="180306"/>
          </a:xfrm>
        </p:grpSpPr>
        <p:sp>
          <p:nvSpPr>
            <p:cNvPr id="413" name="Oval 41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14"/>
          <p:cNvGrpSpPr/>
          <p:nvPr/>
        </p:nvGrpSpPr>
        <p:grpSpPr>
          <a:xfrm>
            <a:off x="5834810" y="2313379"/>
            <a:ext cx="431653" cy="180306"/>
            <a:chOff x="189150" y="3001911"/>
            <a:chExt cx="431765" cy="180306"/>
          </a:xfrm>
        </p:grpSpPr>
        <p:sp>
          <p:nvSpPr>
            <p:cNvPr id="416" name="Oval 41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17"/>
          <p:cNvGrpSpPr/>
          <p:nvPr/>
        </p:nvGrpSpPr>
        <p:grpSpPr>
          <a:xfrm>
            <a:off x="5807850" y="3370392"/>
            <a:ext cx="431653" cy="180306"/>
            <a:chOff x="189150" y="3001911"/>
            <a:chExt cx="431765" cy="180306"/>
          </a:xfrm>
        </p:grpSpPr>
        <p:sp>
          <p:nvSpPr>
            <p:cNvPr id="419" name="Oval 41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20"/>
          <p:cNvGrpSpPr/>
          <p:nvPr/>
        </p:nvGrpSpPr>
        <p:grpSpPr>
          <a:xfrm>
            <a:off x="5830953" y="4425161"/>
            <a:ext cx="431653" cy="180306"/>
            <a:chOff x="189150" y="3001911"/>
            <a:chExt cx="431765" cy="180306"/>
          </a:xfrm>
        </p:grpSpPr>
        <p:sp>
          <p:nvSpPr>
            <p:cNvPr id="422" name="Oval 42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3"/>
          <p:cNvGrpSpPr/>
          <p:nvPr/>
        </p:nvGrpSpPr>
        <p:grpSpPr>
          <a:xfrm>
            <a:off x="5816440" y="5465142"/>
            <a:ext cx="431653" cy="180306"/>
            <a:chOff x="189150" y="3001911"/>
            <a:chExt cx="431765" cy="180306"/>
          </a:xfrm>
        </p:grpSpPr>
        <p:sp>
          <p:nvSpPr>
            <p:cNvPr id="425" name="Oval 42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7" name="Straight Connector 426"/>
          <p:cNvCxnSpPr/>
          <p:nvPr/>
        </p:nvCxnSpPr>
        <p:spPr>
          <a:xfrm>
            <a:off x="6814178" y="2403531"/>
            <a:ext cx="6399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427"/>
          <p:cNvGrpSpPr/>
          <p:nvPr/>
        </p:nvGrpSpPr>
        <p:grpSpPr>
          <a:xfrm>
            <a:off x="6905720" y="3365572"/>
            <a:ext cx="431653" cy="180306"/>
            <a:chOff x="189150" y="3001911"/>
            <a:chExt cx="431765" cy="180306"/>
          </a:xfrm>
        </p:grpSpPr>
        <p:sp>
          <p:nvSpPr>
            <p:cNvPr id="429" name="Oval 42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30"/>
          <p:cNvGrpSpPr/>
          <p:nvPr/>
        </p:nvGrpSpPr>
        <p:grpSpPr>
          <a:xfrm>
            <a:off x="6880356" y="4420342"/>
            <a:ext cx="431653" cy="180306"/>
            <a:chOff x="189150" y="3001911"/>
            <a:chExt cx="431765" cy="180306"/>
          </a:xfrm>
        </p:grpSpPr>
        <p:sp>
          <p:nvSpPr>
            <p:cNvPr id="432" name="Oval 43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33"/>
          <p:cNvGrpSpPr/>
          <p:nvPr/>
        </p:nvGrpSpPr>
        <p:grpSpPr>
          <a:xfrm>
            <a:off x="6927168" y="5471240"/>
            <a:ext cx="431653" cy="180306"/>
            <a:chOff x="189150" y="3001911"/>
            <a:chExt cx="431765" cy="180306"/>
          </a:xfrm>
        </p:grpSpPr>
        <p:sp>
          <p:nvSpPr>
            <p:cNvPr id="435" name="Oval 43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36"/>
          <p:cNvGrpSpPr/>
          <p:nvPr/>
        </p:nvGrpSpPr>
        <p:grpSpPr>
          <a:xfrm>
            <a:off x="7962839" y="2313378"/>
            <a:ext cx="431653" cy="180306"/>
            <a:chOff x="189150" y="3001911"/>
            <a:chExt cx="431765" cy="180306"/>
          </a:xfrm>
        </p:grpSpPr>
        <p:sp>
          <p:nvSpPr>
            <p:cNvPr id="438" name="Oval 43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39"/>
          <p:cNvGrpSpPr/>
          <p:nvPr/>
        </p:nvGrpSpPr>
        <p:grpSpPr>
          <a:xfrm>
            <a:off x="7935879" y="3370391"/>
            <a:ext cx="431653" cy="180306"/>
            <a:chOff x="189150" y="3001911"/>
            <a:chExt cx="431765" cy="180306"/>
          </a:xfrm>
        </p:grpSpPr>
        <p:sp>
          <p:nvSpPr>
            <p:cNvPr id="441" name="Oval 44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42"/>
          <p:cNvGrpSpPr/>
          <p:nvPr/>
        </p:nvGrpSpPr>
        <p:grpSpPr>
          <a:xfrm>
            <a:off x="7958982" y="4425160"/>
            <a:ext cx="431653" cy="180306"/>
            <a:chOff x="189150" y="3001911"/>
            <a:chExt cx="431765" cy="180306"/>
          </a:xfrm>
        </p:grpSpPr>
        <p:sp>
          <p:nvSpPr>
            <p:cNvPr id="444" name="Oval 44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45"/>
          <p:cNvGrpSpPr/>
          <p:nvPr/>
        </p:nvGrpSpPr>
        <p:grpSpPr>
          <a:xfrm>
            <a:off x="7944469" y="5465141"/>
            <a:ext cx="431653" cy="180306"/>
            <a:chOff x="189150" y="3001911"/>
            <a:chExt cx="431765" cy="180306"/>
          </a:xfrm>
        </p:grpSpPr>
        <p:sp>
          <p:nvSpPr>
            <p:cNvPr id="447" name="Oval 44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448"/>
          <p:cNvGrpSpPr/>
          <p:nvPr/>
        </p:nvGrpSpPr>
        <p:grpSpPr>
          <a:xfrm>
            <a:off x="9015283" y="2308560"/>
            <a:ext cx="431653" cy="180306"/>
            <a:chOff x="189150" y="3001911"/>
            <a:chExt cx="431765" cy="180306"/>
          </a:xfrm>
        </p:grpSpPr>
        <p:sp>
          <p:nvSpPr>
            <p:cNvPr id="450" name="Oval 44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51"/>
          <p:cNvGrpSpPr/>
          <p:nvPr/>
        </p:nvGrpSpPr>
        <p:grpSpPr>
          <a:xfrm>
            <a:off x="9028613" y="3365574"/>
            <a:ext cx="431653" cy="180306"/>
            <a:chOff x="189150" y="3001911"/>
            <a:chExt cx="431765" cy="180306"/>
          </a:xfrm>
        </p:grpSpPr>
        <p:sp>
          <p:nvSpPr>
            <p:cNvPr id="453" name="Oval 45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454"/>
          <p:cNvGrpSpPr/>
          <p:nvPr/>
        </p:nvGrpSpPr>
        <p:grpSpPr>
          <a:xfrm>
            <a:off x="9013109" y="4420342"/>
            <a:ext cx="431653" cy="180306"/>
            <a:chOff x="189150" y="3001911"/>
            <a:chExt cx="431765" cy="180306"/>
          </a:xfrm>
        </p:grpSpPr>
        <p:sp>
          <p:nvSpPr>
            <p:cNvPr id="456" name="Oval 45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457"/>
          <p:cNvGrpSpPr/>
          <p:nvPr/>
        </p:nvGrpSpPr>
        <p:grpSpPr>
          <a:xfrm>
            <a:off x="9011076" y="5460323"/>
            <a:ext cx="431653" cy="180306"/>
            <a:chOff x="189150" y="3001911"/>
            <a:chExt cx="431765" cy="180306"/>
          </a:xfrm>
        </p:grpSpPr>
        <p:sp>
          <p:nvSpPr>
            <p:cNvPr id="459" name="Oval 45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460"/>
          <p:cNvGrpSpPr/>
          <p:nvPr/>
        </p:nvGrpSpPr>
        <p:grpSpPr>
          <a:xfrm>
            <a:off x="10058570" y="2308560"/>
            <a:ext cx="431653" cy="180306"/>
            <a:chOff x="189150" y="3001911"/>
            <a:chExt cx="431765" cy="180306"/>
          </a:xfrm>
        </p:grpSpPr>
        <p:sp>
          <p:nvSpPr>
            <p:cNvPr id="462" name="Oval 46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463"/>
          <p:cNvGrpSpPr/>
          <p:nvPr/>
        </p:nvGrpSpPr>
        <p:grpSpPr>
          <a:xfrm>
            <a:off x="10053485" y="3365572"/>
            <a:ext cx="431653" cy="180306"/>
            <a:chOff x="189150" y="3001911"/>
            <a:chExt cx="431765" cy="180306"/>
          </a:xfrm>
        </p:grpSpPr>
        <p:sp>
          <p:nvSpPr>
            <p:cNvPr id="465" name="Oval 46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466"/>
          <p:cNvGrpSpPr/>
          <p:nvPr/>
        </p:nvGrpSpPr>
        <p:grpSpPr>
          <a:xfrm>
            <a:off x="10063034" y="4420342"/>
            <a:ext cx="431653" cy="180306"/>
            <a:chOff x="189150" y="3001911"/>
            <a:chExt cx="431765" cy="180306"/>
          </a:xfrm>
        </p:grpSpPr>
        <p:sp>
          <p:nvSpPr>
            <p:cNvPr id="468" name="Oval 46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69"/>
          <p:cNvGrpSpPr/>
          <p:nvPr/>
        </p:nvGrpSpPr>
        <p:grpSpPr>
          <a:xfrm>
            <a:off x="10051872" y="5460323"/>
            <a:ext cx="431653" cy="180306"/>
            <a:chOff x="189150" y="3001911"/>
            <a:chExt cx="431765" cy="180306"/>
          </a:xfrm>
        </p:grpSpPr>
        <p:sp>
          <p:nvSpPr>
            <p:cNvPr id="471" name="Oval 4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72"/>
          <p:cNvGrpSpPr/>
          <p:nvPr/>
        </p:nvGrpSpPr>
        <p:grpSpPr>
          <a:xfrm>
            <a:off x="6880356" y="2308560"/>
            <a:ext cx="431653" cy="180306"/>
            <a:chOff x="189150" y="3001911"/>
            <a:chExt cx="431765" cy="180306"/>
          </a:xfrm>
        </p:grpSpPr>
        <p:sp>
          <p:nvSpPr>
            <p:cNvPr id="474" name="Oval 4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475"/>
          <p:cNvGrpSpPr/>
          <p:nvPr/>
        </p:nvGrpSpPr>
        <p:grpSpPr>
          <a:xfrm rot="5400000">
            <a:off x="1115278" y="2837080"/>
            <a:ext cx="431765" cy="180259"/>
            <a:chOff x="189150" y="3001911"/>
            <a:chExt cx="431765" cy="180306"/>
          </a:xfrm>
        </p:grpSpPr>
        <p:sp>
          <p:nvSpPr>
            <p:cNvPr id="477" name="Oval 4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478"/>
          <p:cNvGrpSpPr/>
          <p:nvPr/>
        </p:nvGrpSpPr>
        <p:grpSpPr>
          <a:xfrm rot="5400000">
            <a:off x="1115582" y="3890410"/>
            <a:ext cx="431765" cy="180259"/>
            <a:chOff x="189150" y="3001911"/>
            <a:chExt cx="431765" cy="180306"/>
          </a:xfrm>
        </p:grpSpPr>
        <p:sp>
          <p:nvSpPr>
            <p:cNvPr id="480" name="Oval 4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481"/>
          <p:cNvGrpSpPr/>
          <p:nvPr/>
        </p:nvGrpSpPr>
        <p:grpSpPr>
          <a:xfrm rot="5400000">
            <a:off x="1114015" y="4953707"/>
            <a:ext cx="431765" cy="180259"/>
            <a:chOff x="189150" y="3001911"/>
            <a:chExt cx="431765" cy="180306"/>
          </a:xfrm>
        </p:grpSpPr>
        <p:sp>
          <p:nvSpPr>
            <p:cNvPr id="483" name="Oval 4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84"/>
          <p:cNvGrpSpPr/>
          <p:nvPr/>
        </p:nvGrpSpPr>
        <p:grpSpPr>
          <a:xfrm rot="5400000">
            <a:off x="2167209" y="2837081"/>
            <a:ext cx="431765" cy="180259"/>
            <a:chOff x="189150" y="3001911"/>
            <a:chExt cx="431765" cy="180306"/>
          </a:xfrm>
        </p:grpSpPr>
        <p:sp>
          <p:nvSpPr>
            <p:cNvPr id="486" name="Oval 4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487"/>
          <p:cNvGrpSpPr/>
          <p:nvPr/>
        </p:nvGrpSpPr>
        <p:grpSpPr>
          <a:xfrm rot="5400000">
            <a:off x="2167209" y="3942879"/>
            <a:ext cx="431765" cy="180259"/>
            <a:chOff x="189150" y="3001911"/>
            <a:chExt cx="431765" cy="180306"/>
          </a:xfrm>
        </p:grpSpPr>
        <p:sp>
          <p:nvSpPr>
            <p:cNvPr id="489" name="Oval 4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490"/>
          <p:cNvGrpSpPr/>
          <p:nvPr/>
        </p:nvGrpSpPr>
        <p:grpSpPr>
          <a:xfrm rot="5400000">
            <a:off x="2168435" y="4943418"/>
            <a:ext cx="431765" cy="180259"/>
            <a:chOff x="189150" y="3001911"/>
            <a:chExt cx="431765" cy="180306"/>
          </a:xfrm>
        </p:grpSpPr>
        <p:sp>
          <p:nvSpPr>
            <p:cNvPr id="492" name="Oval 4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513"/>
          <p:cNvGrpSpPr/>
          <p:nvPr/>
        </p:nvGrpSpPr>
        <p:grpSpPr>
          <a:xfrm rot="5400000">
            <a:off x="3224323" y="2837081"/>
            <a:ext cx="431765" cy="180259"/>
            <a:chOff x="189150" y="3001911"/>
            <a:chExt cx="431765" cy="180306"/>
          </a:xfrm>
        </p:grpSpPr>
        <p:sp>
          <p:nvSpPr>
            <p:cNvPr id="515" name="Oval 51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516"/>
          <p:cNvGrpSpPr/>
          <p:nvPr/>
        </p:nvGrpSpPr>
        <p:grpSpPr>
          <a:xfrm rot="5400000">
            <a:off x="3224627" y="3890411"/>
            <a:ext cx="431765" cy="180259"/>
            <a:chOff x="189150" y="3001911"/>
            <a:chExt cx="431765" cy="180306"/>
          </a:xfrm>
        </p:grpSpPr>
        <p:sp>
          <p:nvSpPr>
            <p:cNvPr id="518" name="Oval 51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19"/>
          <p:cNvGrpSpPr/>
          <p:nvPr/>
        </p:nvGrpSpPr>
        <p:grpSpPr>
          <a:xfrm rot="5400000">
            <a:off x="3223061" y="4953709"/>
            <a:ext cx="431765" cy="180259"/>
            <a:chOff x="189150" y="3001911"/>
            <a:chExt cx="431765" cy="180306"/>
          </a:xfrm>
        </p:grpSpPr>
        <p:sp>
          <p:nvSpPr>
            <p:cNvPr id="521" name="Oval 52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522"/>
          <p:cNvGrpSpPr/>
          <p:nvPr/>
        </p:nvGrpSpPr>
        <p:grpSpPr>
          <a:xfrm rot="5400000">
            <a:off x="4277686" y="2849134"/>
            <a:ext cx="431765" cy="180259"/>
            <a:chOff x="189150" y="3001911"/>
            <a:chExt cx="431765" cy="180306"/>
          </a:xfrm>
        </p:grpSpPr>
        <p:sp>
          <p:nvSpPr>
            <p:cNvPr id="524" name="Oval 52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525"/>
          <p:cNvGrpSpPr/>
          <p:nvPr/>
        </p:nvGrpSpPr>
        <p:grpSpPr>
          <a:xfrm rot="5400000">
            <a:off x="4277990" y="3902464"/>
            <a:ext cx="431765" cy="180259"/>
            <a:chOff x="189150" y="3001911"/>
            <a:chExt cx="431765" cy="180306"/>
          </a:xfrm>
        </p:grpSpPr>
        <p:sp>
          <p:nvSpPr>
            <p:cNvPr id="527" name="Oval 52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528"/>
          <p:cNvGrpSpPr/>
          <p:nvPr/>
        </p:nvGrpSpPr>
        <p:grpSpPr>
          <a:xfrm rot="5400000">
            <a:off x="4276423" y="4965761"/>
            <a:ext cx="431765" cy="180259"/>
            <a:chOff x="189150" y="3001911"/>
            <a:chExt cx="431765" cy="180306"/>
          </a:xfrm>
        </p:grpSpPr>
        <p:sp>
          <p:nvSpPr>
            <p:cNvPr id="530" name="Oval 52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531"/>
          <p:cNvGrpSpPr/>
          <p:nvPr/>
        </p:nvGrpSpPr>
        <p:grpSpPr>
          <a:xfrm rot="5400000">
            <a:off x="5320494" y="2810364"/>
            <a:ext cx="431765" cy="180259"/>
            <a:chOff x="189150" y="3001911"/>
            <a:chExt cx="431765" cy="180306"/>
          </a:xfrm>
        </p:grpSpPr>
        <p:sp>
          <p:nvSpPr>
            <p:cNvPr id="533" name="Oval 53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534"/>
          <p:cNvGrpSpPr/>
          <p:nvPr/>
        </p:nvGrpSpPr>
        <p:grpSpPr>
          <a:xfrm rot="5400000">
            <a:off x="5320798" y="3863694"/>
            <a:ext cx="431765" cy="180259"/>
            <a:chOff x="189150" y="3001911"/>
            <a:chExt cx="431765" cy="180306"/>
          </a:xfrm>
        </p:grpSpPr>
        <p:sp>
          <p:nvSpPr>
            <p:cNvPr id="536" name="Oval 53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537"/>
          <p:cNvGrpSpPr/>
          <p:nvPr/>
        </p:nvGrpSpPr>
        <p:grpSpPr>
          <a:xfrm rot="5400000">
            <a:off x="5319232" y="4926991"/>
            <a:ext cx="431765" cy="180259"/>
            <a:chOff x="189150" y="3001911"/>
            <a:chExt cx="431765" cy="180306"/>
          </a:xfrm>
        </p:grpSpPr>
        <p:sp>
          <p:nvSpPr>
            <p:cNvPr id="539" name="Oval 53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540"/>
          <p:cNvGrpSpPr/>
          <p:nvPr/>
        </p:nvGrpSpPr>
        <p:grpSpPr>
          <a:xfrm rot="5400000">
            <a:off x="6373857" y="2822417"/>
            <a:ext cx="431765" cy="180259"/>
            <a:chOff x="189150" y="3001911"/>
            <a:chExt cx="431765" cy="180306"/>
          </a:xfrm>
        </p:grpSpPr>
        <p:sp>
          <p:nvSpPr>
            <p:cNvPr id="542" name="Oval 54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543"/>
          <p:cNvGrpSpPr/>
          <p:nvPr/>
        </p:nvGrpSpPr>
        <p:grpSpPr>
          <a:xfrm rot="5400000">
            <a:off x="6374161" y="3875747"/>
            <a:ext cx="431765" cy="180259"/>
            <a:chOff x="189150" y="3001911"/>
            <a:chExt cx="431765" cy="180306"/>
          </a:xfrm>
        </p:grpSpPr>
        <p:sp>
          <p:nvSpPr>
            <p:cNvPr id="545" name="Oval 54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546"/>
          <p:cNvGrpSpPr/>
          <p:nvPr/>
        </p:nvGrpSpPr>
        <p:grpSpPr>
          <a:xfrm rot="5400000">
            <a:off x="6372594" y="4939044"/>
            <a:ext cx="431765" cy="180259"/>
            <a:chOff x="189150" y="3001911"/>
            <a:chExt cx="431765" cy="180306"/>
          </a:xfrm>
        </p:grpSpPr>
        <p:sp>
          <p:nvSpPr>
            <p:cNvPr id="548" name="Oval 54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49"/>
          <p:cNvGrpSpPr/>
          <p:nvPr/>
        </p:nvGrpSpPr>
        <p:grpSpPr>
          <a:xfrm rot="5400000">
            <a:off x="7431079" y="2872659"/>
            <a:ext cx="431765" cy="180259"/>
            <a:chOff x="189150" y="3001911"/>
            <a:chExt cx="431765" cy="180306"/>
          </a:xfrm>
        </p:grpSpPr>
        <p:sp>
          <p:nvSpPr>
            <p:cNvPr id="551" name="Oval 55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552"/>
          <p:cNvGrpSpPr/>
          <p:nvPr/>
        </p:nvGrpSpPr>
        <p:grpSpPr>
          <a:xfrm rot="5400000">
            <a:off x="7431383" y="3925989"/>
            <a:ext cx="431765" cy="180259"/>
            <a:chOff x="189150" y="3001911"/>
            <a:chExt cx="431765" cy="180306"/>
          </a:xfrm>
        </p:grpSpPr>
        <p:sp>
          <p:nvSpPr>
            <p:cNvPr id="554" name="Oval 55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555"/>
          <p:cNvGrpSpPr/>
          <p:nvPr/>
        </p:nvGrpSpPr>
        <p:grpSpPr>
          <a:xfrm rot="5400000">
            <a:off x="7429816" y="4989286"/>
            <a:ext cx="431765" cy="180259"/>
            <a:chOff x="189150" y="3001911"/>
            <a:chExt cx="431765" cy="180306"/>
          </a:xfrm>
        </p:grpSpPr>
        <p:sp>
          <p:nvSpPr>
            <p:cNvPr id="557" name="Oval 55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558"/>
          <p:cNvGrpSpPr/>
          <p:nvPr/>
        </p:nvGrpSpPr>
        <p:grpSpPr>
          <a:xfrm rot="5400000">
            <a:off x="8473887" y="2833889"/>
            <a:ext cx="431765" cy="180259"/>
            <a:chOff x="189150" y="3001911"/>
            <a:chExt cx="431765" cy="180306"/>
          </a:xfrm>
        </p:grpSpPr>
        <p:sp>
          <p:nvSpPr>
            <p:cNvPr id="560" name="Oval 55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561"/>
          <p:cNvGrpSpPr/>
          <p:nvPr/>
        </p:nvGrpSpPr>
        <p:grpSpPr>
          <a:xfrm rot="5400000">
            <a:off x="8474191" y="3887219"/>
            <a:ext cx="431765" cy="180259"/>
            <a:chOff x="189150" y="3001911"/>
            <a:chExt cx="431765" cy="180306"/>
          </a:xfrm>
        </p:grpSpPr>
        <p:sp>
          <p:nvSpPr>
            <p:cNvPr id="563" name="Oval 56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564"/>
          <p:cNvGrpSpPr/>
          <p:nvPr/>
        </p:nvGrpSpPr>
        <p:grpSpPr>
          <a:xfrm rot="5400000">
            <a:off x="8472624" y="4950516"/>
            <a:ext cx="431765" cy="180259"/>
            <a:chOff x="189150" y="3001911"/>
            <a:chExt cx="431765" cy="180306"/>
          </a:xfrm>
        </p:grpSpPr>
        <p:sp>
          <p:nvSpPr>
            <p:cNvPr id="566" name="Oval 56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567"/>
          <p:cNvGrpSpPr/>
          <p:nvPr/>
        </p:nvGrpSpPr>
        <p:grpSpPr>
          <a:xfrm rot="5400000">
            <a:off x="9527250" y="2845942"/>
            <a:ext cx="431765" cy="180259"/>
            <a:chOff x="189150" y="3001911"/>
            <a:chExt cx="431765" cy="180306"/>
          </a:xfrm>
        </p:grpSpPr>
        <p:sp>
          <p:nvSpPr>
            <p:cNvPr id="569" name="Oval 56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570"/>
          <p:cNvGrpSpPr/>
          <p:nvPr/>
        </p:nvGrpSpPr>
        <p:grpSpPr>
          <a:xfrm rot="5400000">
            <a:off x="9527553" y="3899272"/>
            <a:ext cx="431765" cy="180259"/>
            <a:chOff x="189150" y="3001911"/>
            <a:chExt cx="431765" cy="180306"/>
          </a:xfrm>
        </p:grpSpPr>
        <p:sp>
          <p:nvSpPr>
            <p:cNvPr id="572" name="Oval 57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573"/>
          <p:cNvGrpSpPr/>
          <p:nvPr/>
        </p:nvGrpSpPr>
        <p:grpSpPr>
          <a:xfrm rot="5400000">
            <a:off x="9525987" y="4962569"/>
            <a:ext cx="431765" cy="180259"/>
            <a:chOff x="189150" y="3001911"/>
            <a:chExt cx="431765" cy="180306"/>
          </a:xfrm>
        </p:grpSpPr>
        <p:sp>
          <p:nvSpPr>
            <p:cNvPr id="575" name="Oval 57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576"/>
          <p:cNvGrpSpPr/>
          <p:nvPr/>
        </p:nvGrpSpPr>
        <p:grpSpPr>
          <a:xfrm rot="5400000">
            <a:off x="10624422" y="2833890"/>
            <a:ext cx="431765" cy="180259"/>
            <a:chOff x="189150" y="3001911"/>
            <a:chExt cx="431765" cy="180306"/>
          </a:xfrm>
        </p:grpSpPr>
        <p:sp>
          <p:nvSpPr>
            <p:cNvPr id="578" name="Oval 57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579"/>
          <p:cNvGrpSpPr/>
          <p:nvPr/>
        </p:nvGrpSpPr>
        <p:grpSpPr>
          <a:xfrm rot="5400000">
            <a:off x="10624726" y="3887220"/>
            <a:ext cx="431765" cy="180259"/>
            <a:chOff x="189150" y="3001911"/>
            <a:chExt cx="431765" cy="180306"/>
          </a:xfrm>
        </p:grpSpPr>
        <p:sp>
          <p:nvSpPr>
            <p:cNvPr id="581" name="Oval 58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582"/>
          <p:cNvGrpSpPr/>
          <p:nvPr/>
        </p:nvGrpSpPr>
        <p:grpSpPr>
          <a:xfrm rot="5400000">
            <a:off x="10623159" y="4950517"/>
            <a:ext cx="431765" cy="180259"/>
            <a:chOff x="189150" y="3001911"/>
            <a:chExt cx="431765" cy="180306"/>
          </a:xfrm>
        </p:grpSpPr>
        <p:sp>
          <p:nvSpPr>
            <p:cNvPr id="584" name="Oval 58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Oval 324"/>
          <p:cNvSpPr/>
          <p:nvPr/>
        </p:nvSpPr>
        <p:spPr>
          <a:xfrm>
            <a:off x="2132217" y="3215358"/>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238997" y="426129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393879" y="216012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341496" y="5313496"/>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0566265" y="5313496"/>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445486" y="3208640"/>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137652" y="532058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235550" y="2156890"/>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805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750"/>
                                        <p:tgtEl>
                                          <p:spTgt spid="3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5"/>
                                        </p:tgtEl>
                                        <p:attrNameLst>
                                          <p:attrName>style.visibility</p:attrName>
                                        </p:attrNameLst>
                                      </p:cBhvr>
                                      <p:to>
                                        <p:strVal val="visible"/>
                                      </p:to>
                                    </p:set>
                                    <p:animEffect transition="in" filter="fade">
                                      <p:cBhvr>
                                        <p:cTn id="10" dur="750"/>
                                        <p:tgtEl>
                                          <p:spTgt spid="3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7"/>
                                        </p:tgtEl>
                                        <p:attrNameLst>
                                          <p:attrName>style.visibility</p:attrName>
                                        </p:attrNameLst>
                                      </p:cBhvr>
                                      <p:to>
                                        <p:strVal val="visible"/>
                                      </p:to>
                                    </p:set>
                                    <p:animEffect transition="in" filter="fade">
                                      <p:cBhvr>
                                        <p:cTn id="13" dur="750"/>
                                        <p:tgtEl>
                                          <p:spTgt spid="3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750"/>
                                        <p:tgtEl>
                                          <p:spTgt spid="3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4"/>
                                        </p:tgtEl>
                                        <p:attrNameLst>
                                          <p:attrName>style.visibility</p:attrName>
                                        </p:attrNameLst>
                                      </p:cBhvr>
                                      <p:to>
                                        <p:strVal val="visible"/>
                                      </p:to>
                                    </p:set>
                                    <p:animEffect transition="in" filter="fade">
                                      <p:cBhvr>
                                        <p:cTn id="19" dur="750"/>
                                        <p:tgtEl>
                                          <p:spTgt spid="3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750"/>
                                        <p:tgtEl>
                                          <p:spTgt spid="3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750"/>
                                        <p:tgtEl>
                                          <p:spTgt spid="3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5"/>
                                        </p:tgtEl>
                                        <p:attrNameLst>
                                          <p:attrName>style.visibility</p:attrName>
                                        </p:attrNameLst>
                                      </p:cBhvr>
                                      <p:to>
                                        <p:strVal val="visible"/>
                                      </p:to>
                                    </p:set>
                                    <p:animEffect transition="in" filter="fade">
                                      <p:cBhvr>
                                        <p:cTn id="28" dur="750"/>
                                        <p:tgtEl>
                                          <p:spTgt spid="365"/>
                                        </p:tgtEl>
                                      </p:cBhvr>
                                    </p:animEffect>
                                  </p:childTnLst>
                                </p:cTn>
                              </p:par>
                              <p:par>
                                <p:cTn id="29" presetID="10" presetClass="exit" presetSubtype="0" fill="hold" grpId="0" nodeType="withEffect">
                                  <p:stCondLst>
                                    <p:cond delay="0"/>
                                  </p:stCondLst>
                                  <p:childTnLst>
                                    <p:animEffect transition="out" filter="fade">
                                      <p:cBhvr>
                                        <p:cTn id="30" dur="750"/>
                                        <p:tgtEl>
                                          <p:spTgt spid="324"/>
                                        </p:tgtEl>
                                      </p:cBhvr>
                                    </p:animEffect>
                                    <p:set>
                                      <p:cBhvr>
                                        <p:cTn id="31" dur="1" fill="hold">
                                          <p:stCondLst>
                                            <p:cond delay="749"/>
                                          </p:stCondLst>
                                        </p:cTn>
                                        <p:tgtEl>
                                          <p:spTgt spid="32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750"/>
                                        <p:tgtEl>
                                          <p:spTgt spid="283"/>
                                        </p:tgtEl>
                                      </p:cBhvr>
                                    </p:animEffect>
                                    <p:set>
                                      <p:cBhvr>
                                        <p:cTn id="34" dur="1" fill="hold">
                                          <p:stCondLst>
                                            <p:cond delay="749"/>
                                          </p:stCondLst>
                                        </p:cTn>
                                        <p:tgtEl>
                                          <p:spTgt spid="28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750"/>
                                        <p:tgtEl>
                                          <p:spTgt spid="299"/>
                                        </p:tgtEl>
                                      </p:cBhvr>
                                    </p:animEffect>
                                    <p:set>
                                      <p:cBhvr>
                                        <p:cTn id="37" dur="1" fill="hold">
                                          <p:stCondLst>
                                            <p:cond delay="749"/>
                                          </p:stCondLst>
                                        </p:cTn>
                                        <p:tgtEl>
                                          <p:spTgt spid="299"/>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750"/>
                                        <p:tgtEl>
                                          <p:spTgt spid="285"/>
                                        </p:tgtEl>
                                      </p:cBhvr>
                                    </p:animEffect>
                                    <p:set>
                                      <p:cBhvr>
                                        <p:cTn id="40" dur="1" fill="hold">
                                          <p:stCondLst>
                                            <p:cond delay="749"/>
                                          </p:stCondLst>
                                        </p:cTn>
                                        <p:tgtEl>
                                          <p:spTgt spid="28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750"/>
                                        <p:tgtEl>
                                          <p:spTgt spid="252"/>
                                        </p:tgtEl>
                                      </p:cBhvr>
                                    </p:animEffect>
                                    <p:set>
                                      <p:cBhvr>
                                        <p:cTn id="43" dur="1" fill="hold">
                                          <p:stCondLst>
                                            <p:cond delay="749"/>
                                          </p:stCondLst>
                                        </p:cTn>
                                        <p:tgtEl>
                                          <p:spTgt spid="25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750"/>
                                        <p:tgtEl>
                                          <p:spTgt spid="258"/>
                                        </p:tgtEl>
                                      </p:cBhvr>
                                    </p:animEffect>
                                    <p:set>
                                      <p:cBhvr>
                                        <p:cTn id="46" dur="1" fill="hold">
                                          <p:stCondLst>
                                            <p:cond delay="749"/>
                                          </p:stCondLst>
                                        </p:cTn>
                                        <p:tgtEl>
                                          <p:spTgt spid="25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750"/>
                                        <p:tgtEl>
                                          <p:spTgt spid="239"/>
                                        </p:tgtEl>
                                      </p:cBhvr>
                                    </p:animEffect>
                                    <p:set>
                                      <p:cBhvr>
                                        <p:cTn id="49" dur="1" fill="hold">
                                          <p:stCondLst>
                                            <p:cond delay="749"/>
                                          </p:stCondLst>
                                        </p:cTn>
                                        <p:tgtEl>
                                          <p:spTgt spid="239"/>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750"/>
                                        <p:tgtEl>
                                          <p:spTgt spid="233"/>
                                        </p:tgtEl>
                                      </p:cBhvr>
                                    </p:animEffect>
                                    <p:set>
                                      <p:cBhvr>
                                        <p:cTn id="52" dur="1" fill="hold">
                                          <p:stCondLst>
                                            <p:cond delay="749"/>
                                          </p:stCondLst>
                                        </p:cTn>
                                        <p:tgtEl>
                                          <p:spTgt spid="2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9" grpId="0" animBg="1"/>
      <p:bldP spid="252" grpId="0" animBg="1"/>
      <p:bldP spid="258" grpId="0" animBg="1"/>
      <p:bldP spid="283" grpId="0" animBg="1"/>
      <p:bldP spid="285" grpId="0" animBg="1"/>
      <p:bldP spid="299" grpId="0" animBg="1"/>
      <p:bldP spid="324" grpId="0" animBg="1"/>
      <p:bldP spid="325" grpId="0" animBg="1"/>
      <p:bldP spid="326" grpId="0" animBg="1"/>
      <p:bldP spid="363" grpId="0" animBg="1"/>
      <p:bldP spid="364" grpId="0" animBg="1"/>
      <p:bldP spid="365" grpId="0" animBg="1"/>
      <p:bldP spid="366" grpId="0" animBg="1"/>
      <p:bldP spid="367" grpId="0" animBg="1"/>
      <p:bldP spid="36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9" name="Straight Connector 258"/>
          <p:cNvCxnSpPr>
            <a:stCxn id="258" idx="4"/>
          </p:cNvCxnSpPr>
          <p:nvPr/>
        </p:nvCxnSpPr>
        <p:spPr>
          <a:xfrm>
            <a:off x="4489496"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322" idx="4"/>
          </p:cNvCxnSpPr>
          <p:nvPr/>
        </p:nvCxnSpPr>
        <p:spPr>
          <a:xfrm>
            <a:off x="10829364"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99" idx="4"/>
          </p:cNvCxnSpPr>
          <p:nvPr/>
        </p:nvCxnSpPr>
        <p:spPr>
          <a:xfrm>
            <a:off x="869975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6799357" y="2408350"/>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799357" y="5564953"/>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6814178" y="2403531"/>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2591647" y="5564953"/>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539717" y="3460554"/>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695504"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4835592" y="2313379"/>
            <a:ext cx="180258" cy="1803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131751" y="2306630"/>
            <a:ext cx="180258" cy="1803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5400000">
            <a:off x="8598354" y="3761490"/>
            <a:ext cx="180305" cy="180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5400000">
            <a:off x="10748889" y="5076246"/>
            <a:ext cx="180305" cy="180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5400000">
            <a:off x="6928134" y="5474824"/>
            <a:ext cx="180305" cy="180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5400000">
            <a:off x="2718157" y="5467049"/>
            <a:ext cx="180305" cy="180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5400000">
            <a:off x="4404154" y="4843588"/>
            <a:ext cx="180305" cy="180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5400000">
            <a:off x="1870727" y="3367858"/>
            <a:ext cx="180305" cy="180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88825" cy="2123658"/>
          </a:xfrm>
          <a:prstGeom prst="rect">
            <a:avLst/>
          </a:prstGeom>
          <a:noFill/>
        </p:spPr>
        <p:txBody>
          <a:bodyPr wrap="square" rtlCol="0">
            <a:spAutoFit/>
          </a:bodyPr>
          <a:lstStyle/>
          <a:p>
            <a:r>
              <a:rPr lang="en-US" sz="3200" dirty="0" smtClean="0"/>
              <a:t>Semiconductors</a:t>
            </a:r>
          </a:p>
          <a:p>
            <a:endParaRPr lang="en-US" sz="2800" dirty="0"/>
          </a:p>
          <a:p>
            <a:r>
              <a:rPr lang="en-US" sz="2400" dirty="0"/>
              <a:t>	</a:t>
            </a:r>
            <a:r>
              <a:rPr lang="en-US" sz="2400" dirty="0" smtClean="0"/>
              <a:t>Since there are less electrons in the valence shell, the lattice now contains many “electron holes,” which can be thought of as positively-charged particles, even though they are not.</a:t>
            </a:r>
          </a:p>
        </p:txBody>
      </p:sp>
      <p:sp>
        <p:nvSpPr>
          <p:cNvPr id="2" name="Oval 1"/>
          <p:cNvSpPr/>
          <p:nvPr/>
        </p:nvSpPr>
        <p:spPr>
          <a:xfrm>
            <a:off x="112770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4"/>
          </p:cNvCxnSpPr>
          <p:nvPr/>
        </p:nvCxnSpPr>
        <p:spPr>
          <a:xfrm>
            <a:off x="133370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53971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12770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a:off x="1333709" y="3666616"/>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12770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a:stCxn id="218" idx="4"/>
          </p:cNvCxnSpPr>
          <p:nvPr/>
        </p:nvCxnSpPr>
        <p:spPr>
          <a:xfrm>
            <a:off x="133370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3971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112770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153971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217963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a:stCxn id="230" idx="4"/>
          </p:cNvCxnSpPr>
          <p:nvPr/>
        </p:nvCxnSpPr>
        <p:spPr>
          <a:xfrm>
            <a:off x="238563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59164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217963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a:stCxn id="233" idx="4"/>
          </p:cNvCxnSpPr>
          <p:nvPr/>
        </p:nvCxnSpPr>
        <p:spPr>
          <a:xfrm>
            <a:off x="238563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9164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217963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a:stCxn id="236" idx="4"/>
          </p:cNvCxnSpPr>
          <p:nvPr/>
        </p:nvCxnSpPr>
        <p:spPr>
          <a:xfrm>
            <a:off x="238563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59164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217963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231559"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a:off x="3437568"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643576"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3231559"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a:stCxn id="244" idx="4"/>
          </p:cNvCxnSpPr>
          <p:nvPr/>
        </p:nvCxnSpPr>
        <p:spPr>
          <a:xfrm>
            <a:off x="3437568"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643576"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3206230" y="43066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a:stCxn id="247" idx="4"/>
          </p:cNvCxnSpPr>
          <p:nvPr/>
        </p:nvCxnSpPr>
        <p:spPr>
          <a:xfrm>
            <a:off x="3412238" y="4718815"/>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643576"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320580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p:cNvCxnSpPr/>
          <p:nvPr/>
        </p:nvCxnSpPr>
        <p:spPr>
          <a:xfrm>
            <a:off x="3643576"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4283487"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4"/>
          </p:cNvCxnSpPr>
          <p:nvPr/>
        </p:nvCxnSpPr>
        <p:spPr>
          <a:xfrm>
            <a:off x="4489496"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4283487"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4"/>
          </p:cNvCxnSpPr>
          <p:nvPr/>
        </p:nvCxnSpPr>
        <p:spPr>
          <a:xfrm>
            <a:off x="4489496"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695504"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8" name="Oval 257"/>
          <p:cNvSpPr/>
          <p:nvPr/>
        </p:nvSpPr>
        <p:spPr>
          <a:xfrm>
            <a:off x="4283487"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p:cNvCxnSpPr/>
          <p:nvPr/>
        </p:nvCxnSpPr>
        <p:spPr>
          <a:xfrm>
            <a:off x="4695504"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428348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4695504"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533541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a:stCxn id="263" idx="4"/>
          </p:cNvCxnSpPr>
          <p:nvPr/>
        </p:nvCxnSpPr>
        <p:spPr>
          <a:xfrm>
            <a:off x="554142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74743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33541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a:stCxn id="266" idx="4"/>
          </p:cNvCxnSpPr>
          <p:nvPr/>
        </p:nvCxnSpPr>
        <p:spPr>
          <a:xfrm>
            <a:off x="554142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74743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33541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a:stCxn id="269" idx="4"/>
          </p:cNvCxnSpPr>
          <p:nvPr/>
        </p:nvCxnSpPr>
        <p:spPr>
          <a:xfrm>
            <a:off x="554142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74743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533541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a:off x="574743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638734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74" idx="4"/>
          </p:cNvCxnSpPr>
          <p:nvPr/>
        </p:nvCxnSpPr>
        <p:spPr>
          <a:xfrm>
            <a:off x="6593349"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638734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stCxn id="277" idx="4"/>
          </p:cNvCxnSpPr>
          <p:nvPr/>
        </p:nvCxnSpPr>
        <p:spPr>
          <a:xfrm>
            <a:off x="659334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679935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638734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p:cNvCxnSpPr>
            <a:stCxn id="280" idx="4"/>
          </p:cNvCxnSpPr>
          <p:nvPr/>
        </p:nvCxnSpPr>
        <p:spPr>
          <a:xfrm>
            <a:off x="6593349"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79935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3" name="Oval 282"/>
          <p:cNvSpPr/>
          <p:nvPr/>
        </p:nvSpPr>
        <p:spPr>
          <a:xfrm>
            <a:off x="638734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7439265"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p:cNvCxnSpPr>
            <a:stCxn id="285" idx="4"/>
          </p:cNvCxnSpPr>
          <p:nvPr/>
        </p:nvCxnSpPr>
        <p:spPr>
          <a:xfrm>
            <a:off x="7645274"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851282"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7439265"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p:cNvCxnSpPr>
            <a:stCxn id="288" idx="4"/>
          </p:cNvCxnSpPr>
          <p:nvPr/>
        </p:nvCxnSpPr>
        <p:spPr>
          <a:xfrm>
            <a:off x="7645274"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851282"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7439265"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stCxn id="291" idx="4"/>
          </p:cNvCxnSpPr>
          <p:nvPr/>
        </p:nvCxnSpPr>
        <p:spPr>
          <a:xfrm>
            <a:off x="7645274"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851282"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7439265"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Straight Connector 294"/>
          <p:cNvCxnSpPr/>
          <p:nvPr/>
        </p:nvCxnSpPr>
        <p:spPr>
          <a:xfrm>
            <a:off x="7851282"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849374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869975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90576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a:off x="849374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a:off x="890576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849374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a:stCxn id="302" idx="4"/>
          </p:cNvCxnSpPr>
          <p:nvPr/>
        </p:nvCxnSpPr>
        <p:spPr>
          <a:xfrm>
            <a:off x="869975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90576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849374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p:cNvCxnSpPr/>
          <p:nvPr/>
        </p:nvCxnSpPr>
        <p:spPr>
          <a:xfrm>
            <a:off x="890576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p:cNvSpPr/>
          <p:nvPr/>
        </p:nvSpPr>
        <p:spPr>
          <a:xfrm>
            <a:off x="954567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a:stCxn id="307" idx="4"/>
          </p:cNvCxnSpPr>
          <p:nvPr/>
        </p:nvCxnSpPr>
        <p:spPr>
          <a:xfrm>
            <a:off x="975168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95769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954567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p:cNvCxnSpPr>
            <a:stCxn id="310" idx="4"/>
          </p:cNvCxnSpPr>
          <p:nvPr/>
        </p:nvCxnSpPr>
        <p:spPr>
          <a:xfrm>
            <a:off x="975168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995769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954567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p:cNvCxnSpPr>
            <a:stCxn id="313" idx="4"/>
          </p:cNvCxnSpPr>
          <p:nvPr/>
        </p:nvCxnSpPr>
        <p:spPr>
          <a:xfrm>
            <a:off x="975168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995769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954567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p:nvPr/>
        </p:nvCxnSpPr>
        <p:spPr>
          <a:xfrm>
            <a:off x="995769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a:off x="10623356"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a:off x="10829364"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10623356"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4"/>
          </p:cNvCxnSpPr>
          <p:nvPr/>
        </p:nvCxnSpPr>
        <p:spPr>
          <a:xfrm>
            <a:off x="10829364" y="3666616"/>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10623356"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0623356"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
          <p:cNvGrpSpPr/>
          <p:nvPr/>
        </p:nvGrpSpPr>
        <p:grpSpPr>
          <a:xfrm>
            <a:off x="1643847" y="2313382"/>
            <a:ext cx="431653" cy="180306"/>
            <a:chOff x="189150" y="3001911"/>
            <a:chExt cx="431765" cy="180306"/>
          </a:xfrm>
        </p:grpSpPr>
        <p:sp>
          <p:nvSpPr>
            <p:cNvPr id="7" name="Oval 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Oval 370"/>
          <p:cNvSpPr/>
          <p:nvPr/>
        </p:nvSpPr>
        <p:spPr>
          <a:xfrm>
            <a:off x="1616887" y="3370396"/>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868282" y="3370396"/>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72"/>
          <p:cNvGrpSpPr/>
          <p:nvPr/>
        </p:nvGrpSpPr>
        <p:grpSpPr>
          <a:xfrm>
            <a:off x="1639990" y="4425164"/>
            <a:ext cx="431653" cy="180306"/>
            <a:chOff x="189150" y="3001911"/>
            <a:chExt cx="431765" cy="180306"/>
          </a:xfrm>
        </p:grpSpPr>
        <p:sp>
          <p:nvSpPr>
            <p:cNvPr id="374" name="Oval 37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75"/>
          <p:cNvGrpSpPr/>
          <p:nvPr/>
        </p:nvGrpSpPr>
        <p:grpSpPr>
          <a:xfrm>
            <a:off x="1625477" y="5465145"/>
            <a:ext cx="431653" cy="180306"/>
            <a:chOff x="189150" y="3001911"/>
            <a:chExt cx="431765" cy="180306"/>
          </a:xfrm>
        </p:grpSpPr>
        <p:sp>
          <p:nvSpPr>
            <p:cNvPr id="377" name="Oval 3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78"/>
          <p:cNvGrpSpPr/>
          <p:nvPr/>
        </p:nvGrpSpPr>
        <p:grpSpPr>
          <a:xfrm>
            <a:off x="2737128" y="2313381"/>
            <a:ext cx="431653" cy="180306"/>
            <a:chOff x="189150" y="3001911"/>
            <a:chExt cx="431765" cy="180306"/>
          </a:xfrm>
        </p:grpSpPr>
        <p:sp>
          <p:nvSpPr>
            <p:cNvPr id="380" name="Oval 3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81"/>
          <p:cNvGrpSpPr/>
          <p:nvPr/>
        </p:nvGrpSpPr>
        <p:grpSpPr>
          <a:xfrm>
            <a:off x="2710168" y="3370394"/>
            <a:ext cx="431653" cy="180306"/>
            <a:chOff x="189150" y="3001911"/>
            <a:chExt cx="431765" cy="180306"/>
          </a:xfrm>
        </p:grpSpPr>
        <p:sp>
          <p:nvSpPr>
            <p:cNvPr id="383" name="Oval 3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84"/>
          <p:cNvGrpSpPr/>
          <p:nvPr/>
        </p:nvGrpSpPr>
        <p:grpSpPr>
          <a:xfrm>
            <a:off x="2733271" y="4425163"/>
            <a:ext cx="431653" cy="180306"/>
            <a:chOff x="189150" y="3001911"/>
            <a:chExt cx="431765" cy="180306"/>
          </a:xfrm>
        </p:grpSpPr>
        <p:sp>
          <p:nvSpPr>
            <p:cNvPr id="386" name="Oval 3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Oval 388"/>
          <p:cNvSpPr/>
          <p:nvPr/>
        </p:nvSpPr>
        <p:spPr>
          <a:xfrm>
            <a:off x="2718758" y="5465146"/>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970153" y="5465145"/>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90"/>
          <p:cNvGrpSpPr/>
          <p:nvPr/>
        </p:nvGrpSpPr>
        <p:grpSpPr>
          <a:xfrm>
            <a:off x="3740308" y="2318197"/>
            <a:ext cx="431653" cy="180306"/>
            <a:chOff x="189150" y="3001911"/>
            <a:chExt cx="431765" cy="180306"/>
          </a:xfrm>
        </p:grpSpPr>
        <p:sp>
          <p:nvSpPr>
            <p:cNvPr id="392" name="Oval 3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93"/>
          <p:cNvGrpSpPr/>
          <p:nvPr/>
        </p:nvGrpSpPr>
        <p:grpSpPr>
          <a:xfrm>
            <a:off x="3713348" y="3375210"/>
            <a:ext cx="431653" cy="180306"/>
            <a:chOff x="189150" y="3001911"/>
            <a:chExt cx="431765" cy="180306"/>
          </a:xfrm>
        </p:grpSpPr>
        <p:sp>
          <p:nvSpPr>
            <p:cNvPr id="395" name="Oval 39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96"/>
          <p:cNvGrpSpPr/>
          <p:nvPr/>
        </p:nvGrpSpPr>
        <p:grpSpPr>
          <a:xfrm>
            <a:off x="3736451" y="4429979"/>
            <a:ext cx="431653" cy="180306"/>
            <a:chOff x="189150" y="3001911"/>
            <a:chExt cx="431765" cy="180306"/>
          </a:xfrm>
        </p:grpSpPr>
        <p:sp>
          <p:nvSpPr>
            <p:cNvPr id="398" name="Oval 39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99"/>
          <p:cNvGrpSpPr/>
          <p:nvPr/>
        </p:nvGrpSpPr>
        <p:grpSpPr>
          <a:xfrm>
            <a:off x="3721938" y="5469960"/>
            <a:ext cx="431653" cy="180306"/>
            <a:chOff x="189150" y="3001911"/>
            <a:chExt cx="431765" cy="180306"/>
          </a:xfrm>
        </p:grpSpPr>
        <p:sp>
          <p:nvSpPr>
            <p:cNvPr id="401" name="Oval 40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4" name="Oval 403"/>
          <p:cNvSpPr/>
          <p:nvPr/>
        </p:nvSpPr>
        <p:spPr>
          <a:xfrm>
            <a:off x="4833043" y="2313382"/>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5084437" y="2313381"/>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405"/>
          <p:cNvGrpSpPr/>
          <p:nvPr/>
        </p:nvGrpSpPr>
        <p:grpSpPr>
          <a:xfrm>
            <a:off x="4806082" y="3370393"/>
            <a:ext cx="431653" cy="180306"/>
            <a:chOff x="189150" y="3001911"/>
            <a:chExt cx="431765" cy="180306"/>
          </a:xfrm>
        </p:grpSpPr>
        <p:sp>
          <p:nvSpPr>
            <p:cNvPr id="407" name="Oval 40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08"/>
          <p:cNvGrpSpPr/>
          <p:nvPr/>
        </p:nvGrpSpPr>
        <p:grpSpPr>
          <a:xfrm>
            <a:off x="4829185" y="4425162"/>
            <a:ext cx="431653" cy="180306"/>
            <a:chOff x="189150" y="3001911"/>
            <a:chExt cx="431765" cy="180306"/>
          </a:xfrm>
        </p:grpSpPr>
        <p:sp>
          <p:nvSpPr>
            <p:cNvPr id="410" name="Oval 40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11"/>
          <p:cNvGrpSpPr/>
          <p:nvPr/>
        </p:nvGrpSpPr>
        <p:grpSpPr>
          <a:xfrm>
            <a:off x="4814672" y="5465143"/>
            <a:ext cx="431653" cy="180306"/>
            <a:chOff x="189150" y="3001911"/>
            <a:chExt cx="431765" cy="180306"/>
          </a:xfrm>
        </p:grpSpPr>
        <p:sp>
          <p:nvSpPr>
            <p:cNvPr id="413" name="Oval 41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14"/>
          <p:cNvGrpSpPr/>
          <p:nvPr/>
        </p:nvGrpSpPr>
        <p:grpSpPr>
          <a:xfrm>
            <a:off x="5834810" y="2313379"/>
            <a:ext cx="431653" cy="180306"/>
            <a:chOff x="189150" y="3001911"/>
            <a:chExt cx="431765" cy="180306"/>
          </a:xfrm>
        </p:grpSpPr>
        <p:sp>
          <p:nvSpPr>
            <p:cNvPr id="416" name="Oval 41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17"/>
          <p:cNvGrpSpPr/>
          <p:nvPr/>
        </p:nvGrpSpPr>
        <p:grpSpPr>
          <a:xfrm>
            <a:off x="5807850" y="3370392"/>
            <a:ext cx="431653" cy="180306"/>
            <a:chOff x="189150" y="3001911"/>
            <a:chExt cx="431765" cy="180306"/>
          </a:xfrm>
        </p:grpSpPr>
        <p:sp>
          <p:nvSpPr>
            <p:cNvPr id="419" name="Oval 41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20"/>
          <p:cNvGrpSpPr/>
          <p:nvPr/>
        </p:nvGrpSpPr>
        <p:grpSpPr>
          <a:xfrm>
            <a:off x="5830953" y="4425161"/>
            <a:ext cx="431653" cy="180306"/>
            <a:chOff x="189150" y="3001911"/>
            <a:chExt cx="431765" cy="180306"/>
          </a:xfrm>
        </p:grpSpPr>
        <p:sp>
          <p:nvSpPr>
            <p:cNvPr id="422" name="Oval 42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23"/>
          <p:cNvGrpSpPr/>
          <p:nvPr/>
        </p:nvGrpSpPr>
        <p:grpSpPr>
          <a:xfrm>
            <a:off x="5816440" y="5465142"/>
            <a:ext cx="431653" cy="180306"/>
            <a:chOff x="189150" y="3001911"/>
            <a:chExt cx="431765" cy="180306"/>
          </a:xfrm>
        </p:grpSpPr>
        <p:sp>
          <p:nvSpPr>
            <p:cNvPr id="425" name="Oval 42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27"/>
          <p:cNvGrpSpPr/>
          <p:nvPr/>
        </p:nvGrpSpPr>
        <p:grpSpPr>
          <a:xfrm>
            <a:off x="6905720" y="3365572"/>
            <a:ext cx="431653" cy="180306"/>
            <a:chOff x="189150" y="3001911"/>
            <a:chExt cx="431765" cy="180306"/>
          </a:xfrm>
        </p:grpSpPr>
        <p:sp>
          <p:nvSpPr>
            <p:cNvPr id="429" name="Oval 42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30"/>
          <p:cNvGrpSpPr/>
          <p:nvPr/>
        </p:nvGrpSpPr>
        <p:grpSpPr>
          <a:xfrm>
            <a:off x="6880356" y="4420342"/>
            <a:ext cx="431653" cy="180306"/>
            <a:chOff x="189150" y="3001911"/>
            <a:chExt cx="431765" cy="180306"/>
          </a:xfrm>
        </p:grpSpPr>
        <p:sp>
          <p:nvSpPr>
            <p:cNvPr id="432" name="Oval 43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5" name="Oval 434"/>
          <p:cNvSpPr/>
          <p:nvPr/>
        </p:nvSpPr>
        <p:spPr>
          <a:xfrm>
            <a:off x="6927168" y="5471242"/>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7178563" y="5471241"/>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436"/>
          <p:cNvGrpSpPr/>
          <p:nvPr/>
        </p:nvGrpSpPr>
        <p:grpSpPr>
          <a:xfrm>
            <a:off x="7962839" y="2313378"/>
            <a:ext cx="431653" cy="180306"/>
            <a:chOff x="189150" y="3001911"/>
            <a:chExt cx="431765" cy="180306"/>
          </a:xfrm>
        </p:grpSpPr>
        <p:sp>
          <p:nvSpPr>
            <p:cNvPr id="438" name="Oval 43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39"/>
          <p:cNvGrpSpPr/>
          <p:nvPr/>
        </p:nvGrpSpPr>
        <p:grpSpPr>
          <a:xfrm>
            <a:off x="7935879" y="3370391"/>
            <a:ext cx="431653" cy="180306"/>
            <a:chOff x="189150" y="3001911"/>
            <a:chExt cx="431765" cy="180306"/>
          </a:xfrm>
        </p:grpSpPr>
        <p:sp>
          <p:nvSpPr>
            <p:cNvPr id="441" name="Oval 44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42"/>
          <p:cNvGrpSpPr/>
          <p:nvPr/>
        </p:nvGrpSpPr>
        <p:grpSpPr>
          <a:xfrm>
            <a:off x="7958982" y="4425160"/>
            <a:ext cx="431653" cy="180306"/>
            <a:chOff x="189150" y="3001911"/>
            <a:chExt cx="431765" cy="180306"/>
          </a:xfrm>
        </p:grpSpPr>
        <p:sp>
          <p:nvSpPr>
            <p:cNvPr id="444" name="Oval 44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45"/>
          <p:cNvGrpSpPr/>
          <p:nvPr/>
        </p:nvGrpSpPr>
        <p:grpSpPr>
          <a:xfrm>
            <a:off x="7944469" y="5465141"/>
            <a:ext cx="431653" cy="180306"/>
            <a:chOff x="189150" y="3001911"/>
            <a:chExt cx="431765" cy="180306"/>
          </a:xfrm>
        </p:grpSpPr>
        <p:sp>
          <p:nvSpPr>
            <p:cNvPr id="447" name="Oval 44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48"/>
          <p:cNvGrpSpPr/>
          <p:nvPr/>
        </p:nvGrpSpPr>
        <p:grpSpPr>
          <a:xfrm>
            <a:off x="9015283" y="2308560"/>
            <a:ext cx="431653" cy="180306"/>
            <a:chOff x="189150" y="3001911"/>
            <a:chExt cx="431765" cy="180306"/>
          </a:xfrm>
        </p:grpSpPr>
        <p:sp>
          <p:nvSpPr>
            <p:cNvPr id="450" name="Oval 44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51"/>
          <p:cNvGrpSpPr/>
          <p:nvPr/>
        </p:nvGrpSpPr>
        <p:grpSpPr>
          <a:xfrm>
            <a:off x="9028613" y="3365574"/>
            <a:ext cx="431653" cy="180306"/>
            <a:chOff x="189150" y="3001911"/>
            <a:chExt cx="431765" cy="180306"/>
          </a:xfrm>
        </p:grpSpPr>
        <p:sp>
          <p:nvSpPr>
            <p:cNvPr id="453" name="Oval 45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54"/>
          <p:cNvGrpSpPr/>
          <p:nvPr/>
        </p:nvGrpSpPr>
        <p:grpSpPr>
          <a:xfrm>
            <a:off x="9013109" y="4420342"/>
            <a:ext cx="431653" cy="180306"/>
            <a:chOff x="189150" y="3001911"/>
            <a:chExt cx="431765" cy="180306"/>
          </a:xfrm>
        </p:grpSpPr>
        <p:sp>
          <p:nvSpPr>
            <p:cNvPr id="456" name="Oval 45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57"/>
          <p:cNvGrpSpPr/>
          <p:nvPr/>
        </p:nvGrpSpPr>
        <p:grpSpPr>
          <a:xfrm>
            <a:off x="9011076" y="5460323"/>
            <a:ext cx="431653" cy="180306"/>
            <a:chOff x="189150" y="3001911"/>
            <a:chExt cx="431765" cy="180306"/>
          </a:xfrm>
        </p:grpSpPr>
        <p:sp>
          <p:nvSpPr>
            <p:cNvPr id="459" name="Oval 45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460"/>
          <p:cNvGrpSpPr/>
          <p:nvPr/>
        </p:nvGrpSpPr>
        <p:grpSpPr>
          <a:xfrm>
            <a:off x="10058570" y="2308560"/>
            <a:ext cx="431653" cy="180306"/>
            <a:chOff x="189150" y="3001911"/>
            <a:chExt cx="431765" cy="180306"/>
          </a:xfrm>
        </p:grpSpPr>
        <p:sp>
          <p:nvSpPr>
            <p:cNvPr id="462" name="Oval 46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63"/>
          <p:cNvGrpSpPr/>
          <p:nvPr/>
        </p:nvGrpSpPr>
        <p:grpSpPr>
          <a:xfrm>
            <a:off x="10053485" y="3365572"/>
            <a:ext cx="431653" cy="180306"/>
            <a:chOff x="189150" y="3001911"/>
            <a:chExt cx="431765" cy="180306"/>
          </a:xfrm>
        </p:grpSpPr>
        <p:sp>
          <p:nvSpPr>
            <p:cNvPr id="465" name="Oval 46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466"/>
          <p:cNvGrpSpPr/>
          <p:nvPr/>
        </p:nvGrpSpPr>
        <p:grpSpPr>
          <a:xfrm>
            <a:off x="10063034" y="4420342"/>
            <a:ext cx="431653" cy="180306"/>
            <a:chOff x="189150" y="3001911"/>
            <a:chExt cx="431765" cy="180306"/>
          </a:xfrm>
        </p:grpSpPr>
        <p:sp>
          <p:nvSpPr>
            <p:cNvPr id="468" name="Oval 46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469"/>
          <p:cNvGrpSpPr/>
          <p:nvPr/>
        </p:nvGrpSpPr>
        <p:grpSpPr>
          <a:xfrm>
            <a:off x="10051872" y="5460323"/>
            <a:ext cx="431653" cy="180306"/>
            <a:chOff x="189150" y="3001911"/>
            <a:chExt cx="431765" cy="180306"/>
          </a:xfrm>
        </p:grpSpPr>
        <p:sp>
          <p:nvSpPr>
            <p:cNvPr id="471" name="Oval 47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Oval 473"/>
          <p:cNvSpPr/>
          <p:nvPr/>
        </p:nvSpPr>
        <p:spPr>
          <a:xfrm>
            <a:off x="6880356" y="2308562"/>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7131751" y="2308561"/>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475"/>
          <p:cNvGrpSpPr/>
          <p:nvPr/>
        </p:nvGrpSpPr>
        <p:grpSpPr>
          <a:xfrm rot="5400000">
            <a:off x="1115278" y="2837080"/>
            <a:ext cx="431765" cy="180259"/>
            <a:chOff x="189150" y="3001911"/>
            <a:chExt cx="431765" cy="180306"/>
          </a:xfrm>
        </p:grpSpPr>
        <p:sp>
          <p:nvSpPr>
            <p:cNvPr id="477" name="Oval 4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478"/>
          <p:cNvGrpSpPr/>
          <p:nvPr/>
        </p:nvGrpSpPr>
        <p:grpSpPr>
          <a:xfrm rot="5400000">
            <a:off x="1115582" y="3890410"/>
            <a:ext cx="431765" cy="180259"/>
            <a:chOff x="189150" y="3001911"/>
            <a:chExt cx="431765" cy="180306"/>
          </a:xfrm>
        </p:grpSpPr>
        <p:sp>
          <p:nvSpPr>
            <p:cNvPr id="480" name="Oval 4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481"/>
          <p:cNvGrpSpPr/>
          <p:nvPr/>
        </p:nvGrpSpPr>
        <p:grpSpPr>
          <a:xfrm rot="5400000">
            <a:off x="1114015" y="4953707"/>
            <a:ext cx="431765" cy="180259"/>
            <a:chOff x="189150" y="3001911"/>
            <a:chExt cx="431765" cy="180306"/>
          </a:xfrm>
        </p:grpSpPr>
        <p:sp>
          <p:nvSpPr>
            <p:cNvPr id="483" name="Oval 4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84"/>
          <p:cNvGrpSpPr/>
          <p:nvPr/>
        </p:nvGrpSpPr>
        <p:grpSpPr>
          <a:xfrm rot="5400000">
            <a:off x="2167209" y="2837081"/>
            <a:ext cx="431765" cy="180259"/>
            <a:chOff x="189150" y="3001911"/>
            <a:chExt cx="431765" cy="180306"/>
          </a:xfrm>
        </p:grpSpPr>
        <p:sp>
          <p:nvSpPr>
            <p:cNvPr id="486" name="Oval 4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87"/>
          <p:cNvGrpSpPr/>
          <p:nvPr/>
        </p:nvGrpSpPr>
        <p:grpSpPr>
          <a:xfrm rot="5400000">
            <a:off x="2167209" y="3942879"/>
            <a:ext cx="431765" cy="180259"/>
            <a:chOff x="189150" y="3001911"/>
            <a:chExt cx="431765" cy="180306"/>
          </a:xfrm>
        </p:grpSpPr>
        <p:sp>
          <p:nvSpPr>
            <p:cNvPr id="489" name="Oval 4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490"/>
          <p:cNvGrpSpPr/>
          <p:nvPr/>
        </p:nvGrpSpPr>
        <p:grpSpPr>
          <a:xfrm rot="5400000">
            <a:off x="2168435" y="4943418"/>
            <a:ext cx="431765" cy="180259"/>
            <a:chOff x="189150" y="3001911"/>
            <a:chExt cx="431765" cy="180306"/>
          </a:xfrm>
        </p:grpSpPr>
        <p:sp>
          <p:nvSpPr>
            <p:cNvPr id="492" name="Oval 49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513"/>
          <p:cNvGrpSpPr/>
          <p:nvPr/>
        </p:nvGrpSpPr>
        <p:grpSpPr>
          <a:xfrm rot="5400000">
            <a:off x="3224323" y="2837081"/>
            <a:ext cx="431765" cy="180259"/>
            <a:chOff x="189150" y="3001911"/>
            <a:chExt cx="431765" cy="180306"/>
          </a:xfrm>
        </p:grpSpPr>
        <p:sp>
          <p:nvSpPr>
            <p:cNvPr id="515" name="Oval 51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516"/>
          <p:cNvGrpSpPr/>
          <p:nvPr/>
        </p:nvGrpSpPr>
        <p:grpSpPr>
          <a:xfrm rot="5400000">
            <a:off x="3224627" y="3890411"/>
            <a:ext cx="431765" cy="180259"/>
            <a:chOff x="189150" y="3001911"/>
            <a:chExt cx="431765" cy="180306"/>
          </a:xfrm>
        </p:grpSpPr>
        <p:sp>
          <p:nvSpPr>
            <p:cNvPr id="518" name="Oval 51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519"/>
          <p:cNvGrpSpPr/>
          <p:nvPr/>
        </p:nvGrpSpPr>
        <p:grpSpPr>
          <a:xfrm rot="5400000">
            <a:off x="3223061" y="4953709"/>
            <a:ext cx="431765" cy="180259"/>
            <a:chOff x="189150" y="3001911"/>
            <a:chExt cx="431765" cy="180306"/>
          </a:xfrm>
        </p:grpSpPr>
        <p:sp>
          <p:nvSpPr>
            <p:cNvPr id="521" name="Oval 52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522"/>
          <p:cNvGrpSpPr/>
          <p:nvPr/>
        </p:nvGrpSpPr>
        <p:grpSpPr>
          <a:xfrm rot="5400000">
            <a:off x="4277686" y="2849134"/>
            <a:ext cx="431765" cy="180259"/>
            <a:chOff x="189150" y="3001911"/>
            <a:chExt cx="431765" cy="180306"/>
          </a:xfrm>
        </p:grpSpPr>
        <p:sp>
          <p:nvSpPr>
            <p:cNvPr id="524" name="Oval 52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525"/>
          <p:cNvGrpSpPr/>
          <p:nvPr/>
        </p:nvGrpSpPr>
        <p:grpSpPr>
          <a:xfrm rot="5400000">
            <a:off x="4277990" y="3902464"/>
            <a:ext cx="431765" cy="180259"/>
            <a:chOff x="189150" y="3001911"/>
            <a:chExt cx="431765" cy="180306"/>
          </a:xfrm>
        </p:grpSpPr>
        <p:sp>
          <p:nvSpPr>
            <p:cNvPr id="527" name="Oval 52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0" name="Oval 529"/>
          <p:cNvSpPr/>
          <p:nvPr/>
        </p:nvSpPr>
        <p:spPr>
          <a:xfrm rot="5400000">
            <a:off x="4402153" y="4840032"/>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rot="5400000">
            <a:off x="4402154" y="5091492"/>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531"/>
          <p:cNvGrpSpPr/>
          <p:nvPr/>
        </p:nvGrpSpPr>
        <p:grpSpPr>
          <a:xfrm rot="5400000">
            <a:off x="5320494" y="2810364"/>
            <a:ext cx="431765" cy="180259"/>
            <a:chOff x="189150" y="3001911"/>
            <a:chExt cx="431765" cy="180306"/>
          </a:xfrm>
        </p:grpSpPr>
        <p:sp>
          <p:nvSpPr>
            <p:cNvPr id="533" name="Oval 53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534"/>
          <p:cNvGrpSpPr/>
          <p:nvPr/>
        </p:nvGrpSpPr>
        <p:grpSpPr>
          <a:xfrm rot="5400000">
            <a:off x="5320798" y="3863694"/>
            <a:ext cx="431765" cy="180259"/>
            <a:chOff x="189150" y="3001911"/>
            <a:chExt cx="431765" cy="180306"/>
          </a:xfrm>
        </p:grpSpPr>
        <p:sp>
          <p:nvSpPr>
            <p:cNvPr id="536" name="Oval 53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37"/>
          <p:cNvGrpSpPr/>
          <p:nvPr/>
        </p:nvGrpSpPr>
        <p:grpSpPr>
          <a:xfrm rot="5400000">
            <a:off x="5319232" y="4926991"/>
            <a:ext cx="431765" cy="180259"/>
            <a:chOff x="189150" y="3001911"/>
            <a:chExt cx="431765" cy="180306"/>
          </a:xfrm>
        </p:grpSpPr>
        <p:sp>
          <p:nvSpPr>
            <p:cNvPr id="539" name="Oval 53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540"/>
          <p:cNvGrpSpPr/>
          <p:nvPr/>
        </p:nvGrpSpPr>
        <p:grpSpPr>
          <a:xfrm rot="5400000">
            <a:off x="6373857" y="2822417"/>
            <a:ext cx="431765" cy="180259"/>
            <a:chOff x="189150" y="3001911"/>
            <a:chExt cx="431765" cy="180306"/>
          </a:xfrm>
        </p:grpSpPr>
        <p:sp>
          <p:nvSpPr>
            <p:cNvPr id="542" name="Oval 54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543"/>
          <p:cNvGrpSpPr/>
          <p:nvPr/>
        </p:nvGrpSpPr>
        <p:grpSpPr>
          <a:xfrm rot="5400000">
            <a:off x="6374161" y="3875747"/>
            <a:ext cx="431765" cy="180259"/>
            <a:chOff x="189150" y="3001911"/>
            <a:chExt cx="431765" cy="180306"/>
          </a:xfrm>
        </p:grpSpPr>
        <p:sp>
          <p:nvSpPr>
            <p:cNvPr id="545" name="Oval 54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546"/>
          <p:cNvGrpSpPr/>
          <p:nvPr/>
        </p:nvGrpSpPr>
        <p:grpSpPr>
          <a:xfrm rot="5400000">
            <a:off x="6372594" y="4939044"/>
            <a:ext cx="431765" cy="180259"/>
            <a:chOff x="189150" y="3001911"/>
            <a:chExt cx="431765" cy="180306"/>
          </a:xfrm>
        </p:grpSpPr>
        <p:sp>
          <p:nvSpPr>
            <p:cNvPr id="548" name="Oval 54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549"/>
          <p:cNvGrpSpPr/>
          <p:nvPr/>
        </p:nvGrpSpPr>
        <p:grpSpPr>
          <a:xfrm rot="5400000">
            <a:off x="7431079" y="2872659"/>
            <a:ext cx="431765" cy="180259"/>
            <a:chOff x="189150" y="3001911"/>
            <a:chExt cx="431765" cy="180306"/>
          </a:xfrm>
        </p:grpSpPr>
        <p:sp>
          <p:nvSpPr>
            <p:cNvPr id="551" name="Oval 55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552"/>
          <p:cNvGrpSpPr/>
          <p:nvPr/>
        </p:nvGrpSpPr>
        <p:grpSpPr>
          <a:xfrm rot="5400000">
            <a:off x="7431383" y="3925989"/>
            <a:ext cx="431765" cy="180259"/>
            <a:chOff x="189150" y="3001911"/>
            <a:chExt cx="431765" cy="180306"/>
          </a:xfrm>
        </p:grpSpPr>
        <p:sp>
          <p:nvSpPr>
            <p:cNvPr id="554" name="Oval 55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555"/>
          <p:cNvGrpSpPr/>
          <p:nvPr/>
        </p:nvGrpSpPr>
        <p:grpSpPr>
          <a:xfrm rot="5400000">
            <a:off x="7429816" y="4989286"/>
            <a:ext cx="431765" cy="180259"/>
            <a:chOff x="189150" y="3001911"/>
            <a:chExt cx="431765" cy="180306"/>
          </a:xfrm>
        </p:grpSpPr>
        <p:sp>
          <p:nvSpPr>
            <p:cNvPr id="557" name="Oval 55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558"/>
          <p:cNvGrpSpPr/>
          <p:nvPr/>
        </p:nvGrpSpPr>
        <p:grpSpPr>
          <a:xfrm rot="5400000">
            <a:off x="8473887" y="2833889"/>
            <a:ext cx="431765" cy="180259"/>
            <a:chOff x="189150" y="3001911"/>
            <a:chExt cx="431765" cy="180306"/>
          </a:xfrm>
        </p:grpSpPr>
        <p:sp>
          <p:nvSpPr>
            <p:cNvPr id="560" name="Oval 55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Oval 562"/>
          <p:cNvSpPr/>
          <p:nvPr/>
        </p:nvSpPr>
        <p:spPr>
          <a:xfrm rot="5400000">
            <a:off x="8599921" y="3761490"/>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rot="5400000">
            <a:off x="8599922" y="4012950"/>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564"/>
          <p:cNvGrpSpPr/>
          <p:nvPr/>
        </p:nvGrpSpPr>
        <p:grpSpPr>
          <a:xfrm rot="5400000">
            <a:off x="8472624" y="4950516"/>
            <a:ext cx="431765" cy="180259"/>
            <a:chOff x="189150" y="3001911"/>
            <a:chExt cx="431765" cy="180306"/>
          </a:xfrm>
        </p:grpSpPr>
        <p:sp>
          <p:nvSpPr>
            <p:cNvPr id="566" name="Oval 56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567"/>
          <p:cNvGrpSpPr/>
          <p:nvPr/>
        </p:nvGrpSpPr>
        <p:grpSpPr>
          <a:xfrm rot="5400000">
            <a:off x="9527250" y="2845942"/>
            <a:ext cx="431765" cy="180259"/>
            <a:chOff x="189150" y="3001911"/>
            <a:chExt cx="431765" cy="180306"/>
          </a:xfrm>
        </p:grpSpPr>
        <p:sp>
          <p:nvSpPr>
            <p:cNvPr id="569" name="Oval 56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70"/>
          <p:cNvGrpSpPr/>
          <p:nvPr/>
        </p:nvGrpSpPr>
        <p:grpSpPr>
          <a:xfrm rot="5400000">
            <a:off x="9527553" y="3899272"/>
            <a:ext cx="431765" cy="180259"/>
            <a:chOff x="189150" y="3001911"/>
            <a:chExt cx="431765" cy="180306"/>
          </a:xfrm>
        </p:grpSpPr>
        <p:sp>
          <p:nvSpPr>
            <p:cNvPr id="572" name="Oval 57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573"/>
          <p:cNvGrpSpPr/>
          <p:nvPr/>
        </p:nvGrpSpPr>
        <p:grpSpPr>
          <a:xfrm rot="5400000">
            <a:off x="9525987" y="4962569"/>
            <a:ext cx="431765" cy="180259"/>
            <a:chOff x="189150" y="3001911"/>
            <a:chExt cx="431765" cy="180306"/>
          </a:xfrm>
        </p:grpSpPr>
        <p:sp>
          <p:nvSpPr>
            <p:cNvPr id="575" name="Oval 57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576"/>
          <p:cNvGrpSpPr/>
          <p:nvPr/>
        </p:nvGrpSpPr>
        <p:grpSpPr>
          <a:xfrm rot="5400000">
            <a:off x="10624422" y="2833890"/>
            <a:ext cx="431765" cy="180259"/>
            <a:chOff x="189150" y="3001911"/>
            <a:chExt cx="431765" cy="180306"/>
          </a:xfrm>
        </p:grpSpPr>
        <p:sp>
          <p:nvSpPr>
            <p:cNvPr id="578" name="Oval 57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579"/>
          <p:cNvGrpSpPr/>
          <p:nvPr/>
        </p:nvGrpSpPr>
        <p:grpSpPr>
          <a:xfrm rot="5400000">
            <a:off x="10624726" y="3887220"/>
            <a:ext cx="431765" cy="180259"/>
            <a:chOff x="189150" y="3001911"/>
            <a:chExt cx="431765" cy="180306"/>
          </a:xfrm>
        </p:grpSpPr>
        <p:sp>
          <p:nvSpPr>
            <p:cNvPr id="581" name="Oval 58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4" name="Oval 583"/>
          <p:cNvSpPr/>
          <p:nvPr/>
        </p:nvSpPr>
        <p:spPr>
          <a:xfrm rot="5400000">
            <a:off x="10748889" y="4824788"/>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5400000">
            <a:off x="10748890" y="5076248"/>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2132217" y="3215358"/>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238997" y="426129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393879" y="216012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341496" y="5313496"/>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0566265" y="5313496"/>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445486" y="3208640"/>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137652" y="532058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235550" y="2156890"/>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104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750"/>
                                        <p:tgtEl>
                                          <p:spTgt spid="435"/>
                                        </p:tgtEl>
                                      </p:cBhvr>
                                    </p:animEffect>
                                    <p:set>
                                      <p:cBhvr>
                                        <p:cTn id="7" dur="1" fill="hold">
                                          <p:stCondLst>
                                            <p:cond delay="749"/>
                                          </p:stCondLst>
                                        </p:cTn>
                                        <p:tgtEl>
                                          <p:spTgt spid="43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750"/>
                                        <p:tgtEl>
                                          <p:spTgt spid="389"/>
                                        </p:tgtEl>
                                      </p:cBhvr>
                                    </p:animEffect>
                                    <p:set>
                                      <p:cBhvr>
                                        <p:cTn id="10" dur="1" fill="hold">
                                          <p:stCondLst>
                                            <p:cond delay="749"/>
                                          </p:stCondLst>
                                        </p:cTn>
                                        <p:tgtEl>
                                          <p:spTgt spid="38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750"/>
                                        <p:tgtEl>
                                          <p:spTgt spid="372"/>
                                        </p:tgtEl>
                                      </p:cBhvr>
                                    </p:animEffect>
                                    <p:set>
                                      <p:cBhvr>
                                        <p:cTn id="13" dur="1" fill="hold">
                                          <p:stCondLst>
                                            <p:cond delay="749"/>
                                          </p:stCondLst>
                                        </p:cTn>
                                        <p:tgtEl>
                                          <p:spTgt spid="37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750"/>
                                        <p:tgtEl>
                                          <p:spTgt spid="404"/>
                                        </p:tgtEl>
                                      </p:cBhvr>
                                    </p:animEffect>
                                    <p:set>
                                      <p:cBhvr>
                                        <p:cTn id="16" dur="1" fill="hold">
                                          <p:stCondLst>
                                            <p:cond delay="749"/>
                                          </p:stCondLst>
                                        </p:cTn>
                                        <p:tgtEl>
                                          <p:spTgt spid="40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750"/>
                                        <p:tgtEl>
                                          <p:spTgt spid="475"/>
                                        </p:tgtEl>
                                      </p:cBhvr>
                                    </p:animEffect>
                                    <p:set>
                                      <p:cBhvr>
                                        <p:cTn id="19" dur="1" fill="hold">
                                          <p:stCondLst>
                                            <p:cond delay="749"/>
                                          </p:stCondLst>
                                        </p:cTn>
                                        <p:tgtEl>
                                          <p:spTgt spid="47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750"/>
                                        <p:tgtEl>
                                          <p:spTgt spid="563"/>
                                        </p:tgtEl>
                                      </p:cBhvr>
                                    </p:animEffect>
                                    <p:set>
                                      <p:cBhvr>
                                        <p:cTn id="22" dur="1" fill="hold">
                                          <p:stCondLst>
                                            <p:cond delay="749"/>
                                          </p:stCondLst>
                                        </p:cTn>
                                        <p:tgtEl>
                                          <p:spTgt spid="56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750"/>
                                        <p:tgtEl>
                                          <p:spTgt spid="585"/>
                                        </p:tgtEl>
                                      </p:cBhvr>
                                    </p:animEffect>
                                    <p:set>
                                      <p:cBhvr>
                                        <p:cTn id="25" dur="1" fill="hold">
                                          <p:stCondLst>
                                            <p:cond delay="749"/>
                                          </p:stCondLst>
                                        </p:cTn>
                                        <p:tgtEl>
                                          <p:spTgt spid="58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750"/>
                                        <p:tgtEl>
                                          <p:spTgt spid="530"/>
                                        </p:tgtEl>
                                      </p:cBhvr>
                                    </p:animEffect>
                                    <p:set>
                                      <p:cBhvr>
                                        <p:cTn id="28" dur="1" fill="hold">
                                          <p:stCondLst>
                                            <p:cond delay="749"/>
                                          </p:stCondLst>
                                        </p:cTn>
                                        <p:tgtEl>
                                          <p:spTgt spid="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P spid="389" grpId="0" animBg="1"/>
      <p:bldP spid="404" grpId="0" animBg="1"/>
      <p:bldP spid="435" grpId="0" animBg="1"/>
      <p:bldP spid="475" grpId="0" animBg="1"/>
      <p:bldP spid="530" grpId="0" animBg="1"/>
      <p:bldP spid="563" grpId="0" animBg="1"/>
      <p:bldP spid="5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Fermions: Leptons</a:t>
            </a:r>
            <a:endParaRPr lang="en-US" dirty="0"/>
          </a:p>
        </p:txBody>
      </p:sp>
      <p:sp>
        <p:nvSpPr>
          <p:cNvPr id="3" name="Content Placeholder 2"/>
          <p:cNvSpPr>
            <a:spLocks noGrp="1"/>
          </p:cNvSpPr>
          <p:nvPr>
            <p:ph idx="1"/>
          </p:nvPr>
        </p:nvSpPr>
        <p:spPr/>
        <p:txBody>
          <a:bodyPr/>
          <a:lstStyle/>
          <a:p>
            <a:r>
              <a:rPr lang="en-US" dirty="0" smtClean="0"/>
              <a:t>Don’t interact via strong force</a:t>
            </a:r>
            <a:endParaRPr lang="en-US" dirty="0"/>
          </a:p>
        </p:txBody>
      </p:sp>
      <p:pic>
        <p:nvPicPr>
          <p:cNvPr id="4" name="Picture 3"/>
          <p:cNvPicPr>
            <a:picLocks noChangeAspect="1"/>
          </p:cNvPicPr>
          <p:nvPr/>
        </p:nvPicPr>
        <p:blipFill>
          <a:blip r:embed="rId2" cstate="print"/>
          <a:stretch>
            <a:fillRect/>
          </a:stretch>
        </p:blipFill>
        <p:spPr>
          <a:xfrm>
            <a:off x="837982" y="2503488"/>
            <a:ext cx="7103800" cy="3476625"/>
          </a:xfrm>
          <a:prstGeom prst="rect">
            <a:avLst/>
          </a:prstGeom>
        </p:spPr>
      </p:pic>
    </p:spTree>
    <p:extLst>
      <p:ext uri="{BB962C8B-B14F-4D97-AF65-F5344CB8AC3E}">
        <p14:creationId xmlns="" xmlns:p14="http://schemas.microsoft.com/office/powerpoint/2010/main" val="1124973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3" name="Straight Connector 252"/>
          <p:cNvCxnSpPr>
            <a:stCxn id="252" idx="4"/>
          </p:cNvCxnSpPr>
          <p:nvPr/>
        </p:nvCxnSpPr>
        <p:spPr>
          <a:xfrm>
            <a:off x="4489496"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99" idx="4"/>
          </p:cNvCxnSpPr>
          <p:nvPr/>
        </p:nvCxnSpPr>
        <p:spPr>
          <a:xfrm>
            <a:off x="8699753" y="3666616"/>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496" name="Oval 495"/>
          <p:cNvSpPr/>
          <p:nvPr/>
        </p:nvSpPr>
        <p:spPr>
          <a:xfrm rot="5400000">
            <a:off x="8628522" y="3776635"/>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p:cNvCxnSpPr>
            <a:stCxn id="280" idx="4"/>
          </p:cNvCxnSpPr>
          <p:nvPr/>
        </p:nvCxnSpPr>
        <p:spPr>
          <a:xfrm>
            <a:off x="6593349"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510" name="Oval 509"/>
          <p:cNvSpPr/>
          <p:nvPr/>
        </p:nvSpPr>
        <p:spPr>
          <a:xfrm rot="5400000">
            <a:off x="6513071" y="4813686"/>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5400000">
            <a:off x="6520566" y="5057647"/>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p:cNvCxnSpPr>
            <a:stCxn id="313" idx="4"/>
          </p:cNvCxnSpPr>
          <p:nvPr/>
        </p:nvCxnSpPr>
        <p:spPr>
          <a:xfrm>
            <a:off x="9751683"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508" name="Oval 507"/>
          <p:cNvSpPr/>
          <p:nvPr/>
        </p:nvSpPr>
        <p:spPr>
          <a:xfrm rot="5400000">
            <a:off x="9671307" y="5094002"/>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p:nvPr/>
        </p:nvCxnSpPr>
        <p:spPr>
          <a:xfrm>
            <a:off x="995769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507" name="Oval 506"/>
          <p:cNvSpPr/>
          <p:nvPr/>
        </p:nvSpPr>
        <p:spPr>
          <a:xfrm rot="5400000">
            <a:off x="10320191" y="5487249"/>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a:stCxn id="247" idx="4"/>
          </p:cNvCxnSpPr>
          <p:nvPr/>
        </p:nvCxnSpPr>
        <p:spPr>
          <a:xfrm>
            <a:off x="3412238" y="4718815"/>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506" name="Oval 505"/>
          <p:cNvSpPr/>
          <p:nvPr/>
        </p:nvSpPr>
        <p:spPr>
          <a:xfrm rot="5400000">
            <a:off x="3336976" y="4835931"/>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p:cNvCxnSpPr/>
          <p:nvPr/>
        </p:nvCxnSpPr>
        <p:spPr>
          <a:xfrm>
            <a:off x="3639328" y="241787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505" name="Oval 504"/>
          <p:cNvSpPr/>
          <p:nvPr/>
        </p:nvSpPr>
        <p:spPr>
          <a:xfrm rot="5400000">
            <a:off x="3977212" y="2333881"/>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5400000">
            <a:off x="3737680" y="2342650"/>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a:off x="153971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503" name="Oval 502"/>
          <p:cNvSpPr/>
          <p:nvPr/>
        </p:nvSpPr>
        <p:spPr>
          <a:xfrm rot="5400000">
            <a:off x="1633809" y="3381993"/>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153971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Oval 501"/>
          <p:cNvSpPr/>
          <p:nvPr/>
        </p:nvSpPr>
        <p:spPr>
          <a:xfrm rot="5400000">
            <a:off x="1901227" y="4430775"/>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a:stCxn id="236" idx="4"/>
          </p:cNvCxnSpPr>
          <p:nvPr/>
        </p:nvCxnSpPr>
        <p:spPr>
          <a:xfrm>
            <a:off x="2385639"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rot="5400000">
            <a:off x="2304106" y="5077575"/>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74" idx="4"/>
          </p:cNvCxnSpPr>
          <p:nvPr/>
        </p:nvCxnSpPr>
        <p:spPr>
          <a:xfrm>
            <a:off x="6593349"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495" name="Oval 494"/>
          <p:cNvSpPr/>
          <p:nvPr/>
        </p:nvSpPr>
        <p:spPr>
          <a:xfrm rot="5400000">
            <a:off x="6518061" y="2984097"/>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5400000">
            <a:off x="6518061" y="2672679"/>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7" name="Straight Connector 426"/>
          <p:cNvCxnSpPr/>
          <p:nvPr/>
        </p:nvCxnSpPr>
        <p:spPr>
          <a:xfrm>
            <a:off x="6799352"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473" name="Oval 472"/>
          <p:cNvSpPr/>
          <p:nvPr/>
        </p:nvSpPr>
        <p:spPr>
          <a:xfrm rot="5400000">
            <a:off x="6878423" y="2313573"/>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Connector 270"/>
          <p:cNvCxnSpPr/>
          <p:nvPr/>
        </p:nvCxnSpPr>
        <p:spPr>
          <a:xfrm>
            <a:off x="5747431" y="4512755"/>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5" idx="4"/>
          </p:cNvCxnSpPr>
          <p:nvPr/>
        </p:nvCxnSpPr>
        <p:spPr>
          <a:xfrm>
            <a:off x="1333709" y="3666616"/>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62" name="Oval 361"/>
          <p:cNvSpPr/>
          <p:nvPr/>
        </p:nvSpPr>
        <p:spPr>
          <a:xfrm rot="5400000">
            <a:off x="1252465" y="3771280"/>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5400000">
            <a:off x="1260576" y="4029302"/>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5400000">
            <a:off x="2313204" y="4829079"/>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p:cNvCxnSpPr/>
          <p:nvPr/>
        </p:nvCxnSpPr>
        <p:spPr>
          <a:xfrm>
            <a:off x="3618183"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57" name="Oval 356"/>
          <p:cNvSpPr/>
          <p:nvPr/>
        </p:nvSpPr>
        <p:spPr>
          <a:xfrm rot="5400000">
            <a:off x="6110359" y="4431672"/>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3" name="Straight Connector 292"/>
          <p:cNvCxnSpPr/>
          <p:nvPr/>
        </p:nvCxnSpPr>
        <p:spPr>
          <a:xfrm>
            <a:off x="7851282" y="4512755"/>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322" idx="4"/>
          </p:cNvCxnSpPr>
          <p:nvPr/>
        </p:nvCxnSpPr>
        <p:spPr>
          <a:xfrm>
            <a:off x="10829364"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8" idx="4"/>
          </p:cNvCxnSpPr>
          <p:nvPr/>
        </p:nvCxnSpPr>
        <p:spPr>
          <a:xfrm>
            <a:off x="4489496"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799357" y="5564953"/>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2591647" y="5564953"/>
            <a:ext cx="639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695504"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35" name="Oval 334"/>
          <p:cNvSpPr/>
          <p:nvPr/>
        </p:nvSpPr>
        <p:spPr>
          <a:xfrm rot="5400000">
            <a:off x="1895580" y="3367854"/>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88825" cy="2123658"/>
          </a:xfrm>
          <a:prstGeom prst="rect">
            <a:avLst/>
          </a:prstGeom>
          <a:noFill/>
        </p:spPr>
        <p:txBody>
          <a:bodyPr wrap="square" rtlCol="0">
            <a:spAutoFit/>
          </a:bodyPr>
          <a:lstStyle/>
          <a:p>
            <a:r>
              <a:rPr lang="en-US" sz="3200" dirty="0" smtClean="0"/>
              <a:t>Semiconductors</a:t>
            </a:r>
          </a:p>
          <a:p>
            <a:endParaRPr lang="en-US" sz="2800" dirty="0"/>
          </a:p>
          <a:p>
            <a:r>
              <a:rPr lang="en-US" sz="2400" dirty="0"/>
              <a:t>	</a:t>
            </a:r>
            <a:r>
              <a:rPr lang="en-US" sz="2400" dirty="0" smtClean="0"/>
              <a:t>With a potential applied across the lattice, these electron holes “move” toward the negative end. This movement is due to nearby electrons filling the holes as they move toward the positive end.</a:t>
            </a:r>
          </a:p>
        </p:txBody>
      </p:sp>
      <p:sp>
        <p:nvSpPr>
          <p:cNvPr id="2" name="Oval 1"/>
          <p:cNvSpPr/>
          <p:nvPr/>
        </p:nvSpPr>
        <p:spPr>
          <a:xfrm>
            <a:off x="112770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4"/>
          </p:cNvCxnSpPr>
          <p:nvPr/>
        </p:nvCxnSpPr>
        <p:spPr>
          <a:xfrm>
            <a:off x="133370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53971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12770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12770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a:stCxn id="218" idx="4"/>
          </p:cNvCxnSpPr>
          <p:nvPr/>
        </p:nvCxnSpPr>
        <p:spPr>
          <a:xfrm>
            <a:off x="1333709"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112770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1539717"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217963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a:stCxn id="230" idx="4"/>
          </p:cNvCxnSpPr>
          <p:nvPr/>
        </p:nvCxnSpPr>
        <p:spPr>
          <a:xfrm>
            <a:off x="2385639"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591647"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217963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a:stCxn id="233" idx="4"/>
          </p:cNvCxnSpPr>
          <p:nvPr/>
        </p:nvCxnSpPr>
        <p:spPr>
          <a:xfrm>
            <a:off x="238563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9164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217963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259164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217963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231559"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a:off x="3437568"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3231559"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a:stCxn id="244" idx="4"/>
          </p:cNvCxnSpPr>
          <p:nvPr/>
        </p:nvCxnSpPr>
        <p:spPr>
          <a:xfrm>
            <a:off x="3437568"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643576"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3206230" y="43066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320580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p:cNvCxnSpPr/>
          <p:nvPr/>
        </p:nvCxnSpPr>
        <p:spPr>
          <a:xfrm>
            <a:off x="3643576"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4283487"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283487"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4"/>
          </p:cNvCxnSpPr>
          <p:nvPr/>
        </p:nvCxnSpPr>
        <p:spPr>
          <a:xfrm>
            <a:off x="4489496"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695504"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58" name="Oval 257"/>
          <p:cNvSpPr/>
          <p:nvPr/>
        </p:nvSpPr>
        <p:spPr>
          <a:xfrm>
            <a:off x="4283487"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p:cNvCxnSpPr/>
          <p:nvPr/>
        </p:nvCxnSpPr>
        <p:spPr>
          <a:xfrm>
            <a:off x="4695504"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4283487"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4695504"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533541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a:stCxn id="263" idx="4"/>
          </p:cNvCxnSpPr>
          <p:nvPr/>
        </p:nvCxnSpPr>
        <p:spPr>
          <a:xfrm>
            <a:off x="554142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74743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33541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a:stCxn id="266" idx="4"/>
          </p:cNvCxnSpPr>
          <p:nvPr/>
        </p:nvCxnSpPr>
        <p:spPr>
          <a:xfrm>
            <a:off x="554142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74743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33541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a:stCxn id="269" idx="4"/>
          </p:cNvCxnSpPr>
          <p:nvPr/>
        </p:nvCxnSpPr>
        <p:spPr>
          <a:xfrm>
            <a:off x="5541423"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533541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a:off x="574743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6387340"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6387340"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stCxn id="277" idx="4"/>
          </p:cNvCxnSpPr>
          <p:nvPr/>
        </p:nvCxnSpPr>
        <p:spPr>
          <a:xfrm>
            <a:off x="6593349"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6799357"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6387340"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2" name="Straight Connector 281"/>
          <p:cNvCxnSpPr/>
          <p:nvPr/>
        </p:nvCxnSpPr>
        <p:spPr>
          <a:xfrm>
            <a:off x="6799357"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3" name="Oval 282"/>
          <p:cNvSpPr/>
          <p:nvPr/>
        </p:nvSpPr>
        <p:spPr>
          <a:xfrm>
            <a:off x="6387340"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7439265"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p:cNvCxnSpPr>
            <a:stCxn id="285" idx="4"/>
          </p:cNvCxnSpPr>
          <p:nvPr/>
        </p:nvCxnSpPr>
        <p:spPr>
          <a:xfrm>
            <a:off x="7645274"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851282"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7439265"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p:cNvCxnSpPr>
            <a:stCxn id="288" idx="4"/>
          </p:cNvCxnSpPr>
          <p:nvPr/>
        </p:nvCxnSpPr>
        <p:spPr>
          <a:xfrm>
            <a:off x="7645274"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851282"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7439265"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stCxn id="291" idx="4"/>
          </p:cNvCxnSpPr>
          <p:nvPr/>
        </p:nvCxnSpPr>
        <p:spPr>
          <a:xfrm>
            <a:off x="7645274" y="4718817"/>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7439265"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Straight Connector 294"/>
          <p:cNvCxnSpPr/>
          <p:nvPr/>
        </p:nvCxnSpPr>
        <p:spPr>
          <a:xfrm>
            <a:off x="7851282"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Oval 295"/>
          <p:cNvSpPr/>
          <p:nvPr/>
        </p:nvSpPr>
        <p:spPr>
          <a:xfrm>
            <a:off x="849374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869975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90576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a:off x="849374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a:off x="890576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849374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a:stCxn id="302" idx="4"/>
          </p:cNvCxnSpPr>
          <p:nvPr/>
        </p:nvCxnSpPr>
        <p:spPr>
          <a:xfrm>
            <a:off x="8699753" y="4718817"/>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90576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849374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p:cNvCxnSpPr/>
          <p:nvPr/>
        </p:nvCxnSpPr>
        <p:spPr>
          <a:xfrm>
            <a:off x="8905761" y="5564953"/>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p:cNvSpPr/>
          <p:nvPr/>
        </p:nvSpPr>
        <p:spPr>
          <a:xfrm>
            <a:off x="9545674"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a:stCxn id="307" idx="4"/>
          </p:cNvCxnSpPr>
          <p:nvPr/>
        </p:nvCxnSpPr>
        <p:spPr>
          <a:xfrm>
            <a:off x="9751683" y="2614412"/>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957691" y="2408350"/>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9545674"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p:cNvCxnSpPr>
            <a:stCxn id="310" idx="4"/>
          </p:cNvCxnSpPr>
          <p:nvPr/>
        </p:nvCxnSpPr>
        <p:spPr>
          <a:xfrm>
            <a:off x="9751683" y="3666616"/>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9957691" y="3460554"/>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9545674"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p:cNvCxnSpPr/>
          <p:nvPr/>
        </p:nvCxnSpPr>
        <p:spPr>
          <a:xfrm>
            <a:off x="9957691" y="4512755"/>
            <a:ext cx="639913" cy="0"/>
          </a:xfrm>
          <a:prstGeom prst="line">
            <a:avLst/>
          </a:prstGeom>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9545674"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0623356" y="2202288"/>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a:off x="10829364" y="2614412"/>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10623356" y="3254492"/>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4"/>
          </p:cNvCxnSpPr>
          <p:nvPr/>
        </p:nvCxnSpPr>
        <p:spPr>
          <a:xfrm>
            <a:off x="10829364" y="3666616"/>
            <a:ext cx="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10623356" y="4306693"/>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0623356" y="5358891"/>
            <a:ext cx="412017" cy="412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
          <p:cNvGrpSpPr/>
          <p:nvPr/>
        </p:nvGrpSpPr>
        <p:grpSpPr>
          <a:xfrm>
            <a:off x="1643847" y="2313382"/>
            <a:ext cx="431653" cy="180306"/>
            <a:chOff x="189150" y="3001911"/>
            <a:chExt cx="431765" cy="180306"/>
          </a:xfrm>
        </p:grpSpPr>
        <p:sp>
          <p:nvSpPr>
            <p:cNvPr id="7" name="Oval 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Oval 370"/>
          <p:cNvSpPr/>
          <p:nvPr/>
        </p:nvSpPr>
        <p:spPr>
          <a:xfrm>
            <a:off x="1615994" y="3370178"/>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639990" y="4425166"/>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890644" y="4425160"/>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75"/>
          <p:cNvGrpSpPr/>
          <p:nvPr/>
        </p:nvGrpSpPr>
        <p:grpSpPr>
          <a:xfrm>
            <a:off x="1625477" y="5465145"/>
            <a:ext cx="431653" cy="180306"/>
            <a:chOff x="189150" y="3001911"/>
            <a:chExt cx="431765" cy="180306"/>
          </a:xfrm>
        </p:grpSpPr>
        <p:sp>
          <p:nvSpPr>
            <p:cNvPr id="377" name="Oval 3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78"/>
          <p:cNvGrpSpPr/>
          <p:nvPr/>
        </p:nvGrpSpPr>
        <p:grpSpPr>
          <a:xfrm>
            <a:off x="2737128" y="2313381"/>
            <a:ext cx="431653" cy="180306"/>
            <a:chOff x="189150" y="3001911"/>
            <a:chExt cx="431765" cy="180306"/>
          </a:xfrm>
        </p:grpSpPr>
        <p:sp>
          <p:nvSpPr>
            <p:cNvPr id="380" name="Oval 37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81"/>
          <p:cNvGrpSpPr/>
          <p:nvPr/>
        </p:nvGrpSpPr>
        <p:grpSpPr>
          <a:xfrm>
            <a:off x="2710168" y="3370394"/>
            <a:ext cx="431653" cy="180306"/>
            <a:chOff x="189150" y="3001911"/>
            <a:chExt cx="431765" cy="180306"/>
          </a:xfrm>
        </p:grpSpPr>
        <p:sp>
          <p:nvSpPr>
            <p:cNvPr id="383" name="Oval 3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84"/>
          <p:cNvGrpSpPr/>
          <p:nvPr/>
        </p:nvGrpSpPr>
        <p:grpSpPr>
          <a:xfrm>
            <a:off x="2733271" y="4425163"/>
            <a:ext cx="431653" cy="180306"/>
            <a:chOff x="189150" y="3001911"/>
            <a:chExt cx="431765" cy="180306"/>
          </a:xfrm>
        </p:grpSpPr>
        <p:sp>
          <p:nvSpPr>
            <p:cNvPr id="386" name="Oval 3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0" name="Oval 389"/>
          <p:cNvSpPr/>
          <p:nvPr/>
        </p:nvSpPr>
        <p:spPr>
          <a:xfrm>
            <a:off x="2970153" y="5465145"/>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3735420" y="2327719"/>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93"/>
          <p:cNvGrpSpPr/>
          <p:nvPr/>
        </p:nvGrpSpPr>
        <p:grpSpPr>
          <a:xfrm>
            <a:off x="3713348" y="3375210"/>
            <a:ext cx="431653" cy="180306"/>
            <a:chOff x="189150" y="3001911"/>
            <a:chExt cx="431765" cy="180306"/>
          </a:xfrm>
        </p:grpSpPr>
        <p:sp>
          <p:nvSpPr>
            <p:cNvPr id="395" name="Oval 39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99"/>
          <p:cNvGrpSpPr/>
          <p:nvPr/>
        </p:nvGrpSpPr>
        <p:grpSpPr>
          <a:xfrm>
            <a:off x="3721938" y="5469960"/>
            <a:ext cx="431653" cy="180306"/>
            <a:chOff x="189150" y="3001911"/>
            <a:chExt cx="431765" cy="180306"/>
          </a:xfrm>
        </p:grpSpPr>
        <p:sp>
          <p:nvSpPr>
            <p:cNvPr id="401" name="Oval 40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5" name="Oval 404"/>
          <p:cNvSpPr/>
          <p:nvPr/>
        </p:nvSpPr>
        <p:spPr>
          <a:xfrm>
            <a:off x="5084437" y="2313381"/>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05"/>
          <p:cNvGrpSpPr/>
          <p:nvPr/>
        </p:nvGrpSpPr>
        <p:grpSpPr>
          <a:xfrm>
            <a:off x="4806082" y="3370393"/>
            <a:ext cx="431653" cy="180306"/>
            <a:chOff x="189150" y="3001911"/>
            <a:chExt cx="431765" cy="180306"/>
          </a:xfrm>
        </p:grpSpPr>
        <p:sp>
          <p:nvSpPr>
            <p:cNvPr id="407" name="Oval 40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08"/>
          <p:cNvGrpSpPr/>
          <p:nvPr/>
        </p:nvGrpSpPr>
        <p:grpSpPr>
          <a:xfrm>
            <a:off x="4829185" y="4425162"/>
            <a:ext cx="431653" cy="180306"/>
            <a:chOff x="189150" y="3001911"/>
            <a:chExt cx="431765" cy="180306"/>
          </a:xfrm>
        </p:grpSpPr>
        <p:sp>
          <p:nvSpPr>
            <p:cNvPr id="410" name="Oval 40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11"/>
          <p:cNvGrpSpPr/>
          <p:nvPr/>
        </p:nvGrpSpPr>
        <p:grpSpPr>
          <a:xfrm>
            <a:off x="4814672" y="5465143"/>
            <a:ext cx="431653" cy="180306"/>
            <a:chOff x="189150" y="3001911"/>
            <a:chExt cx="431765" cy="180306"/>
          </a:xfrm>
        </p:grpSpPr>
        <p:sp>
          <p:nvSpPr>
            <p:cNvPr id="413" name="Oval 41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14"/>
          <p:cNvGrpSpPr/>
          <p:nvPr/>
        </p:nvGrpSpPr>
        <p:grpSpPr>
          <a:xfrm>
            <a:off x="5834810" y="2313379"/>
            <a:ext cx="431653" cy="180306"/>
            <a:chOff x="189150" y="3001911"/>
            <a:chExt cx="431765" cy="180306"/>
          </a:xfrm>
        </p:grpSpPr>
        <p:sp>
          <p:nvSpPr>
            <p:cNvPr id="416" name="Oval 41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17"/>
          <p:cNvGrpSpPr/>
          <p:nvPr/>
        </p:nvGrpSpPr>
        <p:grpSpPr>
          <a:xfrm>
            <a:off x="5807850" y="3370392"/>
            <a:ext cx="431653" cy="180306"/>
            <a:chOff x="189150" y="3001911"/>
            <a:chExt cx="431765" cy="180306"/>
          </a:xfrm>
        </p:grpSpPr>
        <p:sp>
          <p:nvSpPr>
            <p:cNvPr id="419" name="Oval 41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3" name="Oval 422"/>
          <p:cNvSpPr/>
          <p:nvPr/>
        </p:nvSpPr>
        <p:spPr>
          <a:xfrm>
            <a:off x="6102902" y="4414533"/>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423"/>
          <p:cNvGrpSpPr/>
          <p:nvPr/>
        </p:nvGrpSpPr>
        <p:grpSpPr>
          <a:xfrm>
            <a:off x="5816440" y="5465142"/>
            <a:ext cx="431653" cy="180306"/>
            <a:chOff x="189150" y="3001911"/>
            <a:chExt cx="431765" cy="180306"/>
          </a:xfrm>
        </p:grpSpPr>
        <p:sp>
          <p:nvSpPr>
            <p:cNvPr id="425" name="Oval 42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27"/>
          <p:cNvGrpSpPr/>
          <p:nvPr/>
        </p:nvGrpSpPr>
        <p:grpSpPr>
          <a:xfrm>
            <a:off x="6905720" y="3365572"/>
            <a:ext cx="431653" cy="180306"/>
            <a:chOff x="189150" y="3001911"/>
            <a:chExt cx="431765" cy="180306"/>
          </a:xfrm>
        </p:grpSpPr>
        <p:sp>
          <p:nvSpPr>
            <p:cNvPr id="429" name="Oval 42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30"/>
          <p:cNvGrpSpPr/>
          <p:nvPr/>
        </p:nvGrpSpPr>
        <p:grpSpPr>
          <a:xfrm>
            <a:off x="6880356" y="4420342"/>
            <a:ext cx="431653" cy="180306"/>
            <a:chOff x="189150" y="3001911"/>
            <a:chExt cx="431765" cy="180306"/>
          </a:xfrm>
        </p:grpSpPr>
        <p:sp>
          <p:nvSpPr>
            <p:cNvPr id="432" name="Oval 43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Oval 435"/>
          <p:cNvSpPr/>
          <p:nvPr/>
        </p:nvSpPr>
        <p:spPr>
          <a:xfrm>
            <a:off x="7178563" y="5471241"/>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36"/>
          <p:cNvGrpSpPr/>
          <p:nvPr/>
        </p:nvGrpSpPr>
        <p:grpSpPr>
          <a:xfrm>
            <a:off x="7962839" y="2313378"/>
            <a:ext cx="431653" cy="180306"/>
            <a:chOff x="189150" y="3001911"/>
            <a:chExt cx="431765" cy="180306"/>
          </a:xfrm>
        </p:grpSpPr>
        <p:sp>
          <p:nvSpPr>
            <p:cNvPr id="438" name="Oval 43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39"/>
          <p:cNvGrpSpPr/>
          <p:nvPr/>
        </p:nvGrpSpPr>
        <p:grpSpPr>
          <a:xfrm>
            <a:off x="7935879" y="3370391"/>
            <a:ext cx="431653" cy="180306"/>
            <a:chOff x="189150" y="3001911"/>
            <a:chExt cx="431765" cy="180306"/>
          </a:xfrm>
        </p:grpSpPr>
        <p:sp>
          <p:nvSpPr>
            <p:cNvPr id="441" name="Oval 44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45"/>
          <p:cNvGrpSpPr/>
          <p:nvPr/>
        </p:nvGrpSpPr>
        <p:grpSpPr>
          <a:xfrm>
            <a:off x="7944469" y="5465141"/>
            <a:ext cx="431653" cy="180306"/>
            <a:chOff x="189150" y="3001911"/>
            <a:chExt cx="431765" cy="180306"/>
          </a:xfrm>
        </p:grpSpPr>
        <p:sp>
          <p:nvSpPr>
            <p:cNvPr id="447" name="Oval 44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48"/>
          <p:cNvGrpSpPr/>
          <p:nvPr/>
        </p:nvGrpSpPr>
        <p:grpSpPr>
          <a:xfrm>
            <a:off x="9015283" y="2308560"/>
            <a:ext cx="431653" cy="180306"/>
            <a:chOff x="189150" y="3001911"/>
            <a:chExt cx="431765" cy="180306"/>
          </a:xfrm>
        </p:grpSpPr>
        <p:sp>
          <p:nvSpPr>
            <p:cNvPr id="450" name="Oval 44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51"/>
          <p:cNvGrpSpPr/>
          <p:nvPr/>
        </p:nvGrpSpPr>
        <p:grpSpPr>
          <a:xfrm>
            <a:off x="9028613" y="3365574"/>
            <a:ext cx="431653" cy="180306"/>
            <a:chOff x="189150" y="3001911"/>
            <a:chExt cx="431765" cy="180306"/>
          </a:xfrm>
        </p:grpSpPr>
        <p:sp>
          <p:nvSpPr>
            <p:cNvPr id="453" name="Oval 45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54"/>
          <p:cNvGrpSpPr/>
          <p:nvPr/>
        </p:nvGrpSpPr>
        <p:grpSpPr>
          <a:xfrm>
            <a:off x="9013109" y="4420342"/>
            <a:ext cx="431653" cy="180306"/>
            <a:chOff x="189150" y="3001911"/>
            <a:chExt cx="431765" cy="180306"/>
          </a:xfrm>
        </p:grpSpPr>
        <p:sp>
          <p:nvSpPr>
            <p:cNvPr id="456" name="Oval 45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57"/>
          <p:cNvGrpSpPr/>
          <p:nvPr/>
        </p:nvGrpSpPr>
        <p:grpSpPr>
          <a:xfrm>
            <a:off x="9011076" y="5460323"/>
            <a:ext cx="431653" cy="180306"/>
            <a:chOff x="189150" y="3001911"/>
            <a:chExt cx="431765" cy="180306"/>
          </a:xfrm>
        </p:grpSpPr>
        <p:sp>
          <p:nvSpPr>
            <p:cNvPr id="459" name="Oval 45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60"/>
          <p:cNvGrpSpPr/>
          <p:nvPr/>
        </p:nvGrpSpPr>
        <p:grpSpPr>
          <a:xfrm>
            <a:off x="10058570" y="2308560"/>
            <a:ext cx="431653" cy="180306"/>
            <a:chOff x="189150" y="3001911"/>
            <a:chExt cx="431765" cy="180306"/>
          </a:xfrm>
        </p:grpSpPr>
        <p:sp>
          <p:nvSpPr>
            <p:cNvPr id="462" name="Oval 46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63"/>
          <p:cNvGrpSpPr/>
          <p:nvPr/>
        </p:nvGrpSpPr>
        <p:grpSpPr>
          <a:xfrm>
            <a:off x="10053485" y="3365572"/>
            <a:ext cx="431653" cy="180306"/>
            <a:chOff x="189150" y="3001911"/>
            <a:chExt cx="431765" cy="180306"/>
          </a:xfrm>
        </p:grpSpPr>
        <p:sp>
          <p:nvSpPr>
            <p:cNvPr id="465" name="Oval 46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66"/>
          <p:cNvGrpSpPr/>
          <p:nvPr/>
        </p:nvGrpSpPr>
        <p:grpSpPr>
          <a:xfrm>
            <a:off x="10063034" y="4420342"/>
            <a:ext cx="431653" cy="180306"/>
            <a:chOff x="189150" y="3001911"/>
            <a:chExt cx="431765" cy="180306"/>
          </a:xfrm>
        </p:grpSpPr>
        <p:sp>
          <p:nvSpPr>
            <p:cNvPr id="468" name="Oval 46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75"/>
          <p:cNvGrpSpPr/>
          <p:nvPr/>
        </p:nvGrpSpPr>
        <p:grpSpPr>
          <a:xfrm rot="5400000">
            <a:off x="1115278" y="2837080"/>
            <a:ext cx="431765" cy="180259"/>
            <a:chOff x="189150" y="3001911"/>
            <a:chExt cx="431765" cy="180306"/>
          </a:xfrm>
        </p:grpSpPr>
        <p:sp>
          <p:nvSpPr>
            <p:cNvPr id="477" name="Oval 47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Oval 479"/>
          <p:cNvSpPr/>
          <p:nvPr/>
        </p:nvSpPr>
        <p:spPr>
          <a:xfrm rot="5400000">
            <a:off x="1241008" y="3759768"/>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5400000">
            <a:off x="1245967" y="4010503"/>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481"/>
          <p:cNvGrpSpPr/>
          <p:nvPr/>
        </p:nvGrpSpPr>
        <p:grpSpPr>
          <a:xfrm rot="5400000">
            <a:off x="1114015" y="4953707"/>
            <a:ext cx="431765" cy="180259"/>
            <a:chOff x="189150" y="3001911"/>
            <a:chExt cx="431765" cy="180306"/>
          </a:xfrm>
        </p:grpSpPr>
        <p:sp>
          <p:nvSpPr>
            <p:cNvPr id="483" name="Oval 48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484"/>
          <p:cNvGrpSpPr/>
          <p:nvPr/>
        </p:nvGrpSpPr>
        <p:grpSpPr>
          <a:xfrm rot="5400000">
            <a:off x="2167209" y="2837081"/>
            <a:ext cx="431765" cy="180259"/>
            <a:chOff x="189150" y="3001911"/>
            <a:chExt cx="431765" cy="180306"/>
          </a:xfrm>
        </p:grpSpPr>
        <p:sp>
          <p:nvSpPr>
            <p:cNvPr id="486" name="Oval 48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87"/>
          <p:cNvGrpSpPr/>
          <p:nvPr/>
        </p:nvGrpSpPr>
        <p:grpSpPr>
          <a:xfrm rot="5400000">
            <a:off x="2167209" y="3942879"/>
            <a:ext cx="431765" cy="180259"/>
            <a:chOff x="189150" y="3001911"/>
            <a:chExt cx="431765" cy="180306"/>
          </a:xfrm>
        </p:grpSpPr>
        <p:sp>
          <p:nvSpPr>
            <p:cNvPr id="489" name="Oval 48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2" name="Oval 491"/>
          <p:cNvSpPr/>
          <p:nvPr/>
        </p:nvSpPr>
        <p:spPr>
          <a:xfrm rot="5400000">
            <a:off x="2294165" y="4817689"/>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513"/>
          <p:cNvGrpSpPr/>
          <p:nvPr/>
        </p:nvGrpSpPr>
        <p:grpSpPr>
          <a:xfrm rot="5400000">
            <a:off x="3224323" y="2837081"/>
            <a:ext cx="431765" cy="180259"/>
            <a:chOff x="189150" y="3001911"/>
            <a:chExt cx="431765" cy="180306"/>
          </a:xfrm>
        </p:grpSpPr>
        <p:sp>
          <p:nvSpPr>
            <p:cNvPr id="515" name="Oval 51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516"/>
          <p:cNvGrpSpPr/>
          <p:nvPr/>
        </p:nvGrpSpPr>
        <p:grpSpPr>
          <a:xfrm rot="5400000">
            <a:off x="3224627" y="3890411"/>
            <a:ext cx="431765" cy="180259"/>
            <a:chOff x="189150" y="3001911"/>
            <a:chExt cx="431765" cy="180306"/>
          </a:xfrm>
        </p:grpSpPr>
        <p:sp>
          <p:nvSpPr>
            <p:cNvPr id="518" name="Oval 51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2" name="Oval 521"/>
          <p:cNvSpPr/>
          <p:nvPr/>
        </p:nvSpPr>
        <p:spPr>
          <a:xfrm rot="5400000">
            <a:off x="3348792" y="5079440"/>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525"/>
          <p:cNvGrpSpPr/>
          <p:nvPr/>
        </p:nvGrpSpPr>
        <p:grpSpPr>
          <a:xfrm rot="5400000">
            <a:off x="4277990" y="3902464"/>
            <a:ext cx="431765" cy="180259"/>
            <a:chOff x="189150" y="3001911"/>
            <a:chExt cx="431765" cy="180306"/>
          </a:xfrm>
        </p:grpSpPr>
        <p:sp>
          <p:nvSpPr>
            <p:cNvPr id="527" name="Oval 52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1" name="Oval 530"/>
          <p:cNvSpPr/>
          <p:nvPr/>
        </p:nvSpPr>
        <p:spPr>
          <a:xfrm rot="5400000">
            <a:off x="4402154" y="5091492"/>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531"/>
          <p:cNvGrpSpPr/>
          <p:nvPr/>
        </p:nvGrpSpPr>
        <p:grpSpPr>
          <a:xfrm rot="5400000">
            <a:off x="5320494" y="2810364"/>
            <a:ext cx="431765" cy="180259"/>
            <a:chOff x="189150" y="3001911"/>
            <a:chExt cx="431765" cy="180306"/>
          </a:xfrm>
        </p:grpSpPr>
        <p:sp>
          <p:nvSpPr>
            <p:cNvPr id="533" name="Oval 532"/>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534"/>
          <p:cNvGrpSpPr/>
          <p:nvPr/>
        </p:nvGrpSpPr>
        <p:grpSpPr>
          <a:xfrm rot="5400000">
            <a:off x="5320798" y="3863694"/>
            <a:ext cx="431765" cy="180259"/>
            <a:chOff x="189150" y="3001911"/>
            <a:chExt cx="431765" cy="180306"/>
          </a:xfrm>
        </p:grpSpPr>
        <p:sp>
          <p:nvSpPr>
            <p:cNvPr id="536" name="Oval 53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537"/>
          <p:cNvGrpSpPr/>
          <p:nvPr/>
        </p:nvGrpSpPr>
        <p:grpSpPr>
          <a:xfrm rot="5400000">
            <a:off x="5319232" y="4926991"/>
            <a:ext cx="431765" cy="180259"/>
            <a:chOff x="189150" y="3001911"/>
            <a:chExt cx="431765" cy="180306"/>
          </a:xfrm>
        </p:grpSpPr>
        <p:sp>
          <p:nvSpPr>
            <p:cNvPr id="539" name="Oval 53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2" name="Oval 541"/>
          <p:cNvSpPr/>
          <p:nvPr/>
        </p:nvSpPr>
        <p:spPr>
          <a:xfrm rot="5400000">
            <a:off x="6504511" y="2658458"/>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rot="5400000">
            <a:off x="6509825" y="2971176"/>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543"/>
          <p:cNvGrpSpPr/>
          <p:nvPr/>
        </p:nvGrpSpPr>
        <p:grpSpPr>
          <a:xfrm rot="5400000">
            <a:off x="6374161" y="3875747"/>
            <a:ext cx="431765" cy="180259"/>
            <a:chOff x="189150" y="3001911"/>
            <a:chExt cx="431765" cy="180306"/>
          </a:xfrm>
        </p:grpSpPr>
        <p:sp>
          <p:nvSpPr>
            <p:cNvPr id="545" name="Oval 544"/>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8" name="Oval 547"/>
          <p:cNvSpPr/>
          <p:nvPr/>
        </p:nvSpPr>
        <p:spPr>
          <a:xfrm rot="5400000">
            <a:off x="6503662" y="4795083"/>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549"/>
          <p:cNvGrpSpPr/>
          <p:nvPr/>
        </p:nvGrpSpPr>
        <p:grpSpPr>
          <a:xfrm rot="5400000">
            <a:off x="7431079" y="2872659"/>
            <a:ext cx="431765" cy="180259"/>
            <a:chOff x="189150" y="3001911"/>
            <a:chExt cx="431765" cy="180306"/>
          </a:xfrm>
        </p:grpSpPr>
        <p:sp>
          <p:nvSpPr>
            <p:cNvPr id="551" name="Oval 55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552"/>
          <p:cNvGrpSpPr/>
          <p:nvPr/>
        </p:nvGrpSpPr>
        <p:grpSpPr>
          <a:xfrm rot="5400000">
            <a:off x="7431383" y="3925989"/>
            <a:ext cx="431765" cy="180259"/>
            <a:chOff x="189150" y="3001911"/>
            <a:chExt cx="431765" cy="180306"/>
          </a:xfrm>
        </p:grpSpPr>
        <p:sp>
          <p:nvSpPr>
            <p:cNvPr id="554" name="Oval 553"/>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555"/>
          <p:cNvGrpSpPr/>
          <p:nvPr/>
        </p:nvGrpSpPr>
        <p:grpSpPr>
          <a:xfrm rot="5400000">
            <a:off x="7429816" y="4989286"/>
            <a:ext cx="431765" cy="180259"/>
            <a:chOff x="189150" y="3001911"/>
            <a:chExt cx="431765" cy="180306"/>
          </a:xfrm>
        </p:grpSpPr>
        <p:sp>
          <p:nvSpPr>
            <p:cNvPr id="557" name="Oval 556"/>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558"/>
          <p:cNvGrpSpPr/>
          <p:nvPr/>
        </p:nvGrpSpPr>
        <p:grpSpPr>
          <a:xfrm rot="5400000">
            <a:off x="8473887" y="2833889"/>
            <a:ext cx="431765" cy="180259"/>
            <a:chOff x="189150" y="3001911"/>
            <a:chExt cx="431765" cy="180306"/>
          </a:xfrm>
        </p:grpSpPr>
        <p:sp>
          <p:nvSpPr>
            <p:cNvPr id="560" name="Oval 559"/>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564"/>
          <p:cNvGrpSpPr/>
          <p:nvPr/>
        </p:nvGrpSpPr>
        <p:grpSpPr>
          <a:xfrm rot="5400000">
            <a:off x="8472624" y="4950516"/>
            <a:ext cx="431765" cy="180259"/>
            <a:chOff x="189150" y="3001911"/>
            <a:chExt cx="431765" cy="180306"/>
          </a:xfrm>
        </p:grpSpPr>
        <p:sp>
          <p:nvSpPr>
            <p:cNvPr id="566" name="Oval 565"/>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567"/>
          <p:cNvGrpSpPr/>
          <p:nvPr/>
        </p:nvGrpSpPr>
        <p:grpSpPr>
          <a:xfrm rot="5400000">
            <a:off x="9527250" y="2845942"/>
            <a:ext cx="431765" cy="180259"/>
            <a:chOff x="189150" y="3001911"/>
            <a:chExt cx="431765" cy="180306"/>
          </a:xfrm>
        </p:grpSpPr>
        <p:sp>
          <p:nvSpPr>
            <p:cNvPr id="569" name="Oval 568"/>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570"/>
          <p:cNvGrpSpPr/>
          <p:nvPr/>
        </p:nvGrpSpPr>
        <p:grpSpPr>
          <a:xfrm rot="5400000">
            <a:off x="9527553" y="3899272"/>
            <a:ext cx="431765" cy="180259"/>
            <a:chOff x="189150" y="3001911"/>
            <a:chExt cx="431765" cy="180306"/>
          </a:xfrm>
        </p:grpSpPr>
        <p:sp>
          <p:nvSpPr>
            <p:cNvPr id="572" name="Oval 571"/>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5" name="Oval 574"/>
          <p:cNvSpPr/>
          <p:nvPr/>
        </p:nvSpPr>
        <p:spPr>
          <a:xfrm rot="5400000">
            <a:off x="9651717" y="4836840"/>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576"/>
          <p:cNvGrpSpPr/>
          <p:nvPr/>
        </p:nvGrpSpPr>
        <p:grpSpPr>
          <a:xfrm rot="5400000">
            <a:off x="10624422" y="2833890"/>
            <a:ext cx="431765" cy="180259"/>
            <a:chOff x="189150" y="3001911"/>
            <a:chExt cx="431765" cy="180306"/>
          </a:xfrm>
        </p:grpSpPr>
        <p:sp>
          <p:nvSpPr>
            <p:cNvPr id="578" name="Oval 577"/>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79"/>
          <p:cNvGrpSpPr/>
          <p:nvPr/>
        </p:nvGrpSpPr>
        <p:grpSpPr>
          <a:xfrm rot="5400000">
            <a:off x="10624726" y="3887220"/>
            <a:ext cx="431765" cy="180259"/>
            <a:chOff x="189150" y="3001911"/>
            <a:chExt cx="431765" cy="180306"/>
          </a:xfrm>
        </p:grpSpPr>
        <p:sp>
          <p:nvSpPr>
            <p:cNvPr id="581" name="Oval 580"/>
            <p:cNvSpPr/>
            <p:nvPr/>
          </p:nvSpPr>
          <p:spPr>
            <a:xfrm>
              <a:off x="189150" y="3001912"/>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40610" y="3001911"/>
              <a:ext cx="180305"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Oval 324"/>
          <p:cNvSpPr/>
          <p:nvPr/>
        </p:nvSpPr>
        <p:spPr>
          <a:xfrm>
            <a:off x="2132217" y="3215358"/>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238997" y="426129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393879" y="216012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341496" y="5313496"/>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0566265" y="5313496"/>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445486" y="3208640"/>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137652" y="5320585"/>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235550" y="2156890"/>
            <a:ext cx="502789" cy="502920"/>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29" name="TextBox 328"/>
              <p:cNvSpPr txBox="1"/>
              <p:nvPr/>
            </p:nvSpPr>
            <p:spPr>
              <a:xfrm>
                <a:off x="11587747" y="2207370"/>
                <a:ext cx="607203" cy="35394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329" name="TextBox 328"/>
              <p:cNvSpPr txBox="1">
                <a:spLocks noRot="1" noChangeAspect="1" noMove="1" noResize="1" noEditPoints="1" noAdjustHandles="1" noChangeArrowheads="1" noChangeShapeType="1" noTextEdit="1"/>
              </p:cNvSpPr>
              <p:nvPr/>
            </p:nvSpPr>
            <p:spPr>
              <a:xfrm>
                <a:off x="11584730" y="2207370"/>
                <a:ext cx="607045" cy="3539430"/>
              </a:xfrm>
              <a:prstGeom prst="rect">
                <a:avLst/>
              </a:prstGeom>
              <a:blipFill rotWithShape="0">
                <a:blip r:embed="rId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36" name="TextBox 335"/>
              <p:cNvSpPr txBox="1"/>
              <p:nvPr/>
            </p:nvSpPr>
            <p:spPr>
              <a:xfrm>
                <a:off x="111926" y="2207370"/>
                <a:ext cx="607203" cy="35394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dirty="0">
                  <a:ea typeface="Cambria Math" panose="02040503050406030204" pitchFamily="18" charset="0"/>
                </a:endParaRPr>
              </a:p>
            </p:txBody>
          </p:sp>
        </mc:Choice>
        <mc:Fallback>
          <p:sp>
            <p:nvSpPr>
              <p:cNvPr id="336" name="TextBox 335"/>
              <p:cNvSpPr txBox="1">
                <a:spLocks noRot="1" noChangeAspect="1" noMove="1" noResize="1" noEditPoints="1" noAdjustHandles="1" noChangeArrowheads="1" noChangeShapeType="1" noTextEdit="1"/>
              </p:cNvSpPr>
              <p:nvPr/>
            </p:nvSpPr>
            <p:spPr>
              <a:xfrm>
                <a:off x="111897" y="2207370"/>
                <a:ext cx="607045" cy="3539430"/>
              </a:xfrm>
              <a:prstGeom prst="rect">
                <a:avLst/>
              </a:prstGeom>
              <a:blipFill rotWithShape="0">
                <a:blip r:embed="rId3" cstate="print"/>
                <a:stretch>
                  <a:fillRect/>
                </a:stretch>
              </a:blipFill>
            </p:spPr>
            <p:txBody>
              <a:bodyPr/>
              <a:lstStyle/>
              <a:p>
                <a:r>
                  <a:rPr lang="en-US">
                    <a:noFill/>
                  </a:rPr>
                  <a:t> </a:t>
                </a:r>
              </a:p>
            </p:txBody>
          </p:sp>
        </mc:Fallback>
      </mc:AlternateContent>
      <p:sp>
        <p:nvSpPr>
          <p:cNvPr id="403" name="Oval 402"/>
          <p:cNvSpPr/>
          <p:nvPr/>
        </p:nvSpPr>
        <p:spPr>
          <a:xfrm rot="5400000">
            <a:off x="4831128" y="2327738"/>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5400000">
            <a:off x="7141302" y="2320990"/>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5400000">
            <a:off x="10752482" y="5069145"/>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5400000">
            <a:off x="6941043" y="5479473"/>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5400000">
            <a:off x="4414535" y="4868007"/>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5400000">
            <a:off x="2737108" y="5469919"/>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859790" y="2308561"/>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5400000">
            <a:off x="2298894" y="5069149"/>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5400000">
            <a:off x="10739935" y="4830113"/>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5400000">
            <a:off x="10724707" y="4822556"/>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5400000">
            <a:off x="10041824" y="5488378"/>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5400000">
            <a:off x="8641053" y="4057850"/>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10304878" y="5465935"/>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10036225" y="5474801"/>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rot="5400000">
            <a:off x="8628624" y="4033157"/>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rot="5400000">
            <a:off x="8236752" y="4434093"/>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8231346" y="4414533"/>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5400000">
            <a:off x="7954790" y="4420362"/>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7942385" y="4400049"/>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5400000">
            <a:off x="4399244" y="2748258"/>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5400000">
            <a:off x="4388749" y="2733514"/>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5400000">
            <a:off x="4403417" y="2974865"/>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3960259" y="2330202"/>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5400000">
            <a:off x="3720029" y="4428412"/>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5400000">
            <a:off x="3968346" y="4439601"/>
            <a:ext cx="155448" cy="1554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5400000">
            <a:off x="3330812" y="4825454"/>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3962912" y="4425160"/>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3715345" y="4418582"/>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5400000">
            <a:off x="6508694" y="5046299"/>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5830954" y="4425163"/>
            <a:ext cx="180258" cy="180305"/>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rot="5400000">
            <a:off x="9657031" y="5086175"/>
            <a:ext cx="180305" cy="18025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6140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4.58333E-6 4.81481E-6 L 0.03581 -0.05973 " pathEditMode="relative" rAng="0" ptsTypes="AA">
                                      <p:cBhvr>
                                        <p:cTn id="6" dur="2000" fill="hold"/>
                                        <p:tgtEl>
                                          <p:spTgt spid="472"/>
                                        </p:tgtEl>
                                        <p:attrNameLst>
                                          <p:attrName>ppt_x</p:attrName>
                                          <p:attrName>ppt_y</p:attrName>
                                        </p:attrNameLst>
                                      </p:cBhvr>
                                      <p:rCtr x="1784" y="-2986"/>
                                    </p:animMotion>
                                  </p:childTnLst>
                                </p:cTn>
                              </p:par>
                              <p:par>
                                <p:cTn id="7" presetID="63" presetClass="path" presetSubtype="0" accel="50000" decel="50000" fill="hold" grpId="0" nodeType="withEffect">
                                  <p:stCondLst>
                                    <p:cond delay="2000"/>
                                  </p:stCondLst>
                                  <p:childTnLst>
                                    <p:animMotion origin="layout" path="M 8.33333E-7 -2.59259E-6 L 0.02214 -0.00116 " pathEditMode="relative" rAng="0" ptsTypes="AA">
                                      <p:cBhvr>
                                        <p:cTn id="8" dur="2000" fill="hold"/>
                                        <p:tgtEl>
                                          <p:spTgt spid="471"/>
                                        </p:tgtEl>
                                        <p:attrNameLst>
                                          <p:attrName>ppt_x</p:attrName>
                                          <p:attrName>ppt_y</p:attrName>
                                        </p:attrNameLst>
                                      </p:cBhvr>
                                      <p:rCtr x="1133" y="-93"/>
                                    </p:animMotion>
                                  </p:childTnLst>
                                </p:cTn>
                              </p:par>
                              <p:par>
                                <p:cTn id="9" presetID="49" presetClass="path" presetSubtype="0" accel="50000" decel="50000" fill="hold" grpId="0" nodeType="withEffect">
                                  <p:stCondLst>
                                    <p:cond delay="4000"/>
                                  </p:stCondLst>
                                  <p:childTnLst>
                                    <p:animMotion origin="layout" path="M 6.25E-7 3.7037E-7 L 0.03112 0.05672 " pathEditMode="relative" rAng="0" ptsTypes="AA">
                                      <p:cBhvr>
                                        <p:cTn id="10" dur="2000" fill="hold"/>
                                        <p:tgtEl>
                                          <p:spTgt spid="576"/>
                                        </p:tgtEl>
                                        <p:attrNameLst>
                                          <p:attrName>ppt_x</p:attrName>
                                          <p:attrName>ppt_y</p:attrName>
                                        </p:attrNameLst>
                                      </p:cBhvr>
                                      <p:rCtr x="1536" y="2847"/>
                                    </p:animMotion>
                                  </p:childTnLst>
                                </p:cTn>
                              </p:par>
                              <p:par>
                                <p:cTn id="11" presetID="64" presetClass="path" presetSubtype="0" accel="50000" decel="50000" fill="hold" grpId="0" nodeType="withEffect">
                                  <p:stCondLst>
                                    <p:cond delay="0"/>
                                  </p:stCondLst>
                                  <p:childTnLst>
                                    <p:animMotion origin="layout" path="M -4.375E-6 2.59259E-6 L -0.00065 -0.04005 " pathEditMode="relative" rAng="0" ptsTypes="AA">
                                      <p:cBhvr>
                                        <p:cTn id="12" dur="2000" fill="hold"/>
                                        <p:tgtEl>
                                          <p:spTgt spid="564"/>
                                        </p:tgtEl>
                                        <p:attrNameLst>
                                          <p:attrName>ppt_x</p:attrName>
                                          <p:attrName>ppt_y</p:attrName>
                                        </p:attrNameLst>
                                      </p:cBhvr>
                                      <p:rCtr x="-39" y="-2014"/>
                                    </p:animMotion>
                                  </p:childTnLst>
                                </p:cTn>
                              </p:par>
                              <p:par>
                                <p:cTn id="13" presetID="56" presetClass="path" presetSubtype="0" accel="50000" decel="50000" fill="hold" grpId="0" nodeType="withEffect">
                                  <p:stCondLst>
                                    <p:cond delay="2000"/>
                                  </p:stCondLst>
                                  <p:childTnLst>
                                    <p:animMotion origin="layout" path="M -2.29167E-6 -2.96296E-6 L 0.03256 -0.05556 " pathEditMode="relative" rAng="0" ptsTypes="AA">
                                      <p:cBhvr>
                                        <p:cTn id="14" dur="2000" fill="hold"/>
                                        <p:tgtEl>
                                          <p:spTgt spid="445"/>
                                        </p:tgtEl>
                                        <p:attrNameLst>
                                          <p:attrName>ppt_x</p:attrName>
                                          <p:attrName>ppt_y</p:attrName>
                                        </p:attrNameLst>
                                      </p:cBhvr>
                                      <p:rCtr x="1641" y="-2731"/>
                                    </p:animMotion>
                                  </p:childTnLst>
                                </p:cTn>
                              </p:par>
                              <p:par>
                                <p:cTn id="15" presetID="56" presetClass="path" presetSubtype="0" accel="50000" decel="50000" fill="hold" grpId="0" nodeType="withEffect">
                                  <p:stCondLst>
                                    <p:cond delay="4000"/>
                                  </p:stCondLst>
                                  <p:childTnLst>
                                    <p:animMotion origin="layout" path="M -4.375E-6 3.7037E-7 L 0.0237 0.00208 " pathEditMode="relative" rAng="0" ptsTypes="AA">
                                      <p:cBhvr>
                                        <p:cTn id="16" dur="2000" fill="hold"/>
                                        <p:tgtEl>
                                          <p:spTgt spid="444"/>
                                        </p:tgtEl>
                                        <p:attrNameLst>
                                          <p:attrName>ppt_x</p:attrName>
                                          <p:attrName>ppt_y</p:attrName>
                                        </p:attrNameLst>
                                      </p:cBhvr>
                                      <p:rCtr x="1120" y="93"/>
                                    </p:animMotion>
                                  </p:childTnLst>
                                </p:cTn>
                              </p:par>
                              <p:par>
                                <p:cTn id="17" presetID="63" presetClass="path" presetSubtype="0" accel="50000" decel="50000" fill="hold" grpId="0" nodeType="withEffect">
                                  <p:stCondLst>
                                    <p:cond delay="0"/>
                                  </p:stCondLst>
                                  <p:childTnLst>
                                    <p:animMotion origin="layout" path="M -1.04167E-6 -4.44444E-6 L 0.02279 1.48148E-6 " pathEditMode="relative" rAng="0" ptsTypes="AA">
                                      <p:cBhvr>
                                        <p:cTn id="18" dur="2000" fill="hold"/>
                                        <p:tgtEl>
                                          <p:spTgt spid="474"/>
                                        </p:tgtEl>
                                        <p:attrNameLst>
                                          <p:attrName>ppt_x</p:attrName>
                                          <p:attrName>ppt_y</p:attrName>
                                        </p:attrNameLst>
                                      </p:cBhvr>
                                      <p:rCtr x="1172" y="-46"/>
                                    </p:animMotion>
                                  </p:childTnLst>
                                </p:cTn>
                              </p:par>
                              <p:par>
                                <p:cTn id="19" presetID="56" presetClass="path" presetSubtype="0" accel="50000" decel="50000" fill="hold" grpId="0" nodeType="withEffect">
                                  <p:stCondLst>
                                    <p:cond delay="2000"/>
                                  </p:stCondLst>
                                  <p:childTnLst>
                                    <p:animMotion origin="layout" path="M 4.375E-6 -4.44444E-6 L 0.03125 -0.05393 " pathEditMode="relative" rAng="0" ptsTypes="AA">
                                      <p:cBhvr>
                                        <p:cTn id="20" dur="2000" fill="hold"/>
                                        <p:tgtEl>
                                          <p:spTgt spid="542"/>
                                        </p:tgtEl>
                                        <p:attrNameLst>
                                          <p:attrName>ppt_x</p:attrName>
                                          <p:attrName>ppt_y</p:attrName>
                                        </p:attrNameLst>
                                      </p:cBhvr>
                                      <p:rCtr x="1563" y="-2708"/>
                                    </p:animMotion>
                                  </p:childTnLst>
                                </p:cTn>
                              </p:par>
                              <p:par>
                                <p:cTn id="21" presetID="64" presetClass="path" presetSubtype="0" accel="50000" decel="50000" fill="hold" grpId="0" nodeType="withEffect">
                                  <p:stCondLst>
                                    <p:cond delay="4000"/>
                                  </p:stCondLst>
                                  <p:childTnLst>
                                    <p:animMotion origin="layout" path="M 3.75E-6 3.7037E-6 L -0.00039 -0.0456 " pathEditMode="relative" rAng="0" ptsTypes="AA">
                                      <p:cBhvr>
                                        <p:cTn id="22" dur="2000" fill="hold"/>
                                        <p:tgtEl>
                                          <p:spTgt spid="543"/>
                                        </p:tgtEl>
                                        <p:attrNameLst>
                                          <p:attrName>ppt_x</p:attrName>
                                          <p:attrName>ppt_y</p:attrName>
                                        </p:attrNameLst>
                                      </p:cBhvr>
                                      <p:rCtr x="-13" y="-2292"/>
                                    </p:animMotion>
                                  </p:childTnLst>
                                </p:cTn>
                              </p:par>
                              <p:par>
                                <p:cTn id="23" presetID="56" presetClass="path" presetSubtype="0" accel="50000" decel="50000" fill="hold" grpId="0" nodeType="withEffect">
                                  <p:stCondLst>
                                    <p:cond delay="0"/>
                                  </p:stCondLst>
                                  <p:childTnLst>
                                    <p:animMotion origin="layout" path="M 2.08333E-6 -4.07407E-6 L 0.03568 -0.05995 " pathEditMode="relative" rAng="0" ptsTypes="AA">
                                      <p:cBhvr>
                                        <p:cTn id="24" dur="2000" fill="hold"/>
                                        <p:tgtEl>
                                          <p:spTgt spid="524"/>
                                        </p:tgtEl>
                                        <p:attrNameLst>
                                          <p:attrName>ppt_x</p:attrName>
                                          <p:attrName>ppt_y</p:attrName>
                                        </p:attrNameLst>
                                      </p:cBhvr>
                                      <p:rCtr x="1784" y="-3009"/>
                                    </p:animMotion>
                                  </p:childTnLst>
                                </p:cTn>
                              </p:par>
                              <p:par>
                                <p:cTn id="25" presetID="49" presetClass="path" presetSubtype="0" accel="50000" decel="50000" fill="hold" grpId="0" nodeType="withEffect">
                                  <p:stCondLst>
                                    <p:cond delay="2000"/>
                                  </p:stCondLst>
                                  <p:childTnLst>
                                    <p:animMotion origin="layout" path="M -1.66667E-6 2.22222E-6 L 0.03516 0.0588 " pathEditMode="relative" rAng="0" ptsTypes="AA">
                                      <p:cBhvr>
                                        <p:cTn id="26" dur="2000" fill="hold"/>
                                        <p:tgtEl>
                                          <p:spTgt spid="393"/>
                                        </p:tgtEl>
                                        <p:attrNameLst>
                                          <p:attrName>ppt_x</p:attrName>
                                          <p:attrName>ppt_y</p:attrName>
                                        </p:attrNameLst>
                                      </p:cBhvr>
                                      <p:rCtr x="1745" y="2917"/>
                                    </p:animMotion>
                                  </p:childTnLst>
                                </p:cTn>
                              </p:par>
                              <p:par>
                                <p:cTn id="27" presetID="63" presetClass="path" presetSubtype="0" accel="50000" decel="50000" fill="hold" grpId="0" nodeType="withEffect">
                                  <p:stCondLst>
                                    <p:cond delay="4000"/>
                                  </p:stCondLst>
                                  <p:childTnLst>
                                    <p:animMotion origin="layout" path="M -2.08333E-6 3.7037E-6 L 0.01849 0.00024 " pathEditMode="relative" rAng="0" ptsTypes="AA">
                                      <p:cBhvr>
                                        <p:cTn id="28" dur="2000" fill="hold"/>
                                        <p:tgtEl>
                                          <p:spTgt spid="392"/>
                                        </p:tgtEl>
                                        <p:attrNameLst>
                                          <p:attrName>ppt_x</p:attrName>
                                          <p:attrName>ppt_y</p:attrName>
                                        </p:attrNameLst>
                                      </p:cBhvr>
                                      <p:rCtr x="911" y="0"/>
                                    </p:animMotion>
                                  </p:childTnLst>
                                </p:cTn>
                              </p:par>
                              <p:par>
                                <p:cTn id="29" presetID="49" presetClass="path" presetSubtype="0" accel="50000" decel="50000" fill="hold" grpId="0" nodeType="withEffect">
                                  <p:stCondLst>
                                    <p:cond delay="0"/>
                                  </p:stCondLst>
                                  <p:childTnLst>
                                    <p:animMotion origin="layout" path="M 3.75E-6 -0.00139 L 0.0345 0.06065 " pathEditMode="relative" rAng="0" ptsTypes="AA">
                                      <p:cBhvr>
                                        <p:cTn id="30" dur="2000" fill="hold"/>
                                        <p:tgtEl>
                                          <p:spTgt spid="549"/>
                                        </p:tgtEl>
                                        <p:attrNameLst>
                                          <p:attrName>ppt_x</p:attrName>
                                          <p:attrName>ppt_y</p:attrName>
                                        </p:attrNameLst>
                                      </p:cBhvr>
                                      <p:rCtr x="1719" y="3102"/>
                                    </p:animMotion>
                                  </p:childTnLst>
                                </p:cTn>
                              </p:par>
                              <p:par>
                                <p:cTn id="31" presetID="42" presetClass="path" presetSubtype="0" accel="50000" decel="50000" fill="hold" grpId="0" nodeType="withEffect">
                                  <p:stCondLst>
                                    <p:cond delay="2000"/>
                                  </p:stCondLst>
                                  <p:childTnLst>
                                    <p:animMotion origin="layout" path="M 4.58333E-6 1.48148E-6 L 0.00052 0.03657 " pathEditMode="relative" rAng="0" ptsTypes="AA">
                                      <p:cBhvr>
                                        <p:cTn id="32" dur="2000" fill="hold"/>
                                        <p:tgtEl>
                                          <p:spTgt spid="548"/>
                                        </p:tgtEl>
                                        <p:attrNameLst>
                                          <p:attrName>ppt_x</p:attrName>
                                          <p:attrName>ppt_y</p:attrName>
                                        </p:attrNameLst>
                                      </p:cBhvr>
                                      <p:rCtr x="13" y="1667"/>
                                    </p:animMotion>
                                  </p:childTnLst>
                                </p:cTn>
                              </p:par>
                              <p:par>
                                <p:cTn id="33" presetID="49" presetClass="path" presetSubtype="0" accel="50000" decel="50000" fill="hold" grpId="0" nodeType="withEffect">
                                  <p:stCondLst>
                                    <p:cond delay="4000"/>
                                  </p:stCondLst>
                                  <p:childTnLst>
                                    <p:animMotion origin="layout" path="M -2.91667E-6 -2.96296E-6 L 0.03282 0.05556 " pathEditMode="relative" rAng="0" ptsTypes="AA">
                                      <p:cBhvr>
                                        <p:cTn id="34" dur="2000" fill="hold"/>
                                        <p:tgtEl>
                                          <p:spTgt spid="423"/>
                                        </p:tgtEl>
                                        <p:attrNameLst>
                                          <p:attrName>ppt_x</p:attrName>
                                          <p:attrName>ppt_y</p:attrName>
                                        </p:attrNameLst>
                                      </p:cBhvr>
                                      <p:rCtr x="1654" y="2755"/>
                                    </p:animMotion>
                                  </p:childTnLst>
                                </p:cTn>
                              </p:par>
                              <p:par>
                                <p:cTn id="35" presetID="49" presetClass="path" presetSubtype="0" accel="50000" decel="50000" fill="hold" grpId="0" nodeType="withEffect">
                                  <p:stCondLst>
                                    <p:cond delay="0"/>
                                  </p:stCondLst>
                                  <p:childTnLst>
                                    <p:animMotion origin="layout" path="M -2.08333E-6 -3.33333E-6 L 0.03659 0.06297 " pathEditMode="relative" rAng="0" ptsTypes="AA">
                                      <p:cBhvr>
                                        <p:cTn id="36" dur="2000" fill="hold"/>
                                        <p:tgtEl>
                                          <p:spTgt spid="399"/>
                                        </p:tgtEl>
                                        <p:attrNameLst>
                                          <p:attrName>ppt_x</p:attrName>
                                          <p:attrName>ppt_y</p:attrName>
                                        </p:attrNameLst>
                                      </p:cBhvr>
                                      <p:rCtr x="1823" y="3148"/>
                                    </p:animMotion>
                                  </p:childTnLst>
                                </p:cTn>
                              </p:par>
                              <p:par>
                                <p:cTn id="37" presetID="63" presetClass="path" presetSubtype="0" accel="50000" decel="50000" fill="hold" grpId="0" nodeType="withEffect">
                                  <p:stCondLst>
                                    <p:cond delay="2000"/>
                                  </p:stCondLst>
                                  <p:childTnLst>
                                    <p:animMotion origin="layout" path="M 4.16667E-7 2.59259E-6 L 0.02031 0.00092 " pathEditMode="relative" rAng="0" ptsTypes="AA">
                                      <p:cBhvr>
                                        <p:cTn id="38" dur="2000" fill="hold"/>
                                        <p:tgtEl>
                                          <p:spTgt spid="398"/>
                                        </p:tgtEl>
                                        <p:attrNameLst>
                                          <p:attrName>ppt_x</p:attrName>
                                          <p:attrName>ppt_y</p:attrName>
                                        </p:attrNameLst>
                                      </p:cBhvr>
                                      <p:rCtr x="1003" y="23"/>
                                    </p:animMotion>
                                  </p:childTnLst>
                                </p:cTn>
                              </p:par>
                              <p:par>
                                <p:cTn id="39" presetID="56" presetClass="path" presetSubtype="0" accel="50000" decel="50000" fill="hold" grpId="0" nodeType="withEffect">
                                  <p:stCondLst>
                                    <p:cond delay="4000"/>
                                  </p:stCondLst>
                                  <p:childTnLst>
                                    <p:animMotion origin="layout" path="M 1.04167E-6 3.33333E-6 L 0.03164 -0.05926 " pathEditMode="relative" rAng="0" ptsTypes="AA">
                                      <p:cBhvr>
                                        <p:cTn id="40" dur="2000" fill="hold"/>
                                        <p:tgtEl>
                                          <p:spTgt spid="521"/>
                                        </p:tgtEl>
                                        <p:attrNameLst>
                                          <p:attrName>ppt_x</p:attrName>
                                          <p:attrName>ppt_y</p:attrName>
                                        </p:attrNameLst>
                                      </p:cBhvr>
                                      <p:rCtr x="1589" y="-2940"/>
                                    </p:animMotion>
                                  </p:childTnLst>
                                </p:cTn>
                              </p:par>
                              <p:par>
                                <p:cTn id="41" presetID="49" presetClass="path" presetSubtype="0" accel="50000" decel="50000" fill="hold" grpId="0" nodeType="withEffect">
                                  <p:stCondLst>
                                    <p:cond delay="0"/>
                                  </p:stCondLst>
                                  <p:childTnLst>
                                    <p:animMotion origin="layout" path="M -3.54167E-6 -4.81481E-6 L 0.03477 0.05834 " pathEditMode="relative" rAng="0" ptsTypes="AA">
                                      <p:cBhvr>
                                        <p:cTn id="42" dur="2000" fill="hold"/>
                                        <p:tgtEl>
                                          <p:spTgt spid="493"/>
                                        </p:tgtEl>
                                        <p:attrNameLst>
                                          <p:attrName>ppt_x</p:attrName>
                                          <p:attrName>ppt_y</p:attrName>
                                        </p:attrNameLst>
                                      </p:cBhvr>
                                      <p:rCtr x="1732" y="2917"/>
                                    </p:animMotion>
                                  </p:childTnLst>
                                </p:cTn>
                              </p:par>
                              <p:par>
                                <p:cTn id="43" presetID="42" presetClass="path" presetSubtype="0" accel="50000" decel="50000" fill="hold" grpId="0" nodeType="withEffect">
                                  <p:stCondLst>
                                    <p:cond delay="2000"/>
                                  </p:stCondLst>
                                  <p:childTnLst>
                                    <p:animMotion origin="layout" path="M -2.91667E-6 7.40741E-7 L -2.08333E-6 0.0368 " pathEditMode="relative" rAng="0" ptsTypes="AA">
                                      <p:cBhvr>
                                        <p:cTn id="44" dur="2000" fill="hold"/>
                                        <p:tgtEl>
                                          <p:spTgt spid="492"/>
                                        </p:tgtEl>
                                        <p:attrNameLst>
                                          <p:attrName>ppt_x</p:attrName>
                                          <p:attrName>ppt_y</p:attrName>
                                        </p:attrNameLst>
                                      </p:cBhvr>
                                      <p:rCtr x="-26" y="1898"/>
                                    </p:animMotion>
                                  </p:childTnLst>
                                </p:cTn>
                              </p:par>
                              <p:par>
                                <p:cTn id="45" presetID="49" presetClass="path" presetSubtype="0" accel="50000" decel="50000" fill="hold" grpId="0" nodeType="withEffect">
                                  <p:stCondLst>
                                    <p:cond delay="4000"/>
                                  </p:stCondLst>
                                  <p:childTnLst>
                                    <p:animMotion origin="layout" path="M 2.77556E-17 -3.33333E-6 L 0.03307 0.05718 " pathEditMode="relative" rAng="0" ptsTypes="AA">
                                      <p:cBhvr>
                                        <p:cTn id="46" dur="2000" fill="hold"/>
                                        <p:tgtEl>
                                          <p:spTgt spid="375"/>
                                        </p:tgtEl>
                                        <p:attrNameLst>
                                          <p:attrName>ppt_x</p:attrName>
                                          <p:attrName>ppt_y</p:attrName>
                                        </p:attrNameLst>
                                      </p:cBhvr>
                                      <p:rCtr x="1667" y="2778"/>
                                    </p:animMotion>
                                  </p:childTnLst>
                                </p:cTn>
                              </p:par>
                              <p:par>
                                <p:cTn id="47" presetID="63" presetClass="path" presetSubtype="0" accel="50000" decel="50000" fill="hold" grpId="0" nodeType="withEffect">
                                  <p:stCondLst>
                                    <p:cond delay="0"/>
                                  </p:stCondLst>
                                  <p:childTnLst>
                                    <p:animMotion origin="layout" path="M -3.95833E-6 3.7037E-7 L 0.02279 -0.00208 " pathEditMode="relative" rAng="0" ptsTypes="AA">
                                      <p:cBhvr>
                                        <p:cTn id="48" dur="2000" fill="hold"/>
                                        <p:tgtEl>
                                          <p:spTgt spid="371"/>
                                        </p:tgtEl>
                                        <p:attrNameLst>
                                          <p:attrName>ppt_x</p:attrName>
                                          <p:attrName>ppt_y</p:attrName>
                                        </p:attrNameLst>
                                      </p:cBhvr>
                                      <p:rCtr x="1133" y="-116"/>
                                    </p:animMotion>
                                  </p:childTnLst>
                                </p:cTn>
                              </p:par>
                              <p:par>
                                <p:cTn id="49" presetID="56" presetClass="path" presetSubtype="0" accel="50000" decel="50000" fill="hold" grpId="0" nodeType="withEffect">
                                  <p:stCondLst>
                                    <p:cond delay="2000"/>
                                  </p:stCondLst>
                                  <p:childTnLst>
                                    <p:animMotion origin="layout" path="M -4.79167E-6 -2.59259E-6 L 0.03073 -0.0574 " pathEditMode="relative" rAng="0" ptsTypes="AA">
                                      <p:cBhvr>
                                        <p:cTn id="50" dur="2000" fill="hold"/>
                                        <p:tgtEl>
                                          <p:spTgt spid="480"/>
                                        </p:tgtEl>
                                        <p:attrNameLst>
                                          <p:attrName>ppt_x</p:attrName>
                                          <p:attrName>ppt_y</p:attrName>
                                        </p:attrNameLst>
                                      </p:cBhvr>
                                      <p:rCtr x="1536" y="-2870"/>
                                    </p:animMotion>
                                  </p:childTnLst>
                                </p:cTn>
                              </p:par>
                              <p:par>
                                <p:cTn id="51" presetID="64" presetClass="path" presetSubtype="0" accel="50000" decel="50000" fill="hold" grpId="0" nodeType="withEffect">
                                  <p:stCondLst>
                                    <p:cond delay="4000"/>
                                  </p:stCondLst>
                                  <p:childTnLst>
                                    <p:animMotion origin="layout" path="M 4.58333E-6 3.33333E-6 L 4.58333E-6 -0.03797 " pathEditMode="relative" rAng="0" ptsTypes="AA">
                                      <p:cBhvr>
                                        <p:cTn id="52" dur="2000" fill="hold"/>
                                        <p:tgtEl>
                                          <p:spTgt spid="481"/>
                                        </p:tgtEl>
                                        <p:attrNameLst>
                                          <p:attrName>ppt_x</p:attrName>
                                          <p:attrName>ppt_y</p:attrName>
                                        </p:attrNameLst>
                                      </p:cBhvr>
                                      <p:rCtr x="0"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375" grpId="0" animBg="1"/>
      <p:bldP spid="392" grpId="0" animBg="1"/>
      <p:bldP spid="423" grpId="0" animBg="1"/>
      <p:bldP spid="480" grpId="0" animBg="1"/>
      <p:bldP spid="481" grpId="0" animBg="1"/>
      <p:bldP spid="492" grpId="0" animBg="1"/>
      <p:bldP spid="542" grpId="0" animBg="1"/>
      <p:bldP spid="543" grpId="0" animBg="1"/>
      <p:bldP spid="548" grpId="0" animBg="1"/>
      <p:bldP spid="474" grpId="0" animBg="1"/>
      <p:bldP spid="493" grpId="0" animBg="1"/>
      <p:bldP spid="472" grpId="0" animBg="1"/>
      <p:bldP spid="471" grpId="0" animBg="1"/>
      <p:bldP spid="564" grpId="0" animBg="1"/>
      <p:bldP spid="445" grpId="0" animBg="1"/>
      <p:bldP spid="444" grpId="0" animBg="1"/>
      <p:bldP spid="524" grpId="0" animBg="1"/>
      <p:bldP spid="393" grpId="0" animBg="1"/>
      <p:bldP spid="521" grpId="0" animBg="1"/>
      <p:bldP spid="399" grpId="0" animBg="1"/>
      <p:bldP spid="398" grpId="0" animBg="1"/>
      <p:bldP spid="549" grpId="0" animBg="1"/>
      <p:bldP spid="57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30960" y="2977046"/>
            <a:ext cx="573057" cy="1760561"/>
          </a:xfrm>
          <a:prstGeom prst="ellipse">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47082" y="2977048"/>
            <a:ext cx="3861311" cy="1760561"/>
          </a:xfrm>
          <a:prstGeom prst="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12188825" cy="1754326"/>
          </a:xfrm>
          <a:prstGeom prst="rect">
            <a:avLst/>
          </a:prstGeom>
          <a:noFill/>
        </p:spPr>
        <p:txBody>
          <a:bodyPr wrap="square" rtlCol="0">
            <a:spAutoFit/>
          </a:bodyPr>
          <a:lstStyle/>
          <a:p>
            <a:r>
              <a:rPr lang="en-US" sz="3200" dirty="0" smtClean="0"/>
              <a:t>Superconductors</a:t>
            </a:r>
          </a:p>
          <a:p>
            <a:endParaRPr lang="en-US" sz="2800" dirty="0"/>
          </a:p>
          <a:p>
            <a:r>
              <a:rPr lang="en-US" sz="2400" dirty="0"/>
              <a:t>	</a:t>
            </a:r>
            <a:r>
              <a:rPr lang="en-US" sz="2400" dirty="0" smtClean="0"/>
              <a:t>These are phenomena of quantum mechanics in which a material is cooled to extreme temperatures, and its electrical resistance becomes zero, giving it infinite conductivity.</a:t>
            </a:r>
          </a:p>
        </p:txBody>
      </p:sp>
      <p:sp>
        <p:nvSpPr>
          <p:cNvPr id="3" name="Oval 2"/>
          <p:cNvSpPr/>
          <p:nvPr/>
        </p:nvSpPr>
        <p:spPr>
          <a:xfrm>
            <a:off x="3760553" y="2977050"/>
            <a:ext cx="573057" cy="1760561"/>
          </a:xfrm>
          <a:prstGeom prst="ellipse">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7889073" y="2986833"/>
            <a:ext cx="56831" cy="174282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87658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1031627" y="3035814"/>
            <a:ext cx="402231" cy="3364992"/>
          </a:xfrm>
          <a:prstGeom prst="roundRect">
            <a:avLst/>
          </a:prstGeom>
          <a:solidFill>
            <a:schemeClr val="accent1">
              <a:lumMod val="40000"/>
              <a:lumOff val="6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054581" y="5962277"/>
            <a:ext cx="274249" cy="36576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067235" y="3310517"/>
            <a:ext cx="274249" cy="301752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000411" y="3043170"/>
            <a:ext cx="402231" cy="3364992"/>
          </a:xfrm>
          <a:prstGeom prst="roundRect">
            <a:avLst/>
          </a:prstGeom>
          <a:solidFill>
            <a:schemeClr val="accent1">
              <a:lumMod val="40000"/>
              <a:lumOff val="6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8997983" y="3230706"/>
            <a:ext cx="573057" cy="1760561"/>
          </a:xfrm>
          <a:prstGeom prst="ellipse">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14105" y="3230708"/>
            <a:ext cx="3861311" cy="1760561"/>
          </a:xfrm>
          <a:prstGeom prst="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27576" y="3230710"/>
            <a:ext cx="573057" cy="1760561"/>
          </a:xfrm>
          <a:prstGeom prst="ellipse">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H="1">
            <a:off x="9256096" y="3240493"/>
            <a:ext cx="56831" cy="174282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88825" cy="2123658"/>
          </a:xfrm>
          <a:prstGeom prst="rect">
            <a:avLst/>
          </a:prstGeom>
          <a:noFill/>
        </p:spPr>
        <p:txBody>
          <a:bodyPr wrap="square" rtlCol="0">
            <a:spAutoFit/>
          </a:bodyPr>
          <a:lstStyle/>
          <a:p>
            <a:r>
              <a:rPr lang="en-US" sz="3200" dirty="0" smtClean="0"/>
              <a:t>Superconductors</a:t>
            </a:r>
          </a:p>
          <a:p>
            <a:endParaRPr lang="en-US" sz="2800" dirty="0"/>
          </a:p>
          <a:p>
            <a:r>
              <a:rPr lang="en-US" sz="2400" dirty="0"/>
              <a:t>	</a:t>
            </a:r>
            <a:r>
              <a:rPr lang="en-US" sz="2400" dirty="0" smtClean="0"/>
              <a:t>One result of cooling a material into a superconductor is the expulsion of magnetic fields within the conductor- </a:t>
            </a:r>
            <a:r>
              <a:rPr lang="en-US" sz="2400" i="1" dirty="0" smtClean="0"/>
              <a:t>even if the field is present before the cooling begins</a:t>
            </a:r>
            <a:r>
              <a:rPr lang="en-US" sz="2400" dirty="0" smtClean="0"/>
              <a:t>. This is known as the Meissner Effect.</a:t>
            </a:r>
          </a:p>
        </p:txBody>
      </p:sp>
      <p:cxnSp>
        <p:nvCxnSpPr>
          <p:cNvPr id="25" name="Straight Arrow Connector 24"/>
          <p:cNvCxnSpPr/>
          <p:nvPr/>
        </p:nvCxnSpPr>
        <p:spPr>
          <a:xfrm>
            <a:off x="3756336" y="3539431"/>
            <a:ext cx="18794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3821144" y="4049818"/>
            <a:ext cx="18794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3766482" y="4553477"/>
            <a:ext cx="18794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5690488" y="3542740"/>
            <a:ext cx="1879489"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5755297" y="4053127"/>
            <a:ext cx="1879489"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5700634" y="4556786"/>
            <a:ext cx="1879489"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7636888" y="3539431"/>
            <a:ext cx="1879489"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7701697" y="4049818"/>
            <a:ext cx="1879489"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647034" y="4553477"/>
            <a:ext cx="1879489"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9571041" y="3539431"/>
            <a:ext cx="18794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9635849" y="4049818"/>
            <a:ext cx="18794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9581186" y="4553477"/>
            <a:ext cx="18794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7" name="Group 39"/>
          <p:cNvGrpSpPr/>
          <p:nvPr/>
        </p:nvGrpSpPr>
        <p:grpSpPr>
          <a:xfrm>
            <a:off x="4643028" y="3077768"/>
            <a:ext cx="1961097" cy="2262519"/>
            <a:chOff x="4296765" y="3457154"/>
            <a:chExt cx="1961608" cy="2262519"/>
          </a:xfrm>
        </p:grpSpPr>
        <p:sp>
          <p:nvSpPr>
            <p:cNvPr id="37" name="Arc 36"/>
            <p:cNvSpPr/>
            <p:nvPr/>
          </p:nvSpPr>
          <p:spPr>
            <a:xfrm rot="2552062">
              <a:off x="4296765" y="3457154"/>
              <a:ext cx="1961608" cy="2262519"/>
            </a:xfrm>
            <a:prstGeom prst="arc">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Isosceles Triangle 38"/>
            <p:cNvSpPr/>
            <p:nvPr/>
          </p:nvSpPr>
          <p:spPr>
            <a:xfrm rot="-2100000">
              <a:off x="5966613" y="3649518"/>
              <a:ext cx="161924" cy="18288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0"/>
          <p:cNvGrpSpPr/>
          <p:nvPr/>
        </p:nvGrpSpPr>
        <p:grpSpPr>
          <a:xfrm>
            <a:off x="5327896" y="3077767"/>
            <a:ext cx="1961097" cy="2262519"/>
            <a:chOff x="4296765" y="3457154"/>
            <a:chExt cx="1961608" cy="2262519"/>
          </a:xfrm>
        </p:grpSpPr>
        <p:sp>
          <p:nvSpPr>
            <p:cNvPr id="42" name="Arc 41"/>
            <p:cNvSpPr/>
            <p:nvPr/>
          </p:nvSpPr>
          <p:spPr>
            <a:xfrm rot="2552062">
              <a:off x="4296765" y="3457154"/>
              <a:ext cx="1961608" cy="2262519"/>
            </a:xfrm>
            <a:prstGeom prst="arc">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Isosceles Triangle 42"/>
            <p:cNvSpPr/>
            <p:nvPr/>
          </p:nvSpPr>
          <p:spPr>
            <a:xfrm rot="-2100000">
              <a:off x="5966613" y="3649518"/>
              <a:ext cx="161924" cy="18288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3"/>
          <p:cNvGrpSpPr/>
          <p:nvPr/>
        </p:nvGrpSpPr>
        <p:grpSpPr>
          <a:xfrm>
            <a:off x="6015958" y="3077764"/>
            <a:ext cx="1961097" cy="2262519"/>
            <a:chOff x="4296765" y="3457154"/>
            <a:chExt cx="1961608" cy="2262519"/>
          </a:xfrm>
        </p:grpSpPr>
        <p:sp>
          <p:nvSpPr>
            <p:cNvPr id="45" name="Arc 44"/>
            <p:cNvSpPr/>
            <p:nvPr/>
          </p:nvSpPr>
          <p:spPr>
            <a:xfrm rot="2552062">
              <a:off x="4296765" y="3457154"/>
              <a:ext cx="1961608" cy="2262519"/>
            </a:xfrm>
            <a:prstGeom prst="arc">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Isosceles Triangle 45"/>
            <p:cNvSpPr/>
            <p:nvPr/>
          </p:nvSpPr>
          <p:spPr>
            <a:xfrm rot="-2100000">
              <a:off x="5966613" y="3649518"/>
              <a:ext cx="161924" cy="18288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6"/>
          <p:cNvGrpSpPr/>
          <p:nvPr/>
        </p:nvGrpSpPr>
        <p:grpSpPr>
          <a:xfrm>
            <a:off x="6664382" y="3077763"/>
            <a:ext cx="1961097" cy="2262519"/>
            <a:chOff x="4296765" y="3457154"/>
            <a:chExt cx="1961608" cy="2262519"/>
          </a:xfrm>
        </p:grpSpPr>
        <p:sp>
          <p:nvSpPr>
            <p:cNvPr id="48" name="Arc 47"/>
            <p:cNvSpPr/>
            <p:nvPr/>
          </p:nvSpPr>
          <p:spPr>
            <a:xfrm rot="2552062">
              <a:off x="4296765" y="3457154"/>
              <a:ext cx="1961608" cy="2262519"/>
            </a:xfrm>
            <a:prstGeom prst="arc">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Isosceles Triangle 48"/>
            <p:cNvSpPr/>
            <p:nvPr/>
          </p:nvSpPr>
          <p:spPr>
            <a:xfrm rot="-2100000">
              <a:off x="5966613" y="3649518"/>
              <a:ext cx="161924" cy="18288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a:off x="7311027" y="3077762"/>
            <a:ext cx="1961097" cy="2262519"/>
            <a:chOff x="4296765" y="3457154"/>
            <a:chExt cx="1961608" cy="2262519"/>
          </a:xfrm>
        </p:grpSpPr>
        <p:sp>
          <p:nvSpPr>
            <p:cNvPr id="51" name="Arc 50"/>
            <p:cNvSpPr/>
            <p:nvPr/>
          </p:nvSpPr>
          <p:spPr>
            <a:xfrm rot="2552062">
              <a:off x="4296765" y="3457154"/>
              <a:ext cx="1961608" cy="2262519"/>
            </a:xfrm>
            <a:prstGeom prst="arc">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Isosceles Triangle 51"/>
            <p:cNvSpPr/>
            <p:nvPr/>
          </p:nvSpPr>
          <p:spPr>
            <a:xfrm rot="-2100000">
              <a:off x="5966613" y="3649518"/>
              <a:ext cx="161924" cy="18288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2"/>
          <p:cNvGrpSpPr/>
          <p:nvPr/>
        </p:nvGrpSpPr>
        <p:grpSpPr>
          <a:xfrm>
            <a:off x="3960096" y="3077761"/>
            <a:ext cx="1961097" cy="2262519"/>
            <a:chOff x="4296765" y="3457154"/>
            <a:chExt cx="1961608" cy="2262519"/>
          </a:xfrm>
        </p:grpSpPr>
        <p:sp>
          <p:nvSpPr>
            <p:cNvPr id="54" name="Arc 53"/>
            <p:cNvSpPr/>
            <p:nvPr/>
          </p:nvSpPr>
          <p:spPr>
            <a:xfrm rot="2552062">
              <a:off x="4296765" y="3457154"/>
              <a:ext cx="1961608" cy="2262519"/>
            </a:xfrm>
            <a:prstGeom prst="arc">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Isosceles Triangle 54"/>
            <p:cNvSpPr/>
            <p:nvPr/>
          </p:nvSpPr>
          <p:spPr>
            <a:xfrm rot="-2100000">
              <a:off x="5966613" y="3649518"/>
              <a:ext cx="161924" cy="18288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 xmlns:a14="http://schemas.microsoft.com/office/drawing/2010/main" Requires="a14">
          <p:sp>
            <p:nvSpPr>
              <p:cNvPr id="56" name="TextBox 55"/>
              <p:cNvSpPr txBox="1"/>
              <p:nvPr/>
            </p:nvSpPr>
            <p:spPr>
              <a:xfrm>
                <a:off x="6998329" y="2491829"/>
                <a:ext cx="57362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accent2">
                              <a:lumMod val="75000"/>
                            </a:schemeClr>
                          </a:solidFill>
                          <a:latin typeface="Cambria Math" panose="02040503050406030204" pitchFamily="18" charset="0"/>
                        </a:rPr>
                        <m:t>𝒊</m:t>
                      </m:r>
                    </m:oMath>
                  </m:oMathPara>
                </a14:m>
                <a:endParaRPr lang="en-US" sz="3600" b="1" dirty="0">
                  <a:solidFill>
                    <a:schemeClr val="accent2">
                      <a:lumMod val="75000"/>
                    </a:schemeClr>
                  </a:solidFill>
                </a:endParaRPr>
              </a:p>
            </p:txBody>
          </p:sp>
        </mc:Choice>
        <mc:Fallback>
          <p:sp>
            <p:nvSpPr>
              <p:cNvPr id="56" name="TextBox 55"/>
              <p:cNvSpPr txBox="1">
                <a:spLocks noRot="1" noChangeAspect="1" noMove="1" noResize="1" noEditPoints="1" noAdjustHandles="1" noChangeArrowheads="1" noChangeShapeType="1" noTextEdit="1"/>
              </p:cNvSpPr>
              <p:nvPr/>
            </p:nvSpPr>
            <p:spPr>
              <a:xfrm>
                <a:off x="6996506" y="2491830"/>
                <a:ext cx="573471" cy="646331"/>
              </a:xfrm>
              <a:prstGeom prst="rect">
                <a:avLst/>
              </a:prstGeom>
              <a:blipFill rotWithShape="0">
                <a:blip r:embed="rId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7" name="TextBox 56"/>
              <p:cNvSpPr txBox="1"/>
              <p:nvPr/>
            </p:nvSpPr>
            <p:spPr>
              <a:xfrm>
                <a:off x="2998299" y="3726652"/>
                <a:ext cx="57362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tx1"/>
                          </a:solidFill>
                          <a:latin typeface="Cambria Math" panose="02040503050406030204" pitchFamily="18" charset="0"/>
                        </a:rPr>
                        <m:t>𝑩</m:t>
                      </m:r>
                    </m:oMath>
                  </m:oMathPara>
                </a14:m>
                <a:endParaRPr lang="en-US" sz="3600" b="1" dirty="0">
                  <a:solidFill>
                    <a:schemeClr val="tx1"/>
                  </a:solidFill>
                </a:endParaRPr>
              </a:p>
            </p:txBody>
          </p:sp>
        </mc:Choice>
        <mc:Fallback>
          <p:sp>
            <p:nvSpPr>
              <p:cNvPr id="57" name="TextBox 56"/>
              <p:cNvSpPr txBox="1">
                <a:spLocks noRot="1" noChangeAspect="1" noMove="1" noResize="1" noEditPoints="1" noAdjustHandles="1" noChangeArrowheads="1" noChangeShapeType="1" noTextEdit="1"/>
              </p:cNvSpPr>
              <p:nvPr/>
            </p:nvSpPr>
            <p:spPr>
              <a:xfrm>
                <a:off x="2997518" y="3726653"/>
                <a:ext cx="573471" cy="646331"/>
              </a:xfrm>
              <a:prstGeom prst="rect">
                <a:avLst/>
              </a:prstGeom>
              <a:blipFill rotWithShape="0">
                <a:blip r:embed="rId3" cstate="print"/>
                <a:stretch>
                  <a:fillRect/>
                </a:stretch>
              </a:blipFill>
            </p:spPr>
            <p:txBody>
              <a:bodyPr/>
              <a:lstStyle/>
              <a:p>
                <a:r>
                  <a:rPr lang="en-US">
                    <a:noFill/>
                  </a:rPr>
                  <a:t> </a:t>
                </a:r>
              </a:p>
            </p:txBody>
          </p:sp>
        </mc:Fallback>
      </mc:AlternateContent>
      <p:sp>
        <p:nvSpPr>
          <p:cNvPr id="65" name="TextBox 64"/>
          <p:cNvSpPr txBox="1"/>
          <p:nvPr/>
        </p:nvSpPr>
        <p:spPr>
          <a:xfrm>
            <a:off x="2111732" y="5705669"/>
            <a:ext cx="3240694" cy="523220"/>
          </a:xfrm>
          <a:prstGeom prst="rect">
            <a:avLst/>
          </a:prstGeom>
          <a:noFill/>
        </p:spPr>
        <p:txBody>
          <a:bodyPr wrap="square" rtlCol="0">
            <a:spAutoFit/>
          </a:bodyPr>
          <a:lstStyle/>
          <a:p>
            <a:pPr algn="ctr"/>
            <a:r>
              <a:rPr lang="en-US" sz="2800" dirty="0" smtClean="0"/>
              <a:t>Critical temperature</a:t>
            </a:r>
          </a:p>
        </p:txBody>
      </p:sp>
      <p:cxnSp>
        <p:nvCxnSpPr>
          <p:cNvPr id="64" name="Straight Connector 63"/>
          <p:cNvCxnSpPr/>
          <p:nvPr/>
        </p:nvCxnSpPr>
        <p:spPr>
          <a:xfrm>
            <a:off x="1000411" y="5962277"/>
            <a:ext cx="1205963" cy="0"/>
          </a:xfrm>
          <a:prstGeom prst="line">
            <a:avLst/>
          </a:prstGeom>
          <a:ln w="28575"/>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102943" y="2527704"/>
            <a:ext cx="2111732" cy="523220"/>
          </a:xfrm>
          <a:prstGeom prst="rect">
            <a:avLst/>
          </a:prstGeom>
          <a:noFill/>
        </p:spPr>
        <p:txBody>
          <a:bodyPr wrap="square" rtlCol="0">
            <a:spAutoFit/>
          </a:bodyPr>
          <a:lstStyle/>
          <a:p>
            <a:pPr algn="ctr"/>
            <a:r>
              <a:rPr lang="en-US" sz="2800" dirty="0" smtClean="0"/>
              <a:t>Temperature</a:t>
            </a:r>
            <a:endParaRPr lang="en-US" sz="2800" dirty="0"/>
          </a:p>
        </p:txBody>
      </p:sp>
    </p:spTree>
    <p:extLst>
      <p:ext uri="{BB962C8B-B14F-4D97-AF65-F5344CB8AC3E}">
        <p14:creationId xmlns="" xmlns:p14="http://schemas.microsoft.com/office/powerpoint/2010/main" val="265020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0"/>
                                        <p:tgtEl>
                                          <p:spTgt spid="60"/>
                                        </p:tgtEl>
                                      </p:cBhvr>
                                    </p:animEffect>
                                  </p:childTnLst>
                                </p:cTn>
                              </p:par>
                              <p:par>
                                <p:cTn id="8" presetID="10" presetClass="exit" presetSubtype="0" fill="hold" nodeType="withEffect">
                                  <p:stCondLst>
                                    <p:cond delay="0"/>
                                  </p:stCondLst>
                                  <p:childTnLst>
                                    <p:animEffect transition="out" filter="fade">
                                      <p:cBhvr>
                                        <p:cTn id="9" dur="2000"/>
                                        <p:tgtEl>
                                          <p:spTgt spid="28"/>
                                        </p:tgtEl>
                                      </p:cBhvr>
                                    </p:animEffect>
                                    <p:set>
                                      <p:cBhvr>
                                        <p:cTn id="10" dur="1" fill="hold">
                                          <p:stCondLst>
                                            <p:cond delay="19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1"/>
                                        </p:tgtEl>
                                      </p:cBhvr>
                                    </p:animEffect>
                                    <p:set>
                                      <p:cBhvr>
                                        <p:cTn id="13" dur="1" fill="hold">
                                          <p:stCondLst>
                                            <p:cond delay="1999"/>
                                          </p:stCondLst>
                                        </p:cTn>
                                        <p:tgtEl>
                                          <p:spTgt spid="3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2"/>
                                        </p:tgtEl>
                                      </p:cBhvr>
                                    </p:animEffect>
                                    <p:set>
                                      <p:cBhvr>
                                        <p:cTn id="16" dur="1" fill="hold">
                                          <p:stCondLst>
                                            <p:cond delay="1999"/>
                                          </p:stCondLst>
                                        </p:cTn>
                                        <p:tgtEl>
                                          <p:spTgt spid="3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29"/>
                                        </p:tgtEl>
                                      </p:cBhvr>
                                    </p:animEffect>
                                    <p:set>
                                      <p:cBhvr>
                                        <p:cTn id="19" dur="1" fill="hold">
                                          <p:stCondLst>
                                            <p:cond delay="1999"/>
                                          </p:stCondLst>
                                        </p:cTn>
                                        <p:tgtEl>
                                          <p:spTgt spid="2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30"/>
                                        </p:tgtEl>
                                      </p:cBhvr>
                                    </p:animEffect>
                                    <p:set>
                                      <p:cBhvr>
                                        <p:cTn id="22" dur="1" fill="hold">
                                          <p:stCondLst>
                                            <p:cond delay="1999"/>
                                          </p:stCondLst>
                                        </p:cTn>
                                        <p:tgtEl>
                                          <p:spTgt spid="3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33"/>
                                        </p:tgtEl>
                                      </p:cBhvr>
                                    </p:animEffect>
                                    <p:set>
                                      <p:cBhvr>
                                        <p:cTn id="25" dur="1" fill="hold">
                                          <p:stCondLst>
                                            <p:cond delay="1999"/>
                                          </p:stCondLst>
                                        </p:cTn>
                                        <p:tgtEl>
                                          <p:spTgt spid="33"/>
                                        </p:tgtEl>
                                        <p:attrNameLst>
                                          <p:attrName>style.visibility</p:attrName>
                                        </p:attrNameLst>
                                      </p:cBhvr>
                                      <p:to>
                                        <p:strVal val="hidden"/>
                                      </p:to>
                                    </p:set>
                                  </p:childTnLst>
                                </p:cTn>
                              </p:par>
                              <p:par>
                                <p:cTn id="26" presetID="10" presetClass="entr" presetSubtype="0" fill="hold"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3000"/>
                                        <p:tgtEl>
                                          <p:spTgt spid="8"/>
                                        </p:tgtEl>
                                      </p:cBhvr>
                                    </p:animEffect>
                                  </p:childTnLst>
                                </p:cTn>
                              </p:par>
                              <p:par>
                                <p:cTn id="29" presetID="10" presetClass="entr" presetSubtype="0" fill="hold" nodeType="withEffect">
                                  <p:stCondLst>
                                    <p:cond delay="2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000"/>
                                        <p:tgtEl>
                                          <p:spTgt spid="7"/>
                                        </p:tgtEl>
                                      </p:cBhvr>
                                    </p:animEffect>
                                  </p:childTnLst>
                                </p:cTn>
                              </p:par>
                              <p:par>
                                <p:cTn id="32" presetID="10" presetClass="entr" presetSubtype="0" fill="hold" nodeType="withEffect">
                                  <p:stCondLst>
                                    <p:cond delay="2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3000"/>
                                        <p:tgtEl>
                                          <p:spTgt spid="12"/>
                                        </p:tgtEl>
                                      </p:cBhvr>
                                    </p:animEffect>
                                  </p:childTnLst>
                                </p:cTn>
                              </p:par>
                              <p:par>
                                <p:cTn id="35" presetID="10" presetClass="entr" presetSubtype="0" fill="hold" nodeType="withEffect">
                                  <p:stCondLst>
                                    <p:cond delay="20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3000"/>
                                        <p:tgtEl>
                                          <p:spTgt spid="10"/>
                                        </p:tgtEl>
                                      </p:cBhvr>
                                    </p:animEffect>
                                  </p:childTnLst>
                                </p:cTn>
                              </p:par>
                              <p:par>
                                <p:cTn id="38" presetID="10" presetClass="entr" presetSubtype="0" fill="hold" nodeType="withEffect">
                                  <p:stCondLst>
                                    <p:cond delay="2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3000"/>
                                        <p:tgtEl>
                                          <p:spTgt spid="9"/>
                                        </p:tgtEl>
                                      </p:cBhvr>
                                    </p:animEffect>
                                  </p:childTnLst>
                                </p:cTn>
                              </p:par>
                              <p:par>
                                <p:cTn id="41" presetID="10" presetClass="entr" presetSubtype="0" fill="hold" nodeType="withEffect">
                                  <p:stCondLst>
                                    <p:cond delay="20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3000"/>
                                        <p:tgtEl>
                                          <p:spTgt spid="11"/>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3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rot="16800000">
            <a:off x="4418619" y="4191106"/>
            <a:ext cx="237744" cy="1487040"/>
            <a:chOff x="7226804" y="3383953"/>
            <a:chExt cx="274321" cy="1555815"/>
          </a:xfrm>
        </p:grpSpPr>
        <p:cxnSp>
          <p:nvCxnSpPr>
            <p:cNvPr id="15" name="Curved Connector 14"/>
            <p:cNvCxnSpPr/>
            <p:nvPr/>
          </p:nvCxnSpPr>
          <p:spPr>
            <a:xfrm rot="16200000" flipV="1">
              <a:off x="7107379" y="4546022"/>
              <a:ext cx="513172" cy="274320"/>
            </a:xfrm>
            <a:prstGeom prst="curvedConnector3">
              <a:avLst/>
            </a:prstGeom>
          </p:spPr>
          <p:style>
            <a:lnRef idx="1">
              <a:schemeClr val="dk1"/>
            </a:lnRef>
            <a:fillRef idx="0">
              <a:schemeClr val="dk1"/>
            </a:fillRef>
            <a:effectRef idx="0">
              <a:schemeClr val="dk1"/>
            </a:effectRef>
            <a:fontRef idx="minor">
              <a:schemeClr val="tx1"/>
            </a:fontRef>
          </p:style>
        </p:cxnSp>
        <p:cxnSp>
          <p:nvCxnSpPr>
            <p:cNvPr id="16" name="Curved Connector 15"/>
            <p:cNvCxnSpPr/>
            <p:nvPr/>
          </p:nvCxnSpPr>
          <p:spPr>
            <a:xfrm rot="5400000">
              <a:off x="7107378" y="4032504"/>
              <a:ext cx="513172" cy="274320"/>
            </a:xfrm>
            <a:prstGeom prst="curvedConnector3">
              <a:avLst/>
            </a:prstGeom>
          </p:spPr>
          <p:style>
            <a:lnRef idx="1">
              <a:schemeClr val="dk1"/>
            </a:lnRef>
            <a:fillRef idx="0">
              <a:schemeClr val="dk1"/>
            </a:fillRef>
            <a:effectRef idx="0">
              <a:schemeClr val="dk1"/>
            </a:effectRef>
            <a:fontRef idx="minor">
              <a:schemeClr val="tx1"/>
            </a:fontRef>
          </p:style>
        </p:cxnSp>
        <p:cxnSp>
          <p:nvCxnSpPr>
            <p:cNvPr id="17" name="Curved Connector 16"/>
            <p:cNvCxnSpPr/>
            <p:nvPr/>
          </p:nvCxnSpPr>
          <p:spPr>
            <a:xfrm rot="16200000" flipV="1">
              <a:off x="7107378" y="3503379"/>
              <a:ext cx="513172" cy="274320"/>
            </a:xfrm>
            <a:prstGeom prst="curvedConnector3">
              <a:avLst/>
            </a:prstGeom>
          </p:spPr>
          <p:style>
            <a:lnRef idx="1">
              <a:schemeClr val="dk1"/>
            </a:lnRef>
            <a:fillRef idx="0">
              <a:schemeClr val="dk1"/>
            </a:fillRef>
            <a:effectRef idx="0">
              <a:schemeClr val="dk1"/>
            </a:effectRef>
            <a:fontRef idx="minor">
              <a:schemeClr val="tx1"/>
            </a:fontRef>
          </p:style>
        </p:cxnSp>
      </p:grpSp>
      <p:sp>
        <p:nvSpPr>
          <p:cNvPr id="2" name="TextBox 1"/>
          <p:cNvSpPr txBox="1"/>
          <p:nvPr/>
        </p:nvSpPr>
        <p:spPr>
          <a:xfrm>
            <a:off x="0" y="0"/>
            <a:ext cx="12188825" cy="2492990"/>
          </a:xfrm>
          <a:prstGeom prst="rect">
            <a:avLst/>
          </a:prstGeom>
          <a:noFill/>
        </p:spPr>
        <p:txBody>
          <a:bodyPr wrap="square" rtlCol="0">
            <a:spAutoFit/>
          </a:bodyPr>
          <a:lstStyle/>
          <a:p>
            <a:r>
              <a:rPr lang="en-US" sz="3200" dirty="0" smtClean="0"/>
              <a:t>Superconductors</a:t>
            </a:r>
          </a:p>
          <a:p>
            <a:endParaRPr lang="en-US" sz="2800" dirty="0"/>
          </a:p>
          <a:p>
            <a:r>
              <a:rPr lang="en-US" sz="2400" dirty="0"/>
              <a:t>	</a:t>
            </a:r>
            <a:r>
              <a:rPr lang="en-US" sz="2400" dirty="0" smtClean="0"/>
              <a:t>Superconductivity can be explained by Cooper Pairs. A Cooper Pair is the result of two electrons bound together over several nanometers. They are known to be bound because the energy of the pair is lower than the Fermi energy (Fermi energy = energy of a single fermion at absolute zero).</a:t>
            </a:r>
          </a:p>
        </p:txBody>
      </p:sp>
      <p:cxnSp>
        <p:nvCxnSpPr>
          <p:cNvPr id="4" name="Straight Arrow Connector 3"/>
          <p:cNvCxnSpPr/>
          <p:nvPr/>
        </p:nvCxnSpPr>
        <p:spPr>
          <a:xfrm flipH="1" flipV="1">
            <a:off x="3071584" y="2505456"/>
            <a:ext cx="0" cy="3328416"/>
          </a:xfrm>
          <a:prstGeom prst="straightConnector1">
            <a:avLst/>
          </a:prstGeom>
          <a:ln w="38100">
            <a:tailEnd type="stealth" w="lg" len="lg"/>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321971" y="2505457"/>
            <a:ext cx="511931" cy="646331"/>
          </a:xfrm>
          <a:prstGeom prst="rect">
            <a:avLst/>
          </a:prstGeom>
          <a:noFill/>
        </p:spPr>
        <p:txBody>
          <a:bodyPr wrap="square" rtlCol="0">
            <a:spAutoFit/>
          </a:bodyPr>
          <a:lstStyle/>
          <a:p>
            <a:pPr algn="ctr"/>
            <a:r>
              <a:rPr lang="en-US" sz="3600" b="1" i="1" dirty="0" smtClean="0"/>
              <a:t>E</a:t>
            </a:r>
            <a:endParaRPr lang="en-US" sz="3600" b="1" i="1" dirty="0"/>
          </a:p>
        </p:txBody>
      </p:sp>
      <p:sp>
        <p:nvSpPr>
          <p:cNvPr id="6" name="Oval 5"/>
          <p:cNvSpPr/>
          <p:nvPr/>
        </p:nvSpPr>
        <p:spPr>
          <a:xfrm>
            <a:off x="3309267" y="3151787"/>
            <a:ext cx="493647" cy="49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69993" y="3137065"/>
            <a:ext cx="493647" cy="49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27550" y="3122343"/>
            <a:ext cx="457081" cy="523220"/>
          </a:xfrm>
          <a:prstGeom prst="rect">
            <a:avLst/>
          </a:prstGeom>
          <a:noFill/>
        </p:spPr>
        <p:txBody>
          <a:bodyPr wrap="square" rtlCol="0">
            <a:spAutoFit/>
          </a:bodyPr>
          <a:lstStyle/>
          <a:p>
            <a:pPr algn="ctr"/>
            <a:r>
              <a:rPr lang="en-US" sz="2800" dirty="0" smtClean="0"/>
              <a:t>e</a:t>
            </a:r>
            <a:endParaRPr lang="en-US" sz="2800" dirty="0"/>
          </a:p>
        </p:txBody>
      </p:sp>
      <p:sp>
        <p:nvSpPr>
          <p:cNvPr id="9" name="TextBox 8"/>
          <p:cNvSpPr txBox="1"/>
          <p:nvPr/>
        </p:nvSpPr>
        <p:spPr>
          <a:xfrm>
            <a:off x="4988276" y="3122343"/>
            <a:ext cx="457081" cy="523220"/>
          </a:xfrm>
          <a:prstGeom prst="rect">
            <a:avLst/>
          </a:prstGeom>
          <a:noFill/>
        </p:spPr>
        <p:txBody>
          <a:bodyPr wrap="square" rtlCol="0">
            <a:spAutoFit/>
          </a:bodyPr>
          <a:lstStyle/>
          <a:p>
            <a:pPr algn="ctr"/>
            <a:r>
              <a:rPr lang="en-US" sz="2800" dirty="0" smtClean="0"/>
              <a:t>e</a:t>
            </a:r>
            <a:endParaRPr lang="en-US" sz="2800" dirty="0"/>
          </a:p>
        </p:txBody>
      </p:sp>
      <p:sp>
        <p:nvSpPr>
          <p:cNvPr id="11" name="Oval 10"/>
          <p:cNvSpPr/>
          <p:nvPr/>
        </p:nvSpPr>
        <p:spPr>
          <a:xfrm>
            <a:off x="3309267" y="4673692"/>
            <a:ext cx="493647" cy="49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27550" y="4658970"/>
            <a:ext cx="457081" cy="523220"/>
          </a:xfrm>
          <a:prstGeom prst="rect">
            <a:avLst/>
          </a:prstGeom>
          <a:noFill/>
        </p:spPr>
        <p:txBody>
          <a:bodyPr wrap="square" rtlCol="0">
            <a:spAutoFit/>
          </a:bodyPr>
          <a:lstStyle/>
          <a:p>
            <a:pPr algn="ctr"/>
            <a:r>
              <a:rPr lang="en-US" sz="2800" dirty="0" smtClean="0"/>
              <a:t>e</a:t>
            </a:r>
            <a:endParaRPr lang="en-US" sz="2800" dirty="0"/>
          </a:p>
        </p:txBody>
      </p:sp>
      <p:sp>
        <p:nvSpPr>
          <p:cNvPr id="12" name="Oval 11"/>
          <p:cNvSpPr/>
          <p:nvPr/>
        </p:nvSpPr>
        <p:spPr>
          <a:xfrm>
            <a:off x="4969993" y="4703136"/>
            <a:ext cx="493647" cy="49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88276" y="4678158"/>
            <a:ext cx="475364" cy="523220"/>
          </a:xfrm>
          <a:prstGeom prst="rect">
            <a:avLst/>
          </a:prstGeom>
          <a:noFill/>
        </p:spPr>
        <p:txBody>
          <a:bodyPr wrap="square" rtlCol="0">
            <a:spAutoFit/>
          </a:bodyPr>
          <a:lstStyle/>
          <a:p>
            <a:pPr algn="ctr"/>
            <a:r>
              <a:rPr lang="en-US" sz="2800" dirty="0" smtClean="0"/>
              <a:t>e</a:t>
            </a:r>
            <a:endParaRPr lang="en-US" sz="2800" dirty="0"/>
          </a:p>
        </p:txBody>
      </p:sp>
      <p:sp>
        <p:nvSpPr>
          <p:cNvPr id="19" name="TextBox 18"/>
          <p:cNvSpPr txBox="1"/>
          <p:nvPr/>
        </p:nvSpPr>
        <p:spPr>
          <a:xfrm>
            <a:off x="5579432" y="3153121"/>
            <a:ext cx="2175705" cy="461665"/>
          </a:xfrm>
          <a:prstGeom prst="rect">
            <a:avLst/>
          </a:prstGeom>
          <a:noFill/>
        </p:spPr>
        <p:txBody>
          <a:bodyPr wrap="square" rtlCol="0">
            <a:spAutoFit/>
          </a:bodyPr>
          <a:lstStyle/>
          <a:p>
            <a:pPr algn="ctr"/>
            <a:r>
              <a:rPr lang="en-US" sz="2400" dirty="0" smtClean="0"/>
              <a:t>Free electrons</a:t>
            </a:r>
            <a:endParaRPr lang="en-US" sz="2400" dirty="0"/>
          </a:p>
        </p:txBody>
      </p:sp>
      <p:sp>
        <p:nvSpPr>
          <p:cNvPr id="20" name="TextBox 19"/>
          <p:cNvSpPr txBox="1"/>
          <p:nvPr/>
        </p:nvSpPr>
        <p:spPr>
          <a:xfrm>
            <a:off x="5579432" y="4658971"/>
            <a:ext cx="2175705" cy="461665"/>
          </a:xfrm>
          <a:prstGeom prst="rect">
            <a:avLst/>
          </a:prstGeom>
          <a:noFill/>
        </p:spPr>
        <p:txBody>
          <a:bodyPr wrap="square" rtlCol="0">
            <a:spAutoFit/>
          </a:bodyPr>
          <a:lstStyle/>
          <a:p>
            <a:pPr algn="ctr"/>
            <a:r>
              <a:rPr lang="en-US" sz="2400" dirty="0" smtClean="0"/>
              <a:t>Cooper pair</a:t>
            </a:r>
            <a:endParaRPr lang="en-US" sz="2400" dirty="0"/>
          </a:p>
        </p:txBody>
      </p:sp>
    </p:spTree>
    <p:extLst>
      <p:ext uri="{BB962C8B-B14F-4D97-AF65-F5344CB8AC3E}">
        <p14:creationId xmlns="" xmlns:p14="http://schemas.microsoft.com/office/powerpoint/2010/main" val="3731599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88825" cy="2123658"/>
          </a:xfrm>
          <a:prstGeom prst="rect">
            <a:avLst/>
          </a:prstGeom>
          <a:noFill/>
        </p:spPr>
        <p:txBody>
          <a:bodyPr wrap="square" rtlCol="0">
            <a:spAutoFit/>
          </a:bodyPr>
          <a:lstStyle/>
          <a:p>
            <a:r>
              <a:rPr lang="en-US" sz="3200" dirty="0" smtClean="0"/>
              <a:t>Superconductors</a:t>
            </a:r>
          </a:p>
          <a:p>
            <a:endParaRPr lang="en-US" sz="2800" dirty="0"/>
          </a:p>
          <a:p>
            <a:r>
              <a:rPr lang="en-US" sz="2400" dirty="0"/>
              <a:t>	</a:t>
            </a:r>
            <a:r>
              <a:rPr lang="en-US" sz="2400" dirty="0" smtClean="0"/>
              <a:t>It is important to keep in mind that although a Cooper Pair is composed of two fermions, it is in fact a boson. What this means is that these pairs have full-integer spins and can therefore occupy the same state. In other words, they can superimpose on one another.</a:t>
            </a:r>
          </a:p>
        </p:txBody>
      </p:sp>
    </p:spTree>
    <p:extLst>
      <p:ext uri="{BB962C8B-B14F-4D97-AF65-F5344CB8AC3E}">
        <p14:creationId xmlns="" xmlns:p14="http://schemas.microsoft.com/office/powerpoint/2010/main" val="12252039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aSTROPHYSICS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66783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Scale Factor a(T)</a:t>
            </a:r>
            <a:endParaRPr lang="en-US" dirty="0"/>
          </a:p>
        </p:txBody>
      </p:sp>
      <p:sp>
        <p:nvSpPr>
          <p:cNvPr id="12" name="Content Placeholder 2"/>
          <p:cNvSpPr txBox="1">
            <a:spLocks/>
          </p:cNvSpPr>
          <p:nvPr/>
        </p:nvSpPr>
        <p:spPr>
          <a:xfrm>
            <a:off x="1532827" y="3329250"/>
            <a:ext cx="8991601" cy="32226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scale factor denotes the distance to a location in space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ratio of scale factors shows how much a photon is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redshifted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from the change in the shape of space.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Assuming space is only expanding, A(t) will always be an increasing value thus an initial wavelength would only be able to increase which, as expected, would mean the object is moving away from Earth. </a:t>
            </a:r>
          </a:p>
        </p:txBody>
      </p:sp>
      <p:sp>
        <p:nvSpPr>
          <p:cNvPr id="13" name="TextBox 12"/>
          <p:cNvSpPr txBox="1"/>
          <p:nvPr/>
        </p:nvSpPr>
        <p:spPr>
          <a:xfrm>
            <a:off x="836612" y="1295400"/>
            <a:ext cx="3309158" cy="1015663"/>
          </a:xfrm>
          <a:prstGeom prst="rect">
            <a:avLst/>
          </a:prstGeom>
          <a:noFill/>
        </p:spPr>
        <p:txBody>
          <a:bodyPr wrap="square" rtlCol="0">
            <a:spAutoFit/>
          </a:bodyPr>
          <a:lstStyle/>
          <a:p>
            <a:r>
              <a:rPr lang="en-US" sz="2000" dirty="0" smtClean="0"/>
              <a:t>A(T) = Scale factor</a:t>
            </a:r>
          </a:p>
          <a:p>
            <a:r>
              <a:rPr lang="en-US" sz="2000" dirty="0" smtClean="0"/>
              <a:t>       = wavelength of photon</a:t>
            </a:r>
          </a:p>
          <a:p>
            <a:r>
              <a:rPr lang="en-US" sz="2000" dirty="0"/>
              <a:t> </a:t>
            </a:r>
            <a:r>
              <a:rPr lang="en-US" sz="2000" dirty="0" smtClean="0"/>
              <a:t>      = wavelength at T</a:t>
            </a:r>
          </a:p>
        </p:txBody>
      </p:sp>
      <p:sp>
        <p:nvSpPr>
          <p:cNvPr id="14" name="TextBox 13"/>
          <p:cNvSpPr txBox="1"/>
          <p:nvPr/>
        </p:nvSpPr>
        <p:spPr>
          <a:xfrm>
            <a:off x="5895278" y="2496109"/>
            <a:ext cx="467144" cy="369332"/>
          </a:xfrm>
          <a:prstGeom prst="rect">
            <a:avLst/>
          </a:prstGeom>
          <a:noFill/>
        </p:spPr>
        <p:txBody>
          <a:bodyPr wrap="square" rtlCol="0">
            <a:spAutoFit/>
          </a:bodyPr>
          <a:lstStyle/>
          <a:p>
            <a:r>
              <a:rPr lang="en-US" dirty="0" smtClean="0"/>
              <a:t>Or</a:t>
            </a:r>
            <a:endParaRPr lang="en-US" dirty="0"/>
          </a:p>
        </p:txBody>
      </p:sp>
      <p:graphicFrame>
        <p:nvGraphicFramePr>
          <p:cNvPr id="15" name="Object 14"/>
          <p:cNvGraphicFramePr>
            <a:graphicFrameLocks noChangeAspect="1"/>
          </p:cNvGraphicFramePr>
          <p:nvPr>
            <p:extLst>
              <p:ext uri="{D42A27DB-BD31-4B8C-83A1-F6EECF244321}">
                <p14:modId xmlns="" xmlns:p14="http://schemas.microsoft.com/office/powerpoint/2010/main" val="1240652100"/>
              </p:ext>
            </p:extLst>
          </p:nvPr>
        </p:nvGraphicFramePr>
        <p:xfrm>
          <a:off x="3656012" y="2132447"/>
          <a:ext cx="2198716" cy="970862"/>
        </p:xfrm>
        <a:graphic>
          <a:graphicData uri="http://schemas.openxmlformats.org/presentationml/2006/ole">
            <p:oleObj spid="_x0000_s6148" name="Equation" r:id="rId3" imgW="969120" imgH="420480" progId="Equation.3">
              <p:embed/>
            </p:oleObj>
          </a:graphicData>
        </a:graphic>
      </p:graphicFrame>
      <p:graphicFrame>
        <p:nvGraphicFramePr>
          <p:cNvPr id="16" name="Object 15"/>
          <p:cNvGraphicFramePr>
            <a:graphicFrameLocks noChangeAspect="1"/>
          </p:cNvGraphicFramePr>
          <p:nvPr>
            <p:extLst>
              <p:ext uri="{D42A27DB-BD31-4B8C-83A1-F6EECF244321}">
                <p14:modId xmlns="" xmlns:p14="http://schemas.microsoft.com/office/powerpoint/2010/main" val="2045874158"/>
              </p:ext>
            </p:extLst>
          </p:nvPr>
        </p:nvGraphicFramePr>
        <p:xfrm>
          <a:off x="6377706" y="2116709"/>
          <a:ext cx="2536106" cy="979860"/>
        </p:xfrm>
        <a:graphic>
          <a:graphicData uri="http://schemas.openxmlformats.org/presentationml/2006/ole">
            <p:oleObj spid="_x0000_s6149" name="Equation" r:id="rId4" imgW="1106280" imgH="42048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Black-Body Spectrum i.e. </a:t>
            </a:r>
            <a:br>
              <a:rPr lang="en-US" u="sng" dirty="0" smtClean="0"/>
            </a:br>
            <a:r>
              <a:rPr lang="en-US" u="sng" dirty="0" smtClean="0"/>
              <a:t>The Cosmic Microwave Background </a:t>
            </a:r>
            <a:endParaRPr lang="en-US" dirty="0"/>
          </a:p>
        </p:txBody>
      </p:sp>
      <p:sp>
        <p:nvSpPr>
          <p:cNvPr id="4" name="Content Placeholder 2"/>
          <p:cNvSpPr txBox="1">
            <a:spLocks/>
          </p:cNvSpPr>
          <p:nvPr/>
        </p:nvSpPr>
        <p:spPr>
          <a:xfrm>
            <a:off x="7694612" y="2971800"/>
            <a:ext cx="3514752" cy="36830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As the universe expands by a factor of 2, the observed wavelength doubles from Earth’s perspective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From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Wein’s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Displacement law, the Black-bodies cool down by a factor of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498035" y="1836479"/>
            <a:ext cx="4222750" cy="461665"/>
          </a:xfrm>
          <a:prstGeom prst="rect">
            <a:avLst/>
          </a:prstGeom>
          <a:noFill/>
        </p:spPr>
        <p:txBody>
          <a:bodyPr wrap="square" rtlCol="0">
            <a:spAutoFit/>
          </a:bodyPr>
          <a:lstStyle/>
          <a:p>
            <a:r>
              <a:rPr lang="en-US" sz="2400" dirty="0" err="1" smtClean="0"/>
              <a:t>Wein’s</a:t>
            </a:r>
            <a:r>
              <a:rPr lang="en-US" sz="2400" dirty="0" smtClean="0"/>
              <a:t> Displacement law:</a:t>
            </a:r>
            <a:endParaRPr lang="en-US" sz="2400" dirty="0"/>
          </a:p>
        </p:txBody>
      </p:sp>
      <p:pic>
        <p:nvPicPr>
          <p:cNvPr id="6" name="Picture 5" descr="wien3.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4212" y="2514600"/>
            <a:ext cx="5993476" cy="4296831"/>
          </a:xfrm>
          <a:prstGeom prst="rect">
            <a:avLst/>
          </a:prstGeom>
        </p:spPr>
      </p:pic>
      <p:graphicFrame>
        <p:nvGraphicFramePr>
          <p:cNvPr id="7" name="Object 6"/>
          <p:cNvGraphicFramePr>
            <a:graphicFrameLocks noChangeAspect="1"/>
          </p:cNvGraphicFramePr>
          <p:nvPr>
            <p:extLst>
              <p:ext uri="{D42A27DB-BD31-4B8C-83A1-F6EECF244321}">
                <p14:modId xmlns="" xmlns:p14="http://schemas.microsoft.com/office/powerpoint/2010/main" val="1071583103"/>
              </p:ext>
            </p:extLst>
          </p:nvPr>
        </p:nvGraphicFramePr>
        <p:xfrm>
          <a:off x="5968309" y="1584244"/>
          <a:ext cx="2428875" cy="1214438"/>
        </p:xfrm>
        <a:graphic>
          <a:graphicData uri="http://schemas.openxmlformats.org/presentationml/2006/ole">
            <p:oleObj spid="_x0000_s7170" name="Equation" r:id="rId4" imgW="849960" imgH="420480" progId="Equation.3">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Hubble Law</a:t>
            </a:r>
            <a:endParaRPr lang="en-US" dirty="0"/>
          </a:p>
        </p:txBody>
      </p:sp>
      <p:sp>
        <p:nvSpPr>
          <p:cNvPr id="4" name="Content Placeholder 2"/>
          <p:cNvSpPr>
            <a:spLocks noGrp="1"/>
          </p:cNvSpPr>
          <p:nvPr>
            <p:ph idx="1"/>
          </p:nvPr>
        </p:nvSpPr>
        <p:spPr>
          <a:xfrm>
            <a:off x="2817812" y="2667000"/>
            <a:ext cx="7464425" cy="4354334"/>
          </a:xfrm>
        </p:spPr>
        <p:txBody>
          <a:bodyPr>
            <a:normAutofit/>
          </a:bodyPr>
          <a:lstStyle/>
          <a:p>
            <a:r>
              <a:rPr lang="en-US" sz="2600" dirty="0" smtClean="0"/>
              <a:t>This is used to scale and account for the expansion of the universe.</a:t>
            </a:r>
          </a:p>
          <a:p>
            <a:r>
              <a:rPr lang="en-US" sz="2600" dirty="0" smtClean="0"/>
              <a:t>Although </a:t>
            </a:r>
            <a:r>
              <a:rPr lang="en-US" sz="2600" dirty="0"/>
              <a:t>t</a:t>
            </a:r>
            <a:r>
              <a:rPr lang="en-US" sz="2600" dirty="0" smtClean="0"/>
              <a:t>he </a:t>
            </a:r>
            <a:r>
              <a:rPr lang="en-US" sz="2600" dirty="0"/>
              <a:t>H</a:t>
            </a:r>
            <a:r>
              <a:rPr lang="en-US" sz="2600" dirty="0" smtClean="0"/>
              <a:t>ubble parameter changes over time, this law can be assumed to be linear in small periods of time. </a:t>
            </a:r>
          </a:p>
          <a:p>
            <a:r>
              <a:rPr lang="en-US" sz="2600" dirty="0" smtClean="0"/>
              <a:t>Note: If a galaxy is twice as far away, GRE students must know it appears to be moving twice as fast away from Earth. </a:t>
            </a:r>
            <a:endParaRPr lang="en-US" sz="2600" dirty="0"/>
          </a:p>
        </p:txBody>
      </p:sp>
      <p:sp>
        <p:nvSpPr>
          <p:cNvPr id="5" name="TextBox 4"/>
          <p:cNvSpPr txBox="1"/>
          <p:nvPr/>
        </p:nvSpPr>
        <p:spPr>
          <a:xfrm>
            <a:off x="1903412" y="1219200"/>
            <a:ext cx="2819400" cy="1323439"/>
          </a:xfrm>
          <a:prstGeom prst="rect">
            <a:avLst/>
          </a:prstGeom>
          <a:noFill/>
        </p:spPr>
        <p:txBody>
          <a:bodyPr wrap="square" rtlCol="0">
            <a:spAutoFit/>
          </a:bodyPr>
          <a:lstStyle/>
          <a:p>
            <a:r>
              <a:rPr lang="en-US" sz="2000" dirty="0" smtClean="0"/>
              <a:t>V = velocity</a:t>
            </a:r>
          </a:p>
          <a:p>
            <a:r>
              <a:rPr lang="en-US" sz="2000" dirty="0" smtClean="0"/>
              <a:t>H = </a:t>
            </a:r>
            <a:r>
              <a:rPr lang="en-US" sz="2000" dirty="0"/>
              <a:t>H</a:t>
            </a:r>
            <a:r>
              <a:rPr lang="en-US" sz="2000" dirty="0" smtClean="0"/>
              <a:t>ubble parameter</a:t>
            </a:r>
          </a:p>
          <a:p>
            <a:r>
              <a:rPr lang="en-US" sz="2000" dirty="0" smtClean="0"/>
              <a:t>D = Distance to object</a:t>
            </a:r>
          </a:p>
          <a:p>
            <a:endParaRPr lang="en-US" sz="2000" dirty="0"/>
          </a:p>
        </p:txBody>
      </p:sp>
      <p:graphicFrame>
        <p:nvGraphicFramePr>
          <p:cNvPr id="6" name="Object 5"/>
          <p:cNvGraphicFramePr>
            <a:graphicFrameLocks noChangeAspect="1"/>
          </p:cNvGraphicFramePr>
          <p:nvPr>
            <p:extLst>
              <p:ext uri="{D42A27DB-BD31-4B8C-83A1-F6EECF244321}">
                <p14:modId xmlns="" xmlns:p14="http://schemas.microsoft.com/office/powerpoint/2010/main" val="49418965"/>
              </p:ext>
            </p:extLst>
          </p:nvPr>
        </p:nvGraphicFramePr>
        <p:xfrm>
          <a:off x="5332412" y="1600200"/>
          <a:ext cx="1877745" cy="693949"/>
        </p:xfrm>
        <a:graphic>
          <a:graphicData uri="http://schemas.openxmlformats.org/presentationml/2006/ole">
            <p:oleObj spid="_x0000_s8194" name="Equation" r:id="rId3" imgW="576000" imgH="200880" progId="Equation.3">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Cosmological </a:t>
            </a:r>
            <a:r>
              <a:rPr lang="en-US" u="sng" dirty="0" err="1" smtClean="0"/>
              <a:t>Redshift</a:t>
            </a:r>
            <a:endParaRPr lang="en-US" dirty="0"/>
          </a:p>
        </p:txBody>
      </p:sp>
      <p:sp>
        <p:nvSpPr>
          <p:cNvPr id="3" name="Content Placeholder 2"/>
          <p:cNvSpPr>
            <a:spLocks noGrp="1"/>
          </p:cNvSpPr>
          <p:nvPr>
            <p:ph idx="1"/>
          </p:nvPr>
        </p:nvSpPr>
        <p:spPr>
          <a:xfrm>
            <a:off x="1065212" y="3048000"/>
            <a:ext cx="9753600" cy="3078164"/>
          </a:xfrm>
        </p:spPr>
        <p:txBody>
          <a:bodyPr>
            <a:normAutofit fontScale="92500" lnSpcReduction="10000"/>
          </a:bodyPr>
          <a:lstStyle/>
          <a:p>
            <a:r>
              <a:rPr lang="en-US" dirty="0" smtClean="0"/>
              <a:t>This definition uses Z(Today) = 0</a:t>
            </a:r>
          </a:p>
          <a:p>
            <a:r>
              <a:rPr lang="en-US" dirty="0" smtClean="0"/>
              <a:t>Thus positive values of Z are in the past and negative values denote the future.</a:t>
            </a:r>
          </a:p>
          <a:p>
            <a:endParaRPr lang="en-US" dirty="0" smtClean="0"/>
          </a:p>
          <a:p>
            <a:pPr marL="0" indent="0">
              <a:buNone/>
            </a:pPr>
            <a:r>
              <a:rPr lang="en-US" dirty="0" smtClean="0"/>
              <a:t>Important Note: If a galaxy is at “</a:t>
            </a:r>
            <a:r>
              <a:rPr lang="en-US" dirty="0" err="1" smtClean="0"/>
              <a:t>redshift</a:t>
            </a:r>
            <a:r>
              <a:rPr lang="en-US" dirty="0" smtClean="0"/>
              <a:t> = 5”,</a:t>
            </a:r>
          </a:p>
          <a:p>
            <a:pPr marL="0" indent="0">
              <a:buNone/>
            </a:pPr>
            <a:r>
              <a:rPr lang="en-US" dirty="0" smtClean="0"/>
              <a:t>This means the ratio of the wavelengths is equal to 6.</a:t>
            </a:r>
          </a:p>
          <a:p>
            <a:endParaRPr lang="en-US" dirty="0"/>
          </a:p>
        </p:txBody>
      </p:sp>
      <p:graphicFrame>
        <p:nvGraphicFramePr>
          <p:cNvPr id="9218" name="Object 2"/>
          <p:cNvGraphicFramePr>
            <a:graphicFrameLocks noChangeAspect="1"/>
          </p:cNvGraphicFramePr>
          <p:nvPr/>
        </p:nvGraphicFramePr>
        <p:xfrm>
          <a:off x="4722812" y="1600200"/>
          <a:ext cx="2421228" cy="1219200"/>
        </p:xfrm>
        <a:graphic>
          <a:graphicData uri="http://schemas.openxmlformats.org/presentationml/2006/ole">
            <p:oleObj spid="_x0000_s9218" name="Equation" r:id="rId4" imgW="840960" imgH="42048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Fermions: Quarks</a:t>
            </a:r>
            <a:endParaRPr lang="en-US" dirty="0"/>
          </a:p>
        </p:txBody>
      </p:sp>
      <p:sp>
        <p:nvSpPr>
          <p:cNvPr id="3" name="Content Placeholder 2"/>
          <p:cNvSpPr>
            <a:spLocks noGrp="1"/>
          </p:cNvSpPr>
          <p:nvPr>
            <p:ph idx="1"/>
          </p:nvPr>
        </p:nvSpPr>
        <p:spPr/>
        <p:txBody>
          <a:bodyPr/>
          <a:lstStyle/>
          <a:p>
            <a:r>
              <a:rPr lang="en-US" dirty="0" smtClean="0"/>
              <a:t>Interact via strong force</a:t>
            </a:r>
          </a:p>
          <a:p>
            <a:r>
              <a:rPr lang="en-US" dirty="0" smtClean="0"/>
              <a:t>Cannot exist in unbound states</a:t>
            </a:r>
          </a:p>
          <a:p>
            <a:r>
              <a:rPr lang="en-US" dirty="0" smtClean="0"/>
              <a:t>Have 6 “flavors”</a:t>
            </a:r>
            <a:endParaRPr lang="en-US" dirty="0"/>
          </a:p>
        </p:txBody>
      </p:sp>
      <p:pic>
        <p:nvPicPr>
          <p:cNvPr id="4" name="Picture 3"/>
          <p:cNvPicPr>
            <a:picLocks noChangeAspect="1"/>
          </p:cNvPicPr>
          <p:nvPr/>
        </p:nvPicPr>
        <p:blipFill>
          <a:blip r:embed="rId2" cstate="print"/>
          <a:stretch>
            <a:fillRect/>
          </a:stretch>
        </p:blipFill>
        <p:spPr>
          <a:xfrm>
            <a:off x="4407567" y="2976563"/>
            <a:ext cx="6399133" cy="3200400"/>
          </a:xfrm>
          <a:prstGeom prst="rect">
            <a:avLst/>
          </a:prstGeom>
        </p:spPr>
      </p:pic>
    </p:spTree>
    <p:extLst>
      <p:ext uri="{BB962C8B-B14F-4D97-AF65-F5344CB8AC3E}">
        <p14:creationId xmlns="" xmlns:p14="http://schemas.microsoft.com/office/powerpoint/2010/main" val="655527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Doppler vs. Cosmological </a:t>
            </a:r>
            <a:r>
              <a:rPr lang="en-US" u="sng" dirty="0" err="1" smtClean="0"/>
              <a:t>Redshift</a:t>
            </a:r>
            <a:endParaRPr lang="en-US" dirty="0"/>
          </a:p>
        </p:txBody>
      </p:sp>
      <p:sp>
        <p:nvSpPr>
          <p:cNvPr id="4" name="Content Placeholder 2"/>
          <p:cNvSpPr>
            <a:spLocks noGrp="1"/>
          </p:cNvSpPr>
          <p:nvPr>
            <p:ph idx="1"/>
          </p:nvPr>
        </p:nvSpPr>
        <p:spPr/>
        <p:txBody>
          <a:bodyPr>
            <a:normAutofit/>
          </a:bodyPr>
          <a:lstStyle/>
          <a:p>
            <a:r>
              <a:rPr lang="en-US" sz="2800" dirty="0" smtClean="0"/>
              <a:t>Note: If the question is asking about the </a:t>
            </a:r>
            <a:r>
              <a:rPr lang="en-US" sz="2800" b="1" dirty="0" smtClean="0"/>
              <a:t>distances</a:t>
            </a:r>
            <a:r>
              <a:rPr lang="en-US" sz="2800" i="1" dirty="0" smtClean="0"/>
              <a:t> </a:t>
            </a:r>
            <a:r>
              <a:rPr lang="en-US" sz="2800" dirty="0" smtClean="0"/>
              <a:t>between galaxies, use cosmological redshift. </a:t>
            </a:r>
          </a:p>
          <a:p>
            <a:endParaRPr lang="en-US" sz="2800" dirty="0"/>
          </a:p>
          <a:p>
            <a:r>
              <a:rPr lang="en-US" sz="2800" dirty="0" smtClean="0"/>
              <a:t>This is because cosmological redshift is due to the expansion of the universe versus the relative motion.</a:t>
            </a:r>
          </a:p>
          <a:p>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Bosons</a:t>
            </a:r>
            <a:endParaRPr lang="en-US" dirty="0"/>
          </a:p>
        </p:txBody>
      </p:sp>
      <p:pic>
        <p:nvPicPr>
          <p:cNvPr id="4" name="Content Placeholder 3"/>
          <p:cNvPicPr>
            <a:picLocks noGrp="1" noChangeAspect="1"/>
          </p:cNvPicPr>
          <p:nvPr>
            <p:ph idx="1"/>
          </p:nvPr>
        </p:nvPicPr>
        <p:blipFill>
          <a:blip r:embed="rId2" cstate="print"/>
          <a:stretch>
            <a:fillRect/>
          </a:stretch>
        </p:blipFill>
        <p:spPr>
          <a:xfrm>
            <a:off x="1875937" y="2077244"/>
            <a:ext cx="8436952" cy="3848100"/>
          </a:xfrm>
          <a:prstGeom prst="rect">
            <a:avLst/>
          </a:prstGeom>
        </p:spPr>
      </p:pic>
    </p:spTree>
    <p:extLst>
      <p:ext uri="{BB962C8B-B14F-4D97-AF65-F5344CB8AC3E}">
        <p14:creationId xmlns="" xmlns:p14="http://schemas.microsoft.com/office/powerpoint/2010/main" val="69139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describe a particle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Color</a:t>
            </a:r>
          </a:p>
          <a:p>
            <a:pPr lvl="1"/>
            <a:r>
              <a:rPr lang="en-US" dirty="0" smtClean="0"/>
              <a:t>Strong nuclear force reactions</a:t>
            </a:r>
          </a:p>
          <a:p>
            <a:pPr lvl="1"/>
            <a:r>
              <a:rPr lang="en-US" dirty="0" smtClean="0"/>
              <a:t>Red, green, blue</a:t>
            </a:r>
          </a:p>
          <a:p>
            <a:r>
              <a:rPr lang="en-US" dirty="0" smtClean="0"/>
              <a:t>Flavor</a:t>
            </a:r>
          </a:p>
          <a:p>
            <a:pPr lvl="1"/>
            <a:r>
              <a:rPr lang="en-US" dirty="0" smtClean="0"/>
              <a:t>Quarks, up- or down-type</a:t>
            </a:r>
          </a:p>
          <a:p>
            <a:r>
              <a:rPr lang="en-US" dirty="0" smtClean="0"/>
              <a:t>Generation</a:t>
            </a:r>
          </a:p>
          <a:p>
            <a:pPr lvl="1"/>
            <a:r>
              <a:rPr lang="en-US" dirty="0" smtClean="0"/>
              <a:t>Quarks</a:t>
            </a:r>
          </a:p>
          <a:p>
            <a:pPr lvl="2"/>
            <a:r>
              <a:rPr lang="en-US" dirty="0" smtClean="0"/>
              <a:t>1) </a:t>
            </a:r>
            <a:r>
              <a:rPr lang="en-US" dirty="0" err="1" smtClean="0"/>
              <a:t>u,d</a:t>
            </a:r>
            <a:endParaRPr lang="en-US" dirty="0" smtClean="0"/>
          </a:p>
          <a:p>
            <a:pPr lvl="2"/>
            <a:r>
              <a:rPr lang="en-US" dirty="0" smtClean="0"/>
              <a:t>2) c, s</a:t>
            </a:r>
          </a:p>
          <a:p>
            <a:pPr lvl="2"/>
            <a:r>
              <a:rPr lang="en-US" dirty="0" smtClean="0"/>
              <a:t>3) t, b</a:t>
            </a:r>
            <a:endParaRPr lang="en-US" dirty="0"/>
          </a:p>
        </p:txBody>
      </p:sp>
    </p:spTree>
    <p:extLst>
      <p:ext uri="{BB962C8B-B14F-4D97-AF65-F5344CB8AC3E}">
        <p14:creationId xmlns="" xmlns:p14="http://schemas.microsoft.com/office/powerpoint/2010/main" val="343268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a:t>
            </a:r>
            <a:r>
              <a:rPr lang="en-US" u="sng" dirty="0" smtClean="0"/>
              <a:t>Which force is responsible?</a:t>
            </a:r>
            <a:endParaRPr lang="en-US" u="sng"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lstStyle/>
              <a:p>
                <a:r>
                  <a:rPr lang="en-US" dirty="0" smtClean="0"/>
                  <a:t>Strong Force</a:t>
                </a:r>
              </a:p>
              <a:p>
                <a:pPr lvl="1"/>
                <a:r>
                  <a:rPr lang="en-US" dirty="0" smtClean="0"/>
                  <a:t>Lifetimes around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−23</m:t>
                        </m:r>
                      </m:sup>
                    </m:sSup>
                    <m:r>
                      <a:rPr lang="en-US" b="0" i="1" smtClean="0">
                        <a:latin typeface="Cambria Math" panose="02040503050406030204" pitchFamily="18" charset="0"/>
                      </a:rPr>
                      <m:t>𝑠</m:t>
                    </m:r>
                  </m:oMath>
                </a14:m>
                <a:endParaRPr lang="en-US" dirty="0" smtClean="0"/>
              </a:p>
              <a:p>
                <a:r>
                  <a:rPr lang="en-US" dirty="0" smtClean="0"/>
                  <a:t>Electromagnetic Force</a:t>
                </a:r>
              </a:p>
              <a:p>
                <a:pPr lvl="1"/>
                <a:r>
                  <a:rPr lang="en-US" dirty="0" smtClean="0"/>
                  <a:t>Lifetime 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−18</m:t>
                        </m:r>
                      </m:sup>
                    </m:sSup>
                    <m:r>
                      <a:rPr lang="en-US" b="0" i="1" smtClean="0">
                        <a:latin typeface="Cambria Math" panose="02040503050406030204" pitchFamily="18" charset="0"/>
                      </a:rPr>
                      <m:t>𝑠</m:t>
                    </m:r>
                  </m:oMath>
                </a14:m>
                <a:r>
                  <a:rPr lang="en-US" dirty="0" smtClean="0"/>
                  <a:t>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−16</m:t>
                        </m:r>
                      </m:sup>
                    </m:sSup>
                    <m:r>
                      <a:rPr lang="en-US" b="0" i="1" smtClean="0">
                        <a:latin typeface="Cambria Math" panose="02040503050406030204" pitchFamily="18" charset="0"/>
                      </a:rPr>
                      <m:t>𝑠</m:t>
                    </m:r>
                  </m:oMath>
                </a14:m>
                <a:endParaRPr lang="en-US" dirty="0" smtClean="0"/>
              </a:p>
              <a:p>
                <a:pPr lvl="1"/>
                <a:r>
                  <a:rPr lang="en-US" dirty="0" smtClean="0"/>
                  <a:t>Generally a photon is emitted</a:t>
                </a:r>
              </a:p>
              <a:p>
                <a:r>
                  <a:rPr lang="en-US" dirty="0" smtClean="0"/>
                  <a:t>Weak Force</a:t>
                </a:r>
              </a:p>
              <a:p>
                <a:pPr lvl="1"/>
                <a:r>
                  <a:rPr lang="en-US" dirty="0" smtClean="0"/>
                  <a:t>Lifetime 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−10</m:t>
                        </m:r>
                      </m:sup>
                    </m:sSup>
                    <m:r>
                      <a:rPr lang="en-US" b="0" i="1" smtClean="0">
                        <a:latin typeface="Cambria Math" panose="02040503050406030204" pitchFamily="18" charset="0"/>
                      </a:rPr>
                      <m:t>𝑠</m:t>
                    </m:r>
                  </m:oMath>
                </a14:m>
                <a:r>
                  <a:rPr lang="en-US" dirty="0" smtClean="0"/>
                  <a:t>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r>
                      <a:rPr lang="en-US" b="0" i="1" smtClean="0">
                        <a:latin typeface="Cambria Math" panose="02040503050406030204" pitchFamily="18" charset="0"/>
                      </a:rPr>
                      <m:t>𝑠</m:t>
                    </m:r>
                  </m:oMath>
                </a14:m>
                <a:endParaRPr lang="en-US" dirty="0" smtClean="0"/>
              </a:p>
              <a:p>
                <a:pPr lvl="1"/>
                <a:r>
                  <a:rPr lang="en-US" dirty="0" smtClean="0"/>
                  <a:t>Generally a neutrino is emitted</a:t>
                </a:r>
              </a:p>
              <a:p>
                <a:pPr lvl="1"/>
                <a:r>
                  <a:rPr lang="en-US" dirty="0" smtClean="0"/>
                  <a:t>Beta decay</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1043" t="-2241"/>
                </a:stretch>
              </a:blipFill>
            </p:spPr>
            <p:txBody>
              <a:bodyPr/>
              <a:lstStyle/>
              <a:p>
                <a:r>
                  <a:rPr lang="en-US">
                    <a:noFill/>
                  </a:rPr>
                  <a:t> </a:t>
                </a:r>
              </a:p>
            </p:txBody>
          </p:sp>
        </mc:Fallback>
      </mc:AlternateContent>
    </p:spTree>
    <p:extLst>
      <p:ext uri="{BB962C8B-B14F-4D97-AF65-F5344CB8AC3E}">
        <p14:creationId xmlns="" xmlns:p14="http://schemas.microsoft.com/office/powerpoint/2010/main" val="2517094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1487</Words>
  <Application>Microsoft Office PowerPoint</Application>
  <PresentationFormat>Custom</PresentationFormat>
  <Paragraphs>270</Paragraphs>
  <Slides>60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Equation</vt:lpstr>
      <vt:lpstr>Selected Topics</vt:lpstr>
      <vt:lpstr>The standard Model</vt:lpstr>
      <vt:lpstr>Standard Model</vt:lpstr>
      <vt:lpstr>Types of Particles</vt:lpstr>
      <vt:lpstr>Fermions: Leptons</vt:lpstr>
      <vt:lpstr>Fermions: Quarks</vt:lpstr>
      <vt:lpstr>Bosons</vt:lpstr>
      <vt:lpstr>Ways to describe a particle</vt:lpstr>
      <vt:lpstr>Decay: Which force is responsible?</vt:lpstr>
      <vt:lpstr>Recent discoveries</vt:lpstr>
      <vt:lpstr>Higgs Boson</vt:lpstr>
      <vt:lpstr>Neutrinos</vt:lpstr>
      <vt:lpstr>Nuclear physics: bound states</vt:lpstr>
      <vt:lpstr>Composite Particles</vt:lpstr>
      <vt:lpstr>Quark Model and Bound States</vt:lpstr>
      <vt:lpstr>Heavier bound states</vt:lpstr>
      <vt:lpstr>Mesons and Baryons</vt:lpstr>
      <vt:lpstr>Sample Problem</vt:lpstr>
      <vt:lpstr>Decay</vt:lpstr>
      <vt:lpstr>Beta decay</vt:lpstr>
      <vt:lpstr>Alpha decay</vt:lpstr>
      <vt:lpstr>Gamma decay</vt:lpstr>
      <vt:lpstr>Fission and Fusion</vt:lpstr>
      <vt:lpstr>Fusion in the Sun</vt:lpstr>
      <vt:lpstr>Symmetry and conservation laws</vt:lpstr>
      <vt:lpstr>Conservation laws</vt:lpstr>
      <vt:lpstr>Using these laws: decay modes of muon</vt:lpstr>
      <vt:lpstr>Using these laws: decay modes of muon</vt:lpstr>
      <vt:lpstr>Using these laws: decay modes of muon</vt:lpstr>
      <vt:lpstr>Sample Problem</vt:lpstr>
      <vt:lpstr>Discrete Symmetry Operations</vt:lpstr>
      <vt:lpstr>Crystal structure</vt:lpstr>
      <vt:lpstr>Crystal Lattice: Unit Cells</vt:lpstr>
      <vt:lpstr>Crystal Lattice: Primitive Cells</vt:lpstr>
      <vt:lpstr>GRE Material</vt:lpstr>
      <vt:lpstr>Reciprocal Lattice Structures</vt:lpstr>
      <vt:lpstr>Electron theory</vt:lpstr>
      <vt:lpstr>Electron Theory of Metals</vt:lpstr>
      <vt:lpstr>Fermi Energy</vt:lpstr>
      <vt:lpstr>Fermi Energy</vt:lpstr>
      <vt:lpstr>Fermi Energy</vt:lpstr>
      <vt:lpstr>Other Derivations</vt:lpstr>
      <vt:lpstr>conductors</vt:lpstr>
      <vt:lpstr>Slide 44</vt:lpstr>
      <vt:lpstr>Slide 45</vt:lpstr>
      <vt:lpstr>Slide 46</vt:lpstr>
      <vt:lpstr>Slide 47</vt:lpstr>
      <vt:lpstr>Slide 48</vt:lpstr>
      <vt:lpstr>Slide 49</vt:lpstr>
      <vt:lpstr>Slide 50</vt:lpstr>
      <vt:lpstr>Slide 51</vt:lpstr>
      <vt:lpstr>Slide 52</vt:lpstr>
      <vt:lpstr>Slide 53</vt:lpstr>
      <vt:lpstr>Slide 54</vt:lpstr>
      <vt:lpstr>aSTROPHYSICS</vt:lpstr>
      <vt:lpstr>The Scale Factor a(T)</vt:lpstr>
      <vt:lpstr>Black-Body Spectrum i.e.  The Cosmic Microwave Background </vt:lpstr>
      <vt:lpstr>The Hubble Law</vt:lpstr>
      <vt:lpstr>Cosmological Redshift</vt:lpstr>
      <vt:lpstr>Doppler vs. Cosmological Redshift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 Structure  Electron Theory of Metals</dc:title>
  <dc:creator>Josh</dc:creator>
  <cp:lastModifiedBy>Josh</cp:lastModifiedBy>
  <cp:revision>6</cp:revision>
  <dcterms:created xsi:type="dcterms:W3CDTF">2016-09-29T14:41:24Z</dcterms:created>
  <dcterms:modified xsi:type="dcterms:W3CDTF">2016-09-29T16:18:57Z</dcterms:modified>
</cp:coreProperties>
</file>