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1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9" r:id="rId13"/>
    <p:sldId id="272" r:id="rId14"/>
    <p:sldId id="271" r:id="rId15"/>
    <p:sldId id="270" r:id="rId16"/>
    <p:sldId id="273" r:id="rId17"/>
    <p:sldId id="274" r:id="rId18"/>
    <p:sldId id="276" r:id="rId19"/>
    <p:sldId id="275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77" r:id="rId28"/>
    <p:sldId id="289" r:id="rId29"/>
    <p:sldId id="287" r:id="rId30"/>
    <p:sldId id="278" r:id="rId31"/>
    <p:sldId id="28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0000"/>
    <a:srgbClr val="0000FF"/>
    <a:srgbClr val="C12D0F"/>
    <a:srgbClr val="FFCC00"/>
    <a:srgbClr val="FF9900"/>
    <a:srgbClr val="FF99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>
        <p:scale>
          <a:sx n="73" d="100"/>
          <a:sy n="73" d="100"/>
        </p:scale>
        <p:origin x="155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B6687-CF8F-9879-25EB-CF289E213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21FB20-A316-7538-DF35-251707E200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3D8C0-5D37-03D7-D59C-1F112404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3D19A-846A-DBFD-9E9F-16B46A27A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A104F-35B4-15E3-7F90-4DCCF3CD0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3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11AA4-593C-1204-E3B4-BAE013BC9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214A0-8D55-8C4D-7586-D553F4CC0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6348-FFCB-87F5-2987-3C348E616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53471-0643-A091-07E7-F3A1430AE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03160-AA22-0B72-30C0-8801C3FA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8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2E16E-BE04-217F-01F1-6C97AC1DD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5970F-57B9-A2A0-D1C0-9B261AC8D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17B28-21F6-11D0-F563-A657A7144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4C1A2-1882-BF72-8A72-0E1735B7A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1B3FC-2D0C-E838-AB17-94F958C3B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2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6639C-C26A-86CF-171F-5B5FC32B5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2899B-D214-672E-159D-A9722E917F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3E65D-BEE5-7669-CEE7-FCE4D723DF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A6E11-99E8-78E2-1E83-D1EB616D7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102B4-C781-09B6-33A4-B534DF755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7439C-A64C-9AED-27F7-BD72EA75B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2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957B9-AB4A-BF71-3F23-1196E567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D82D6-BD94-19B5-B89A-9496E6E37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1EA36-BA4F-AB9C-AA71-DDC5A8D01E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CAC7C1-37F9-0614-7290-C8D1E2781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7DAC9A-37EC-D8DD-F49B-FC30C6B67D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7853F2-DB34-63F5-AE7A-A000CD8CD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7A1E4-2394-E6EE-3823-EC02F917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505148-287D-B59B-F664-FB314A6B8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6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0A8FB-B436-DF2E-A0CB-598345A3B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143515-2645-9838-2230-0514C549A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EEC910-8753-3086-20D9-C48AAC10E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2A1F7-8F8F-FA98-E40C-C0B32F678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92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8A8736-689B-6A42-5192-66D70B67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96BB48-98BA-9EE7-C99D-FB05B8F4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4B276-9FB0-9159-7BAD-16C6D45B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41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0C42E-12E6-0C64-1F22-DB51F3104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4819B-7CFB-1BE3-8FD4-6065D0A97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A056B-2E47-37D3-90AB-D5183C6D2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869D6-4084-0BBD-0734-4DCBA43F2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11019-ECE5-989F-7999-930596EA3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11E87-7903-9912-12DF-0104ED442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4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F81B4-A769-E68E-3706-7E9C2480A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24DA5E-7846-4F2B-C79E-4281E43A7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5BB5C-3DF6-78AE-23D2-887C97499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E4C04-F9A0-532B-B01D-3C4362E29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D5EE5-3583-551E-0C7C-9AAD7DCE3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76079-FB2C-41D6-8A58-9C1DA6AE2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7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21456-224E-2C3A-26A7-3A0F1E905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356C4-5592-804F-4C0E-8FAE40D17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BEB94-C652-B484-0593-73CF23D86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7320A-B7F7-9319-8C68-384C06E18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DD0BF-073A-4918-EC54-94F77D22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084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F4C27D-B6B7-B93F-B09B-C8AE88764F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AF1128-EF9A-ED4B-184D-CBC94917C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2B037-0B8A-62B4-9806-4FCD3E5F1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6D279-7A44-7394-ACEF-0D1FED65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C707D-0037-9A25-23D9-CC14D2EB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0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C20528-A33A-7E08-528C-766CC9E0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A01C8-A0A2-141F-B4EE-6F9BAA762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0543E-E7F0-A06D-4371-1EF5E3AEB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8251C-A8D8-423C-BE2B-0A10E624807B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CF1D2-68D2-1809-CFD6-C4CB6E7F3C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5B00E-CB05-C767-A4FD-42C40C7D3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102D6-D12E-48FC-97AC-C8A935E92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0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neseo.edu/~pogo/3DPrinting/3D.html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geneseo.edu/cit/experimental-spac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23BECE57-B66F-2DE1-13E1-E928C2634C9F}"/>
              </a:ext>
            </a:extLst>
          </p:cNvPr>
          <p:cNvSpPr txBox="1"/>
          <p:nvPr/>
        </p:nvSpPr>
        <p:spPr>
          <a:xfrm>
            <a:off x="603875" y="657147"/>
            <a:ext cx="3783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3D printing</a:t>
            </a:r>
          </a:p>
          <a:p>
            <a:pPr algn="ctr"/>
            <a:r>
              <a:rPr lang="en-US" sz="4800" b="1" dirty="0"/>
              <a:t>in the ISC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7721D17-8712-9069-0109-742C08EDE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863" y="-167707"/>
            <a:ext cx="5055576" cy="68250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3F6DB1-A2B9-59EC-B764-A51426837467}"/>
              </a:ext>
            </a:extLst>
          </p:cNvPr>
          <p:cNvSpPr txBox="1"/>
          <p:nvPr/>
        </p:nvSpPr>
        <p:spPr>
          <a:xfrm>
            <a:off x="413376" y="2541632"/>
            <a:ext cx="48971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This is the “</a:t>
            </a:r>
            <a:r>
              <a:rPr lang="en-US" sz="3600" b="1" dirty="0" err="1"/>
              <a:t>Ultimaker</a:t>
            </a:r>
            <a:r>
              <a:rPr lang="en-US" sz="3600" b="1" dirty="0"/>
              <a:t> 2+” printer, available in ISC 226 for qualified physics student use on “relevant” projects.</a:t>
            </a:r>
          </a:p>
        </p:txBody>
      </p:sp>
    </p:spTree>
    <p:extLst>
      <p:ext uri="{BB962C8B-B14F-4D97-AF65-F5344CB8AC3E}">
        <p14:creationId xmlns:p14="http://schemas.microsoft.com/office/powerpoint/2010/main" val="277467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483714" y="686455"/>
            <a:ext cx="64622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Plastic is stored on the back, as a spool of “filament”.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Filament is a long cylinder with a diameter of about 2 mm.</a:t>
            </a:r>
          </a:p>
          <a:p>
            <a:pPr algn="ctr"/>
            <a:r>
              <a:rPr lang="en-US" sz="3600" b="1" dirty="0"/>
              <a:t>This spool is about 2 pounds.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The material is usually “PLA” (polylactic acid).</a:t>
            </a:r>
          </a:p>
          <a:p>
            <a:pPr algn="ctr"/>
            <a:endParaRPr lang="en-US" sz="36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2D6C73-9B25-9D23-E153-0815FCCE8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366" y="832339"/>
            <a:ext cx="42957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34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844062" y="440270"/>
            <a:ext cx="1081453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Other plastics can be used… like</a:t>
            </a:r>
          </a:p>
          <a:p>
            <a:r>
              <a:rPr lang="en-US" sz="3600" b="1" dirty="0"/>
              <a:t>ABS, Nylon, PETG, resin</a:t>
            </a:r>
          </a:p>
          <a:p>
            <a:endParaRPr lang="en-US" sz="36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00FF"/>
                </a:solidFill>
              </a:rPr>
              <a:t>PLA is cheap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00FF"/>
                </a:solidFill>
              </a:rPr>
              <a:t>PLA is relatively environmentally friendly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00FF"/>
                </a:solidFill>
              </a:rPr>
              <a:t>PLA is “food safe”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00FF"/>
                </a:solidFill>
              </a:rPr>
              <a:t>PLA prints with fewer thermal issues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</a:rPr>
              <a:t>PLA is brittle and less robust</a:t>
            </a:r>
          </a:p>
          <a:p>
            <a:r>
              <a:rPr lang="en-US" sz="3600" b="1" dirty="0"/>
              <a:t>      (recall brittle is not the opposite of strong,</a:t>
            </a:r>
          </a:p>
          <a:p>
            <a:r>
              <a:rPr lang="en-US" sz="3600" b="1" dirty="0"/>
              <a:t>      brittle is the opposite of stretchy)</a:t>
            </a:r>
          </a:p>
          <a:p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97525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F7721D17-8712-9069-0109-742C08EDE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263" y="-167707"/>
            <a:ext cx="5055576" cy="68250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430823" y="870438"/>
            <a:ext cx="5372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While printing, a motor pushes filament through a tube called a Bowden.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1435C7-D4F3-A790-5920-AE404F77BA92}"/>
              </a:ext>
            </a:extLst>
          </p:cNvPr>
          <p:cNvCxnSpPr>
            <a:cxnSpLocks/>
          </p:cNvCxnSpPr>
          <p:nvPr/>
        </p:nvCxnSpPr>
        <p:spPr>
          <a:xfrm flipV="1">
            <a:off x="6761285" y="888022"/>
            <a:ext cx="307731" cy="782516"/>
          </a:xfrm>
          <a:prstGeom prst="line">
            <a:avLst/>
          </a:prstGeom>
          <a:ln w="1016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D3F75F0-8695-7E23-BD31-7A2D51B8F0A4}"/>
              </a:ext>
            </a:extLst>
          </p:cNvPr>
          <p:cNvCxnSpPr>
            <a:cxnSpLocks/>
          </p:cNvCxnSpPr>
          <p:nvPr/>
        </p:nvCxnSpPr>
        <p:spPr>
          <a:xfrm flipV="1">
            <a:off x="7186246" y="211015"/>
            <a:ext cx="331177" cy="495300"/>
          </a:xfrm>
          <a:prstGeom prst="line">
            <a:avLst/>
          </a:prstGeom>
          <a:ln w="1016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9697744-887A-9608-0B0D-B74ADEDF7F35}"/>
              </a:ext>
            </a:extLst>
          </p:cNvPr>
          <p:cNvCxnSpPr>
            <a:cxnSpLocks/>
          </p:cNvCxnSpPr>
          <p:nvPr/>
        </p:nvCxnSpPr>
        <p:spPr>
          <a:xfrm>
            <a:off x="8027377" y="325315"/>
            <a:ext cx="228600" cy="545123"/>
          </a:xfrm>
          <a:prstGeom prst="line">
            <a:avLst/>
          </a:prstGeom>
          <a:ln w="1016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73CDD6-53CC-223B-9E70-6119E72C7C18}"/>
              </a:ext>
            </a:extLst>
          </p:cNvPr>
          <p:cNvCxnSpPr>
            <a:cxnSpLocks/>
          </p:cNvCxnSpPr>
          <p:nvPr/>
        </p:nvCxnSpPr>
        <p:spPr>
          <a:xfrm>
            <a:off x="8273562" y="1257300"/>
            <a:ext cx="105507" cy="817685"/>
          </a:xfrm>
          <a:prstGeom prst="line">
            <a:avLst/>
          </a:prstGeom>
          <a:ln w="1016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125F3C-1CEE-605E-6A2A-18C56ED77963}"/>
              </a:ext>
            </a:extLst>
          </p:cNvPr>
          <p:cNvCxnSpPr>
            <a:cxnSpLocks/>
          </p:cNvCxnSpPr>
          <p:nvPr/>
        </p:nvCxnSpPr>
        <p:spPr>
          <a:xfrm flipV="1">
            <a:off x="6740063" y="947547"/>
            <a:ext cx="307731" cy="782516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DF926E-8149-0641-1E90-0E6A8569A660}"/>
              </a:ext>
            </a:extLst>
          </p:cNvPr>
          <p:cNvCxnSpPr>
            <a:cxnSpLocks/>
          </p:cNvCxnSpPr>
          <p:nvPr/>
        </p:nvCxnSpPr>
        <p:spPr>
          <a:xfrm flipV="1">
            <a:off x="7144002" y="239007"/>
            <a:ext cx="331177" cy="495300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DCA587D-57EF-1396-6212-72955705274C}"/>
              </a:ext>
            </a:extLst>
          </p:cNvPr>
          <p:cNvCxnSpPr>
            <a:cxnSpLocks/>
          </p:cNvCxnSpPr>
          <p:nvPr/>
        </p:nvCxnSpPr>
        <p:spPr>
          <a:xfrm>
            <a:off x="8006154" y="258716"/>
            <a:ext cx="228600" cy="545123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0CB176-558A-B2B4-71D7-0687B71831F9}"/>
              </a:ext>
            </a:extLst>
          </p:cNvPr>
          <p:cNvCxnSpPr>
            <a:cxnSpLocks/>
          </p:cNvCxnSpPr>
          <p:nvPr/>
        </p:nvCxnSpPr>
        <p:spPr>
          <a:xfrm>
            <a:off x="8262849" y="1190701"/>
            <a:ext cx="105507" cy="817685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BA3267-48FD-74CD-4518-E6F470B21589}"/>
              </a:ext>
            </a:extLst>
          </p:cNvPr>
          <p:cNvCxnSpPr/>
          <p:nvPr/>
        </p:nvCxnSpPr>
        <p:spPr>
          <a:xfrm flipV="1">
            <a:off x="5580993" y="1292772"/>
            <a:ext cx="1166648" cy="115614"/>
          </a:xfrm>
          <a:prstGeom prst="line">
            <a:avLst/>
          </a:prstGeom>
          <a:ln w="5715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003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F7721D17-8712-9069-0109-742C08EDE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263" y="-167707"/>
            <a:ext cx="5055576" cy="68250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325719" y="1522081"/>
            <a:ext cx="54970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It’s heated to around 400 °F in this nozzle.</a:t>
            </a:r>
          </a:p>
          <a:p>
            <a:r>
              <a:rPr lang="en-US" sz="3600" b="1" dirty="0"/>
              <a:t>It becomes a thick liquid and gets pushed out like toothpaste.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0CB176-558A-B2B4-71D7-0687B71831F9}"/>
              </a:ext>
            </a:extLst>
          </p:cNvPr>
          <p:cNvCxnSpPr>
            <a:cxnSpLocks/>
          </p:cNvCxnSpPr>
          <p:nvPr/>
        </p:nvCxnSpPr>
        <p:spPr>
          <a:xfrm>
            <a:off x="8504587" y="2882866"/>
            <a:ext cx="0" cy="575037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BA3267-48FD-74CD-4518-E6F470B21589}"/>
              </a:ext>
            </a:extLst>
          </p:cNvPr>
          <p:cNvCxnSpPr>
            <a:cxnSpLocks/>
          </p:cNvCxnSpPr>
          <p:nvPr/>
        </p:nvCxnSpPr>
        <p:spPr>
          <a:xfrm>
            <a:off x="5749158" y="2313918"/>
            <a:ext cx="1975945" cy="366221"/>
          </a:xfrm>
          <a:prstGeom prst="line">
            <a:avLst/>
          </a:prstGeom>
          <a:ln w="5715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613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F7721D17-8712-9069-0109-742C08EDE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263" y="-167707"/>
            <a:ext cx="5055576" cy="68250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378271" y="649723"/>
            <a:ext cx="549701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While printing, the nozzle is within a millimeter of this glass “bed”.</a:t>
            </a:r>
          </a:p>
          <a:p>
            <a:r>
              <a:rPr lang="en-US" sz="3600" b="1" dirty="0"/>
              <a:t>The bed is also “hot” (about 150 °F), and the plastic sticks to it and starts to cool.</a:t>
            </a:r>
          </a:p>
          <a:p>
            <a:r>
              <a:rPr lang="en-US" sz="3600" b="1" dirty="0"/>
              <a:t>The printed plastic is </a:t>
            </a:r>
            <a:r>
              <a:rPr lang="en-US" sz="3600" b="1" dirty="0" err="1"/>
              <a:t>hard</a:t>
            </a:r>
            <a:r>
              <a:rPr lang="en-US" sz="3600" b="1" i="1" dirty="0" err="1"/>
              <a:t>ish</a:t>
            </a:r>
            <a:r>
              <a:rPr lang="en-US" sz="3600" b="1" dirty="0"/>
              <a:t>, but still a little sticky…</a:t>
            </a:r>
          </a:p>
          <a:p>
            <a:endParaRPr lang="en-US" sz="3600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BA3267-48FD-74CD-4518-E6F470B21589}"/>
              </a:ext>
            </a:extLst>
          </p:cNvPr>
          <p:cNvCxnSpPr>
            <a:cxnSpLocks/>
          </p:cNvCxnSpPr>
          <p:nvPr/>
        </p:nvCxnSpPr>
        <p:spPr>
          <a:xfrm>
            <a:off x="5749158" y="2634202"/>
            <a:ext cx="2280746" cy="1412282"/>
          </a:xfrm>
          <a:prstGeom prst="line">
            <a:avLst/>
          </a:prstGeom>
          <a:ln w="5715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727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F7721D17-8712-9069-0109-742C08EDE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263" y="-167707"/>
            <a:ext cx="5055576" cy="68250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325719" y="1353916"/>
            <a:ext cx="54970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After printing one layer, the bed lowers a little bit, and then the next layer is added on top of the first layer.</a:t>
            </a:r>
          </a:p>
          <a:p>
            <a:r>
              <a:rPr lang="en-US" sz="3600" b="1" dirty="0"/>
              <a:t>And so on…</a:t>
            </a:r>
          </a:p>
          <a:p>
            <a:endParaRPr lang="en-US" sz="3600" b="1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9CCB973-FE12-26FB-DA19-87FD633FDCFD}"/>
              </a:ext>
            </a:extLst>
          </p:cNvPr>
          <p:cNvSpPr/>
          <p:nvPr/>
        </p:nvSpPr>
        <p:spPr>
          <a:xfrm>
            <a:off x="8250621" y="3100552"/>
            <a:ext cx="798786" cy="1030014"/>
          </a:xfrm>
          <a:custGeom>
            <a:avLst/>
            <a:gdLst>
              <a:gd name="connsiteX0" fmla="*/ 189186 w 798786"/>
              <a:gd name="connsiteY0" fmla="*/ 0 h 1030014"/>
              <a:gd name="connsiteX1" fmla="*/ 189186 w 798786"/>
              <a:gd name="connsiteY1" fmla="*/ 304800 h 1030014"/>
              <a:gd name="connsiteX2" fmla="*/ 0 w 798786"/>
              <a:gd name="connsiteY2" fmla="*/ 304800 h 1030014"/>
              <a:gd name="connsiteX3" fmla="*/ 0 w 798786"/>
              <a:gd name="connsiteY3" fmla="*/ 1030014 h 1030014"/>
              <a:gd name="connsiteX4" fmla="*/ 798786 w 798786"/>
              <a:gd name="connsiteY4" fmla="*/ 1030014 h 1030014"/>
              <a:gd name="connsiteX5" fmla="*/ 798786 w 798786"/>
              <a:gd name="connsiteY5" fmla="*/ 588579 h 1030014"/>
              <a:gd name="connsiteX6" fmla="*/ 672662 w 798786"/>
              <a:gd name="connsiteY6" fmla="*/ 588579 h 1030014"/>
              <a:gd name="connsiteX7" fmla="*/ 367862 w 798786"/>
              <a:gd name="connsiteY7" fmla="*/ 21021 h 1030014"/>
              <a:gd name="connsiteX8" fmla="*/ 189186 w 798786"/>
              <a:gd name="connsiteY8" fmla="*/ 0 h 103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786" h="1030014">
                <a:moveTo>
                  <a:pt x="189186" y="0"/>
                </a:moveTo>
                <a:lnTo>
                  <a:pt x="189186" y="304800"/>
                </a:lnTo>
                <a:lnTo>
                  <a:pt x="0" y="304800"/>
                </a:lnTo>
                <a:lnTo>
                  <a:pt x="0" y="1030014"/>
                </a:lnTo>
                <a:lnTo>
                  <a:pt x="798786" y="1030014"/>
                </a:lnTo>
                <a:lnTo>
                  <a:pt x="798786" y="588579"/>
                </a:lnTo>
                <a:lnTo>
                  <a:pt x="672662" y="588579"/>
                </a:lnTo>
                <a:lnTo>
                  <a:pt x="367862" y="21021"/>
                </a:lnTo>
                <a:lnTo>
                  <a:pt x="189186" y="0"/>
                </a:lnTo>
                <a:close/>
              </a:path>
            </a:pathLst>
          </a:custGeom>
          <a:pattFill prst="dkHorz">
            <a:fgClr>
              <a:srgbClr val="FF0000"/>
            </a:fgClr>
            <a:bgClr>
              <a:srgbClr val="FF99CC"/>
            </a:bgClr>
          </a:patt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D25DE0A-E800-BB08-0E71-D0C19E233837}"/>
              </a:ext>
            </a:extLst>
          </p:cNvPr>
          <p:cNvCxnSpPr>
            <a:cxnSpLocks/>
          </p:cNvCxnSpPr>
          <p:nvPr/>
        </p:nvCxnSpPr>
        <p:spPr>
          <a:xfrm>
            <a:off x="8525608" y="2743200"/>
            <a:ext cx="0" cy="325820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01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Da">
            <a:hlinkClick r:id="" action="ppaction://media"/>
            <a:extLst>
              <a:ext uri="{FF2B5EF4-FFF2-40B4-BE49-F238E27FC236}">
                <a16:creationId xmlns:a16="http://schemas.microsoft.com/office/drawing/2014/main" id="{BC7AF2B7-EB1A-57A0-F35C-3A50B84AC7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6977" y="1125264"/>
            <a:ext cx="7696200" cy="4229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9999A8-13FA-4783-71FE-5C63EFAC4291}"/>
              </a:ext>
            </a:extLst>
          </p:cNvPr>
          <p:cNvSpPr txBox="1"/>
          <p:nvPr/>
        </p:nvSpPr>
        <p:spPr>
          <a:xfrm>
            <a:off x="1671043" y="5726220"/>
            <a:ext cx="8713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Animation adapted from “Create it REAL”/YouTube.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1F08A4-4EBE-7F9A-E1F4-2A75FB3FBA3C}"/>
              </a:ext>
            </a:extLst>
          </p:cNvPr>
          <p:cNvSpPr txBox="1"/>
          <p:nvPr/>
        </p:nvSpPr>
        <p:spPr>
          <a:xfrm>
            <a:off x="2391001" y="549875"/>
            <a:ext cx="8713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 think this is a chess piece…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9739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2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3717891" y="316423"/>
            <a:ext cx="4258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</a:rPr>
              <a:t>Design Process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93ED9-0DE9-977D-D778-8090C6BAC6BE}"/>
              </a:ext>
            </a:extLst>
          </p:cNvPr>
          <p:cNvSpPr txBox="1"/>
          <p:nvPr/>
        </p:nvSpPr>
        <p:spPr>
          <a:xfrm>
            <a:off x="703385" y="1222785"/>
            <a:ext cx="108145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>
                <a:solidFill>
                  <a:srgbClr val="0000FF"/>
                </a:solidFill>
              </a:rPr>
              <a:t>Consider whether you even need to make something… perhaps we already have that widget!</a:t>
            </a:r>
          </a:p>
          <a:p>
            <a:endParaRPr lang="en-US" sz="3600" b="1" dirty="0"/>
          </a:p>
          <a:p>
            <a:r>
              <a:rPr lang="en-US" sz="3600" b="1" dirty="0"/>
              <a:t>Do not design screws, threaded pegs, or threaded holes. </a:t>
            </a:r>
          </a:p>
          <a:p>
            <a:r>
              <a:rPr lang="en-US" sz="3600" b="1" dirty="0"/>
              <a:t>Do not design pieces that will experience a lot of force.</a:t>
            </a:r>
          </a:p>
          <a:p>
            <a:r>
              <a:rPr lang="en-US" sz="3600" b="1" dirty="0"/>
              <a:t>Do not design pieces that will live in vacuum.</a:t>
            </a:r>
          </a:p>
        </p:txBody>
      </p:sp>
    </p:spTree>
    <p:extLst>
      <p:ext uri="{BB962C8B-B14F-4D97-AF65-F5344CB8AC3E}">
        <p14:creationId xmlns:p14="http://schemas.microsoft.com/office/powerpoint/2010/main" val="64726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793ED9-0DE9-977D-D778-8090C6BAC6BE}"/>
              </a:ext>
            </a:extLst>
          </p:cNvPr>
          <p:cNvSpPr txBox="1"/>
          <p:nvPr/>
        </p:nvSpPr>
        <p:spPr>
          <a:xfrm>
            <a:off x="703385" y="1222785"/>
            <a:ext cx="108145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b="1" dirty="0">
                <a:solidFill>
                  <a:srgbClr val="0000FF"/>
                </a:solidFill>
              </a:rPr>
              <a:t>Make careful measurements of the already existing thing that your new part(s) will connect with.</a:t>
            </a:r>
          </a:p>
          <a:p>
            <a:endParaRPr lang="en-US" sz="3600" b="1" dirty="0"/>
          </a:p>
          <a:p>
            <a:r>
              <a:rPr lang="en-US" sz="3600" b="1" dirty="0"/>
              <a:t>When possible, consult the manufacturers documents!</a:t>
            </a:r>
          </a:p>
          <a:p>
            <a:r>
              <a:rPr lang="en-US" sz="3600" b="1" dirty="0"/>
              <a:t>Use a caliper.</a:t>
            </a:r>
          </a:p>
          <a:p>
            <a:r>
              <a:rPr lang="en-US" sz="3600" b="1" dirty="0"/>
              <a:t>Use millimeters, not inches.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0411FF-D431-7C81-A608-09BB313D1484}"/>
              </a:ext>
            </a:extLst>
          </p:cNvPr>
          <p:cNvSpPr txBox="1"/>
          <p:nvPr/>
        </p:nvSpPr>
        <p:spPr>
          <a:xfrm>
            <a:off x="3717891" y="316423"/>
            <a:ext cx="4258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</a:rPr>
              <a:t>Design Process</a:t>
            </a:r>
          </a:p>
        </p:txBody>
      </p:sp>
    </p:spTree>
    <p:extLst>
      <p:ext uri="{BB962C8B-B14F-4D97-AF65-F5344CB8AC3E}">
        <p14:creationId xmlns:p14="http://schemas.microsoft.com/office/powerpoint/2010/main" val="856001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793ED9-0DE9-977D-D778-8090C6BAC6BE}"/>
              </a:ext>
            </a:extLst>
          </p:cNvPr>
          <p:cNvSpPr txBox="1"/>
          <p:nvPr/>
        </p:nvSpPr>
        <p:spPr>
          <a:xfrm>
            <a:off x="703385" y="1222785"/>
            <a:ext cx="108145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en-US" sz="3600" b="1" dirty="0">
                <a:solidFill>
                  <a:srgbClr val="0000FF"/>
                </a:solidFill>
              </a:rPr>
              <a:t>Draw/design the thing you need. Use paper.</a:t>
            </a:r>
          </a:p>
          <a:p>
            <a:endParaRPr lang="en-US" sz="3600" b="1" dirty="0"/>
          </a:p>
          <a:p>
            <a:r>
              <a:rPr lang="en-US" sz="3600" b="1" dirty="0"/>
              <a:t>Use simple shapes if possible. </a:t>
            </a:r>
          </a:p>
          <a:p>
            <a:r>
              <a:rPr lang="en-US" sz="3600" b="1" dirty="0"/>
              <a:t>Make your piece smaller!</a:t>
            </a:r>
          </a:p>
          <a:p>
            <a:r>
              <a:rPr lang="en-US" sz="3600" b="1" dirty="0"/>
              <a:t>Consider the ways that “additive” manufacturing is different than traditional “subtractive” manufacturing</a:t>
            </a:r>
          </a:p>
          <a:p>
            <a:r>
              <a:rPr lang="en-US" sz="3600" b="1" dirty="0"/>
              <a:t>(more on that in a moment…)</a:t>
            </a:r>
          </a:p>
          <a:p>
            <a:r>
              <a:rPr lang="en-US" sz="3600" b="1" dirty="0"/>
              <a:t>Make your piece smaller! Again!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5CEEE9-EF06-D434-8024-C5F8F5BBA679}"/>
              </a:ext>
            </a:extLst>
          </p:cNvPr>
          <p:cNvSpPr txBox="1"/>
          <p:nvPr/>
        </p:nvSpPr>
        <p:spPr>
          <a:xfrm>
            <a:off x="3717891" y="316423"/>
            <a:ext cx="4258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</a:rPr>
              <a:t>Design Process</a:t>
            </a:r>
          </a:p>
        </p:txBody>
      </p:sp>
    </p:spTree>
    <p:extLst>
      <p:ext uri="{BB962C8B-B14F-4D97-AF65-F5344CB8AC3E}">
        <p14:creationId xmlns:p14="http://schemas.microsoft.com/office/powerpoint/2010/main" val="503725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793ED9-0DE9-977D-D778-8090C6BAC6BE}"/>
              </a:ext>
            </a:extLst>
          </p:cNvPr>
          <p:cNvSpPr txBox="1"/>
          <p:nvPr/>
        </p:nvSpPr>
        <p:spPr>
          <a:xfrm>
            <a:off x="703385" y="1222785"/>
            <a:ext cx="108145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600" b="1" dirty="0">
                <a:solidFill>
                  <a:srgbClr val="0000FF"/>
                </a:solidFill>
              </a:rPr>
              <a:t>Convert to a digital version</a:t>
            </a:r>
          </a:p>
          <a:p>
            <a:endParaRPr lang="en-US" sz="3600" b="1" dirty="0"/>
          </a:p>
          <a:p>
            <a:r>
              <a:rPr lang="en-US" sz="3600" b="1" dirty="0"/>
              <a:t>Use </a:t>
            </a:r>
            <a:r>
              <a:rPr lang="en-US" sz="3600" b="1" dirty="0" err="1">
                <a:solidFill>
                  <a:schemeClr val="accent5">
                    <a:lumMod val="75000"/>
                  </a:schemeClr>
                </a:solidFill>
              </a:rPr>
              <a:t>AutoDesk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 Fusion 360</a:t>
            </a:r>
            <a:r>
              <a:rPr lang="en-US" sz="3600" b="1" dirty="0"/>
              <a:t>, or 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Trimble Sketchup</a:t>
            </a:r>
          </a:p>
          <a:p>
            <a:r>
              <a:rPr lang="en-US" sz="3600" b="1" dirty="0"/>
              <a:t>Both are free.</a:t>
            </a:r>
          </a:p>
          <a:p>
            <a:r>
              <a:rPr lang="en-US" sz="3600" b="1" dirty="0"/>
              <a:t>   Fusion 360: Harder to learn.</a:t>
            </a:r>
          </a:p>
          <a:p>
            <a:r>
              <a:rPr lang="en-US" sz="3600" b="1" dirty="0"/>
              <a:t>   Sketchup: Harder to edit</a:t>
            </a:r>
          </a:p>
          <a:p>
            <a:r>
              <a:rPr lang="en-US" sz="3600" b="1" dirty="0"/>
              <a:t>When done drawing, convert to or “save as” an STL (“stereolithography”) file.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BC4AF6-2872-9A1C-6C5C-E3CBB7732A4B}"/>
              </a:ext>
            </a:extLst>
          </p:cNvPr>
          <p:cNvSpPr txBox="1"/>
          <p:nvPr/>
        </p:nvSpPr>
        <p:spPr>
          <a:xfrm>
            <a:off x="3717891" y="316423"/>
            <a:ext cx="4258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</a:rPr>
              <a:t>Design Process</a:t>
            </a:r>
          </a:p>
        </p:txBody>
      </p:sp>
    </p:spTree>
    <p:extLst>
      <p:ext uri="{BB962C8B-B14F-4D97-AF65-F5344CB8AC3E}">
        <p14:creationId xmlns:p14="http://schemas.microsoft.com/office/powerpoint/2010/main" val="3330486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rapezoid 23">
            <a:extLst>
              <a:ext uri="{FF2B5EF4-FFF2-40B4-BE49-F238E27FC236}">
                <a16:creationId xmlns:a16="http://schemas.microsoft.com/office/drawing/2014/main" id="{A189AA2F-00EE-BCAF-B17E-4BD5D6088FA9}"/>
              </a:ext>
            </a:extLst>
          </p:cNvPr>
          <p:cNvSpPr/>
          <p:nvPr/>
        </p:nvSpPr>
        <p:spPr>
          <a:xfrm rot="10800000">
            <a:off x="4934607" y="5155323"/>
            <a:ext cx="1734207" cy="1019504"/>
          </a:xfrm>
          <a:prstGeom prst="trapezoid">
            <a:avLst>
              <a:gd name="adj" fmla="val 1881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apezoid 22">
            <a:extLst>
              <a:ext uri="{FF2B5EF4-FFF2-40B4-BE49-F238E27FC236}">
                <a16:creationId xmlns:a16="http://schemas.microsoft.com/office/drawing/2014/main" id="{FC8CAF9A-C15B-427C-1794-F3584A925278}"/>
              </a:ext>
            </a:extLst>
          </p:cNvPr>
          <p:cNvSpPr/>
          <p:nvPr/>
        </p:nvSpPr>
        <p:spPr>
          <a:xfrm rot="10800000">
            <a:off x="1650124" y="5108027"/>
            <a:ext cx="1734207" cy="1019504"/>
          </a:xfrm>
          <a:prstGeom prst="trapezoid">
            <a:avLst>
              <a:gd name="adj" fmla="val 7551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Top Corners Snipped 12">
            <a:extLst>
              <a:ext uri="{FF2B5EF4-FFF2-40B4-BE49-F238E27FC236}">
                <a16:creationId xmlns:a16="http://schemas.microsoft.com/office/drawing/2014/main" id="{08DC7550-5865-D415-3057-2376FEC1FC6E}"/>
              </a:ext>
            </a:extLst>
          </p:cNvPr>
          <p:cNvSpPr/>
          <p:nvPr/>
        </p:nvSpPr>
        <p:spPr>
          <a:xfrm>
            <a:off x="8245366" y="2758969"/>
            <a:ext cx="1776248" cy="1124607"/>
          </a:xfrm>
          <a:prstGeom prst="snip2SameRect">
            <a:avLst>
              <a:gd name="adj1" fmla="val 0"/>
              <a:gd name="adj2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347FDB2-61D3-674F-1AEA-B41C5084635F}"/>
              </a:ext>
            </a:extLst>
          </p:cNvPr>
          <p:cNvSpPr/>
          <p:nvPr/>
        </p:nvSpPr>
        <p:spPr>
          <a:xfrm>
            <a:off x="5118538" y="2732690"/>
            <a:ext cx="1502979" cy="1177158"/>
          </a:xfrm>
          <a:custGeom>
            <a:avLst/>
            <a:gdLst>
              <a:gd name="connsiteX0" fmla="*/ 0 w 1502979"/>
              <a:gd name="connsiteY0" fmla="*/ 1124607 h 1177158"/>
              <a:gd name="connsiteX1" fmla="*/ 0 w 1502979"/>
              <a:gd name="connsiteY1" fmla="*/ 0 h 1177158"/>
              <a:gd name="connsiteX2" fmla="*/ 1502979 w 1502979"/>
              <a:gd name="connsiteY2" fmla="*/ 0 h 1177158"/>
              <a:gd name="connsiteX3" fmla="*/ 1502979 w 1502979"/>
              <a:gd name="connsiteY3" fmla="*/ 367862 h 1177158"/>
              <a:gd name="connsiteX4" fmla="*/ 735724 w 1502979"/>
              <a:gd name="connsiteY4" fmla="*/ 367862 h 1177158"/>
              <a:gd name="connsiteX5" fmla="*/ 735724 w 1502979"/>
              <a:gd name="connsiteY5" fmla="*/ 1177158 h 1177158"/>
              <a:gd name="connsiteX6" fmla="*/ 0 w 1502979"/>
              <a:gd name="connsiteY6" fmla="*/ 1124607 h 117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2979" h="1177158">
                <a:moveTo>
                  <a:pt x="0" y="1124607"/>
                </a:moveTo>
                <a:lnTo>
                  <a:pt x="0" y="0"/>
                </a:lnTo>
                <a:lnTo>
                  <a:pt x="1502979" y="0"/>
                </a:lnTo>
                <a:lnTo>
                  <a:pt x="1502979" y="367862"/>
                </a:lnTo>
                <a:lnTo>
                  <a:pt x="735724" y="367862"/>
                </a:lnTo>
                <a:lnTo>
                  <a:pt x="735724" y="1177158"/>
                </a:lnTo>
                <a:lnTo>
                  <a:pt x="0" y="112460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Top Corners Snipped 9">
            <a:extLst>
              <a:ext uri="{FF2B5EF4-FFF2-40B4-BE49-F238E27FC236}">
                <a16:creationId xmlns:a16="http://schemas.microsoft.com/office/drawing/2014/main" id="{1FC136C2-74A1-F2A6-7063-B34DFAA23B62}"/>
              </a:ext>
            </a:extLst>
          </p:cNvPr>
          <p:cNvSpPr/>
          <p:nvPr/>
        </p:nvSpPr>
        <p:spPr>
          <a:xfrm>
            <a:off x="1702676" y="2785243"/>
            <a:ext cx="1776248" cy="1124607"/>
          </a:xfrm>
          <a:prstGeom prst="snip2SameRect">
            <a:avLst>
              <a:gd name="adj1" fmla="val 42835"/>
              <a:gd name="adj2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325719" y="1353916"/>
            <a:ext cx="10815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Each new layer must have something to rest on.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47C6-C61F-CC80-5FB6-38C4AD85B565}"/>
              </a:ext>
            </a:extLst>
          </p:cNvPr>
          <p:cNvSpPr/>
          <p:nvPr/>
        </p:nvSpPr>
        <p:spPr>
          <a:xfrm>
            <a:off x="1014248" y="3744312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9D3E7B-7A55-D092-C8F1-B2539CD34E1D}"/>
              </a:ext>
            </a:extLst>
          </p:cNvPr>
          <p:cNvSpPr txBox="1"/>
          <p:nvPr/>
        </p:nvSpPr>
        <p:spPr>
          <a:xfrm>
            <a:off x="1921672" y="1930572"/>
            <a:ext cx="8361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 </a:t>
            </a:r>
            <a:r>
              <a:rPr lang="en-US" sz="3600" b="1" dirty="0">
                <a:solidFill>
                  <a:srgbClr val="00B050"/>
                </a:solidFill>
              </a:rPr>
              <a:t>Good		</a:t>
            </a:r>
            <a:r>
              <a:rPr lang="en-US" sz="3600" b="1" dirty="0">
                <a:solidFill>
                  <a:srgbClr val="7030A0"/>
                </a:solidFill>
              </a:rPr>
              <a:t>No			  	  Nope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7CD702-2065-2247-5E30-7B5CA1F23E0F}"/>
              </a:ext>
            </a:extLst>
          </p:cNvPr>
          <p:cNvSpPr/>
          <p:nvPr/>
        </p:nvSpPr>
        <p:spPr>
          <a:xfrm>
            <a:off x="8755117" y="3048000"/>
            <a:ext cx="409904" cy="4099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Top Corners Snipped 14">
            <a:extLst>
              <a:ext uri="{FF2B5EF4-FFF2-40B4-BE49-F238E27FC236}">
                <a16:creationId xmlns:a16="http://schemas.microsoft.com/office/drawing/2014/main" id="{AFE83D4E-9E0B-6162-C73F-30986FEA9EC6}"/>
              </a:ext>
            </a:extLst>
          </p:cNvPr>
          <p:cNvSpPr/>
          <p:nvPr/>
        </p:nvSpPr>
        <p:spPr>
          <a:xfrm>
            <a:off x="9059513" y="4988780"/>
            <a:ext cx="45719" cy="1124607"/>
          </a:xfrm>
          <a:prstGeom prst="snip2SameRect">
            <a:avLst>
              <a:gd name="adj1" fmla="val 0"/>
              <a:gd name="adj2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1C3E30-F866-950C-675D-BB2AB62CC744}"/>
              </a:ext>
            </a:extLst>
          </p:cNvPr>
          <p:cNvSpPr/>
          <p:nvPr/>
        </p:nvSpPr>
        <p:spPr>
          <a:xfrm>
            <a:off x="7667296" y="6009292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EE9201-CDF5-C705-386C-81E93FEE3F46}"/>
              </a:ext>
            </a:extLst>
          </p:cNvPr>
          <p:cNvSpPr/>
          <p:nvPr/>
        </p:nvSpPr>
        <p:spPr>
          <a:xfrm>
            <a:off x="4288220" y="6009292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A53BF4-7908-8DC2-EDF3-C93763ACA55D}"/>
              </a:ext>
            </a:extLst>
          </p:cNvPr>
          <p:cNvSpPr txBox="1"/>
          <p:nvPr/>
        </p:nvSpPr>
        <p:spPr>
          <a:xfrm>
            <a:off x="2101966" y="4349973"/>
            <a:ext cx="8361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No			  </a:t>
            </a:r>
            <a:r>
              <a:rPr lang="en-US" sz="3600" b="1" dirty="0">
                <a:solidFill>
                  <a:srgbClr val="0070C0"/>
                </a:solidFill>
              </a:rPr>
              <a:t>Maybe			</a:t>
            </a:r>
            <a:r>
              <a:rPr lang="en-US" sz="3600" b="1" dirty="0">
                <a:solidFill>
                  <a:srgbClr val="7030A0"/>
                </a:solidFill>
              </a:rPr>
              <a:t>  No </a:t>
            </a:r>
            <a:r>
              <a:rPr lang="en-US" sz="36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572EC5-47A0-A957-9BB7-55C264A5A76D}"/>
              </a:ext>
            </a:extLst>
          </p:cNvPr>
          <p:cNvSpPr txBox="1"/>
          <p:nvPr/>
        </p:nvSpPr>
        <p:spPr>
          <a:xfrm>
            <a:off x="3235569" y="337443"/>
            <a:ext cx="5433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Design Technique</a:t>
            </a: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44DFF46A-5E89-596E-0B19-4EF3D1EBF8D3}"/>
              </a:ext>
            </a:extLst>
          </p:cNvPr>
          <p:cNvSpPr/>
          <p:nvPr/>
        </p:nvSpPr>
        <p:spPr>
          <a:xfrm>
            <a:off x="5868236" y="5456258"/>
            <a:ext cx="1095270" cy="1095270"/>
          </a:xfrm>
          <a:prstGeom prst="arc">
            <a:avLst>
              <a:gd name="adj1" fmla="val 17444208"/>
              <a:gd name="adj2" fmla="val 0"/>
            </a:avLst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2AB664-26E9-E8F7-865A-0067FC46FE41}"/>
              </a:ext>
            </a:extLst>
          </p:cNvPr>
          <p:cNvSpPr txBox="1"/>
          <p:nvPr/>
        </p:nvSpPr>
        <p:spPr>
          <a:xfrm>
            <a:off x="6752621" y="5123722"/>
            <a:ext cx="1085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70°?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6D2C5D4-01B0-81E8-DECE-64F701ED3B98}"/>
              </a:ext>
            </a:extLst>
          </p:cNvPr>
          <p:cNvGrpSpPr/>
          <p:nvPr/>
        </p:nvGrpSpPr>
        <p:grpSpPr>
          <a:xfrm>
            <a:off x="5049520" y="2631440"/>
            <a:ext cx="1706880" cy="1209040"/>
            <a:chOff x="3769360" y="2407920"/>
            <a:chExt cx="1706880" cy="120904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604546-797F-216D-5B01-822101C4C75F}"/>
                </a:ext>
              </a:extLst>
            </p:cNvPr>
            <p:cNvSpPr/>
            <p:nvPr/>
          </p:nvSpPr>
          <p:spPr>
            <a:xfrm>
              <a:off x="3769360" y="2407920"/>
              <a:ext cx="1706880" cy="1209040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ED270F5-77A3-5A26-509B-1627A5CFDA05}"/>
                </a:ext>
              </a:extLst>
            </p:cNvPr>
            <p:cNvSpPr/>
            <p:nvPr/>
          </p:nvSpPr>
          <p:spPr>
            <a:xfrm>
              <a:off x="3820160" y="2499360"/>
              <a:ext cx="1513840" cy="1076960"/>
            </a:xfrm>
            <a:custGeom>
              <a:avLst/>
              <a:gdLst>
                <a:gd name="connsiteX0" fmla="*/ 10160 w 1513840"/>
                <a:gd name="connsiteY0" fmla="*/ 1076960 h 1076960"/>
                <a:gd name="connsiteX1" fmla="*/ 751840 w 1513840"/>
                <a:gd name="connsiteY1" fmla="*/ 1066800 h 1076960"/>
                <a:gd name="connsiteX2" fmla="*/ 741680 w 1513840"/>
                <a:gd name="connsiteY2" fmla="*/ 355600 h 1076960"/>
                <a:gd name="connsiteX3" fmla="*/ 894080 w 1513840"/>
                <a:gd name="connsiteY3" fmla="*/ 386080 h 1076960"/>
                <a:gd name="connsiteX4" fmla="*/ 1005840 w 1513840"/>
                <a:gd name="connsiteY4" fmla="*/ 477520 h 1076960"/>
                <a:gd name="connsiteX5" fmla="*/ 1097280 w 1513840"/>
                <a:gd name="connsiteY5" fmla="*/ 558800 h 1076960"/>
                <a:gd name="connsiteX6" fmla="*/ 1117600 w 1513840"/>
                <a:gd name="connsiteY6" fmla="*/ 609600 h 1076960"/>
                <a:gd name="connsiteX7" fmla="*/ 1229360 w 1513840"/>
                <a:gd name="connsiteY7" fmla="*/ 670560 h 1076960"/>
                <a:gd name="connsiteX8" fmla="*/ 1290320 w 1513840"/>
                <a:gd name="connsiteY8" fmla="*/ 701040 h 1076960"/>
                <a:gd name="connsiteX9" fmla="*/ 1432560 w 1513840"/>
                <a:gd name="connsiteY9" fmla="*/ 762000 h 1076960"/>
                <a:gd name="connsiteX10" fmla="*/ 1493520 w 1513840"/>
                <a:gd name="connsiteY10" fmla="*/ 782320 h 1076960"/>
                <a:gd name="connsiteX11" fmla="*/ 1513840 w 1513840"/>
                <a:gd name="connsiteY11" fmla="*/ 711200 h 1076960"/>
                <a:gd name="connsiteX12" fmla="*/ 1473200 w 1513840"/>
                <a:gd name="connsiteY12" fmla="*/ 619760 h 1076960"/>
                <a:gd name="connsiteX13" fmla="*/ 1442720 w 1513840"/>
                <a:gd name="connsiteY13" fmla="*/ 579120 h 1076960"/>
                <a:gd name="connsiteX14" fmla="*/ 1483360 w 1513840"/>
                <a:gd name="connsiteY14" fmla="*/ 528320 h 1076960"/>
                <a:gd name="connsiteX15" fmla="*/ 1483360 w 1513840"/>
                <a:gd name="connsiteY15" fmla="*/ 528320 h 1076960"/>
                <a:gd name="connsiteX16" fmla="*/ 1493520 w 1513840"/>
                <a:gd name="connsiteY16" fmla="*/ 416560 h 1076960"/>
                <a:gd name="connsiteX17" fmla="*/ 1422400 w 1513840"/>
                <a:gd name="connsiteY17" fmla="*/ 335280 h 1076960"/>
                <a:gd name="connsiteX18" fmla="*/ 1320800 w 1513840"/>
                <a:gd name="connsiteY18" fmla="*/ 264160 h 1076960"/>
                <a:gd name="connsiteX19" fmla="*/ 1117600 w 1513840"/>
                <a:gd name="connsiteY19" fmla="*/ 142240 h 1076960"/>
                <a:gd name="connsiteX20" fmla="*/ 822960 w 1513840"/>
                <a:gd name="connsiteY20" fmla="*/ 0 h 1076960"/>
                <a:gd name="connsiteX21" fmla="*/ 711200 w 1513840"/>
                <a:gd name="connsiteY21" fmla="*/ 0 h 1076960"/>
                <a:gd name="connsiteX22" fmla="*/ 0 w 1513840"/>
                <a:gd name="connsiteY22" fmla="*/ 0 h 1076960"/>
                <a:gd name="connsiteX23" fmla="*/ 10160 w 1513840"/>
                <a:gd name="connsiteY23" fmla="*/ 1076960 h 107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3840" h="1076960">
                  <a:moveTo>
                    <a:pt x="10160" y="1076960"/>
                  </a:moveTo>
                  <a:lnTo>
                    <a:pt x="751840" y="1066800"/>
                  </a:lnTo>
                  <a:lnTo>
                    <a:pt x="741680" y="355600"/>
                  </a:lnTo>
                  <a:lnTo>
                    <a:pt x="894080" y="386080"/>
                  </a:lnTo>
                  <a:lnTo>
                    <a:pt x="1005840" y="477520"/>
                  </a:lnTo>
                  <a:lnTo>
                    <a:pt x="1097280" y="558800"/>
                  </a:lnTo>
                  <a:lnTo>
                    <a:pt x="1117600" y="609600"/>
                  </a:lnTo>
                  <a:lnTo>
                    <a:pt x="1229360" y="670560"/>
                  </a:lnTo>
                  <a:lnTo>
                    <a:pt x="1290320" y="701040"/>
                  </a:lnTo>
                  <a:lnTo>
                    <a:pt x="1432560" y="762000"/>
                  </a:lnTo>
                  <a:lnTo>
                    <a:pt x="1493520" y="782320"/>
                  </a:lnTo>
                  <a:lnTo>
                    <a:pt x="1513840" y="711200"/>
                  </a:lnTo>
                  <a:lnTo>
                    <a:pt x="1473200" y="619760"/>
                  </a:lnTo>
                  <a:lnTo>
                    <a:pt x="1442720" y="579120"/>
                  </a:lnTo>
                  <a:lnTo>
                    <a:pt x="1483360" y="528320"/>
                  </a:lnTo>
                  <a:lnTo>
                    <a:pt x="1483360" y="528320"/>
                  </a:lnTo>
                  <a:lnTo>
                    <a:pt x="1493520" y="416560"/>
                  </a:lnTo>
                  <a:lnTo>
                    <a:pt x="1422400" y="335280"/>
                  </a:lnTo>
                  <a:lnTo>
                    <a:pt x="1320800" y="264160"/>
                  </a:lnTo>
                  <a:lnTo>
                    <a:pt x="1117600" y="142240"/>
                  </a:lnTo>
                  <a:lnTo>
                    <a:pt x="822960" y="0"/>
                  </a:lnTo>
                  <a:lnTo>
                    <a:pt x="711200" y="0"/>
                  </a:lnTo>
                  <a:lnTo>
                    <a:pt x="0" y="0"/>
                  </a:lnTo>
                  <a:cubicBezTo>
                    <a:pt x="3387" y="358987"/>
                    <a:pt x="6773" y="717973"/>
                    <a:pt x="10160" y="1076960"/>
                  </a:cubicBezTo>
                  <a:close/>
                </a:path>
              </a:pathLst>
            </a:custGeom>
            <a:solidFill>
              <a:srgbClr val="C12D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BFCAE478-B2C7-2FE4-8637-5F65EEFF9408}"/>
              </a:ext>
            </a:extLst>
          </p:cNvPr>
          <p:cNvSpPr/>
          <p:nvPr/>
        </p:nvSpPr>
        <p:spPr>
          <a:xfrm>
            <a:off x="4282965" y="3744312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66F31AF-FD8A-0BDA-E093-7AC529B77069}"/>
              </a:ext>
            </a:extLst>
          </p:cNvPr>
          <p:cNvGrpSpPr/>
          <p:nvPr/>
        </p:nvGrpSpPr>
        <p:grpSpPr>
          <a:xfrm>
            <a:off x="8200779" y="2682939"/>
            <a:ext cx="1894302" cy="1144965"/>
            <a:chOff x="7333540" y="2326611"/>
            <a:chExt cx="1894302" cy="114496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C72BDFD-8915-F8FC-97EE-8007C34675D9}"/>
                </a:ext>
              </a:extLst>
            </p:cNvPr>
            <p:cNvSpPr/>
            <p:nvPr/>
          </p:nvSpPr>
          <p:spPr>
            <a:xfrm>
              <a:off x="7333540" y="2326611"/>
              <a:ext cx="1894302" cy="1144965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9A1A5E2-C78A-CCBD-6E57-16AE10C3A644}"/>
                </a:ext>
              </a:extLst>
            </p:cNvPr>
            <p:cNvSpPr/>
            <p:nvPr/>
          </p:nvSpPr>
          <p:spPr>
            <a:xfrm>
              <a:off x="7371561" y="2386782"/>
              <a:ext cx="1787237" cy="1028700"/>
            </a:xfrm>
            <a:custGeom>
              <a:avLst/>
              <a:gdLst>
                <a:gd name="connsiteX0" fmla="*/ 0 w 1787237"/>
                <a:gd name="connsiteY0" fmla="*/ 5195 h 1028700"/>
                <a:gd name="connsiteX1" fmla="*/ 0 w 1787237"/>
                <a:gd name="connsiteY1" fmla="*/ 1028700 h 1028700"/>
                <a:gd name="connsiteX2" fmla="*/ 1787237 w 1787237"/>
                <a:gd name="connsiteY2" fmla="*/ 1028700 h 1028700"/>
                <a:gd name="connsiteX3" fmla="*/ 1787237 w 1787237"/>
                <a:gd name="connsiteY3" fmla="*/ 0 h 1028700"/>
                <a:gd name="connsiteX4" fmla="*/ 1080655 w 1787237"/>
                <a:gd name="connsiteY4" fmla="*/ 0 h 1028700"/>
                <a:gd name="connsiteX5" fmla="*/ 893619 w 1787237"/>
                <a:gd name="connsiteY5" fmla="*/ 51954 h 1028700"/>
                <a:gd name="connsiteX6" fmla="*/ 737755 w 1787237"/>
                <a:gd name="connsiteY6" fmla="*/ 83127 h 1028700"/>
                <a:gd name="connsiteX7" fmla="*/ 566305 w 1787237"/>
                <a:gd name="connsiteY7" fmla="*/ 67541 h 1028700"/>
                <a:gd name="connsiteX8" fmla="*/ 420832 w 1787237"/>
                <a:gd name="connsiteY8" fmla="*/ 41564 h 1028700"/>
                <a:gd name="connsiteX9" fmla="*/ 311728 w 1787237"/>
                <a:gd name="connsiteY9" fmla="*/ 10391 h 1028700"/>
                <a:gd name="connsiteX10" fmla="*/ 0 w 1787237"/>
                <a:gd name="connsiteY10" fmla="*/ 5195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237" h="1028700">
                  <a:moveTo>
                    <a:pt x="0" y="5195"/>
                  </a:moveTo>
                  <a:lnTo>
                    <a:pt x="0" y="1028700"/>
                  </a:lnTo>
                  <a:lnTo>
                    <a:pt x="1787237" y="1028700"/>
                  </a:lnTo>
                  <a:lnTo>
                    <a:pt x="1787237" y="0"/>
                  </a:lnTo>
                  <a:lnTo>
                    <a:pt x="1080655" y="0"/>
                  </a:lnTo>
                  <a:lnTo>
                    <a:pt x="893619" y="51954"/>
                  </a:lnTo>
                  <a:lnTo>
                    <a:pt x="737755" y="83127"/>
                  </a:lnTo>
                  <a:lnTo>
                    <a:pt x="566305" y="67541"/>
                  </a:lnTo>
                  <a:lnTo>
                    <a:pt x="420832" y="41564"/>
                  </a:lnTo>
                  <a:lnTo>
                    <a:pt x="311728" y="10391"/>
                  </a:lnTo>
                  <a:lnTo>
                    <a:pt x="0" y="5195"/>
                  </a:lnTo>
                  <a:close/>
                </a:path>
              </a:pathLst>
            </a:custGeom>
            <a:solidFill>
              <a:srgbClr val="C12D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F21014E-4D10-D02B-6399-9D658A6DBC0D}"/>
                </a:ext>
              </a:extLst>
            </p:cNvPr>
            <p:cNvSpPr/>
            <p:nvPr/>
          </p:nvSpPr>
          <p:spPr>
            <a:xfrm>
              <a:off x="7888992" y="2717001"/>
              <a:ext cx="413970" cy="385147"/>
            </a:xfrm>
            <a:custGeom>
              <a:avLst/>
              <a:gdLst>
                <a:gd name="connsiteX0" fmla="*/ 100155 w 413970"/>
                <a:gd name="connsiteY0" fmla="*/ 162 h 385147"/>
                <a:gd name="connsiteX1" fmla="*/ 117515 w 413970"/>
                <a:gd name="connsiteY1" fmla="*/ 4181 h 385147"/>
                <a:gd name="connsiteX2" fmla="*/ 168259 w 413970"/>
                <a:gd name="connsiteY2" fmla="*/ 22936 h 385147"/>
                <a:gd name="connsiteX3" fmla="*/ 235029 w 413970"/>
                <a:gd name="connsiteY3" fmla="*/ 28295 h 385147"/>
                <a:gd name="connsiteX4" fmla="*/ 304469 w 413970"/>
                <a:gd name="connsiteY4" fmla="*/ 6860 h 385147"/>
                <a:gd name="connsiteX5" fmla="*/ 349872 w 413970"/>
                <a:gd name="connsiteY5" fmla="*/ 20257 h 385147"/>
                <a:gd name="connsiteX6" fmla="*/ 400617 w 413970"/>
                <a:gd name="connsiteY6" fmla="*/ 81883 h 385147"/>
                <a:gd name="connsiteX7" fmla="*/ 413970 w 413970"/>
                <a:gd name="connsiteY7" fmla="*/ 170303 h 385147"/>
                <a:gd name="connsiteX8" fmla="*/ 413445 w 413970"/>
                <a:gd name="connsiteY8" fmla="*/ 170300 h 385147"/>
                <a:gd name="connsiteX9" fmla="*/ 408848 w 413970"/>
                <a:gd name="connsiteY9" fmla="*/ 223950 h 385147"/>
                <a:gd name="connsiteX10" fmla="*/ 312092 w 413970"/>
                <a:gd name="connsiteY10" fmla="*/ 356475 h 385147"/>
                <a:gd name="connsiteX11" fmla="*/ 97487 w 413970"/>
                <a:gd name="connsiteY11" fmla="*/ 353813 h 385147"/>
                <a:gd name="connsiteX12" fmla="*/ 4048 w 413970"/>
                <a:gd name="connsiteY12" fmla="*/ 218929 h 385147"/>
                <a:gd name="connsiteX13" fmla="*/ 932 w 413970"/>
                <a:gd name="connsiteY13" fmla="*/ 167630 h 385147"/>
                <a:gd name="connsiteX14" fmla="*/ 0 w 413970"/>
                <a:gd name="connsiteY14" fmla="*/ 167624 h 385147"/>
                <a:gd name="connsiteX15" fmla="*/ 682 w 413970"/>
                <a:gd name="connsiteY15" fmla="*/ 163519 h 385147"/>
                <a:gd name="connsiteX16" fmla="*/ 608 w 413970"/>
                <a:gd name="connsiteY16" fmla="*/ 162300 h 385147"/>
                <a:gd name="connsiteX17" fmla="*/ 884 w 413970"/>
                <a:gd name="connsiteY17" fmla="*/ 162304 h 385147"/>
                <a:gd name="connsiteX18" fmla="*/ 10684 w 413970"/>
                <a:gd name="connsiteY18" fmla="*/ 103319 h 385147"/>
                <a:gd name="connsiteX19" fmla="*/ 32050 w 413970"/>
                <a:gd name="connsiteY19" fmla="*/ 49731 h 385147"/>
                <a:gd name="connsiteX20" fmla="*/ 82794 w 413970"/>
                <a:gd name="connsiteY20" fmla="*/ 4181 h 385147"/>
                <a:gd name="connsiteX21" fmla="*/ 100155 w 413970"/>
                <a:gd name="connsiteY21" fmla="*/ 162 h 385147"/>
                <a:gd name="connsiteX0" fmla="*/ 100155 w 413970"/>
                <a:gd name="connsiteY0" fmla="*/ 162 h 385147"/>
                <a:gd name="connsiteX1" fmla="*/ 117515 w 413970"/>
                <a:gd name="connsiteY1" fmla="*/ 4181 h 385147"/>
                <a:gd name="connsiteX2" fmla="*/ 168259 w 413970"/>
                <a:gd name="connsiteY2" fmla="*/ 22936 h 385147"/>
                <a:gd name="connsiteX3" fmla="*/ 235029 w 413970"/>
                <a:gd name="connsiteY3" fmla="*/ 28295 h 385147"/>
                <a:gd name="connsiteX4" fmla="*/ 304469 w 413970"/>
                <a:gd name="connsiteY4" fmla="*/ 6860 h 385147"/>
                <a:gd name="connsiteX5" fmla="*/ 349872 w 413970"/>
                <a:gd name="connsiteY5" fmla="*/ 20257 h 385147"/>
                <a:gd name="connsiteX6" fmla="*/ 392757 w 413970"/>
                <a:gd name="connsiteY6" fmla="*/ 84503 h 385147"/>
                <a:gd name="connsiteX7" fmla="*/ 413970 w 413970"/>
                <a:gd name="connsiteY7" fmla="*/ 170303 h 385147"/>
                <a:gd name="connsiteX8" fmla="*/ 413445 w 413970"/>
                <a:gd name="connsiteY8" fmla="*/ 170300 h 385147"/>
                <a:gd name="connsiteX9" fmla="*/ 408848 w 413970"/>
                <a:gd name="connsiteY9" fmla="*/ 223950 h 385147"/>
                <a:gd name="connsiteX10" fmla="*/ 312092 w 413970"/>
                <a:gd name="connsiteY10" fmla="*/ 356475 h 385147"/>
                <a:gd name="connsiteX11" fmla="*/ 97487 w 413970"/>
                <a:gd name="connsiteY11" fmla="*/ 353813 h 385147"/>
                <a:gd name="connsiteX12" fmla="*/ 4048 w 413970"/>
                <a:gd name="connsiteY12" fmla="*/ 218929 h 385147"/>
                <a:gd name="connsiteX13" fmla="*/ 932 w 413970"/>
                <a:gd name="connsiteY13" fmla="*/ 167630 h 385147"/>
                <a:gd name="connsiteX14" fmla="*/ 0 w 413970"/>
                <a:gd name="connsiteY14" fmla="*/ 167624 h 385147"/>
                <a:gd name="connsiteX15" fmla="*/ 682 w 413970"/>
                <a:gd name="connsiteY15" fmla="*/ 163519 h 385147"/>
                <a:gd name="connsiteX16" fmla="*/ 608 w 413970"/>
                <a:gd name="connsiteY16" fmla="*/ 162300 h 385147"/>
                <a:gd name="connsiteX17" fmla="*/ 884 w 413970"/>
                <a:gd name="connsiteY17" fmla="*/ 162304 h 385147"/>
                <a:gd name="connsiteX18" fmla="*/ 10684 w 413970"/>
                <a:gd name="connsiteY18" fmla="*/ 103319 h 385147"/>
                <a:gd name="connsiteX19" fmla="*/ 32050 w 413970"/>
                <a:gd name="connsiteY19" fmla="*/ 49731 h 385147"/>
                <a:gd name="connsiteX20" fmla="*/ 82794 w 413970"/>
                <a:gd name="connsiteY20" fmla="*/ 4181 h 385147"/>
                <a:gd name="connsiteX21" fmla="*/ 100155 w 413970"/>
                <a:gd name="connsiteY21" fmla="*/ 162 h 385147"/>
                <a:gd name="connsiteX0" fmla="*/ 100155 w 413970"/>
                <a:gd name="connsiteY0" fmla="*/ 162 h 385147"/>
                <a:gd name="connsiteX1" fmla="*/ 117515 w 413970"/>
                <a:gd name="connsiteY1" fmla="*/ 4181 h 385147"/>
                <a:gd name="connsiteX2" fmla="*/ 168259 w 413970"/>
                <a:gd name="connsiteY2" fmla="*/ 22936 h 385147"/>
                <a:gd name="connsiteX3" fmla="*/ 235029 w 413970"/>
                <a:gd name="connsiteY3" fmla="*/ 28295 h 385147"/>
                <a:gd name="connsiteX4" fmla="*/ 304469 w 413970"/>
                <a:gd name="connsiteY4" fmla="*/ 6860 h 385147"/>
                <a:gd name="connsiteX5" fmla="*/ 349872 w 413970"/>
                <a:gd name="connsiteY5" fmla="*/ 20257 h 385147"/>
                <a:gd name="connsiteX6" fmla="*/ 392757 w 413970"/>
                <a:gd name="connsiteY6" fmla="*/ 84503 h 385147"/>
                <a:gd name="connsiteX7" fmla="*/ 413970 w 413970"/>
                <a:gd name="connsiteY7" fmla="*/ 170303 h 385147"/>
                <a:gd name="connsiteX8" fmla="*/ 413445 w 413970"/>
                <a:gd name="connsiteY8" fmla="*/ 170300 h 385147"/>
                <a:gd name="connsiteX9" fmla="*/ 408848 w 413970"/>
                <a:gd name="connsiteY9" fmla="*/ 223950 h 385147"/>
                <a:gd name="connsiteX10" fmla="*/ 312092 w 413970"/>
                <a:gd name="connsiteY10" fmla="*/ 356475 h 385147"/>
                <a:gd name="connsiteX11" fmla="*/ 97487 w 413970"/>
                <a:gd name="connsiteY11" fmla="*/ 353813 h 385147"/>
                <a:gd name="connsiteX12" fmla="*/ 4048 w 413970"/>
                <a:gd name="connsiteY12" fmla="*/ 218929 h 385147"/>
                <a:gd name="connsiteX13" fmla="*/ 932 w 413970"/>
                <a:gd name="connsiteY13" fmla="*/ 167630 h 385147"/>
                <a:gd name="connsiteX14" fmla="*/ 0 w 413970"/>
                <a:gd name="connsiteY14" fmla="*/ 167624 h 385147"/>
                <a:gd name="connsiteX15" fmla="*/ 682 w 413970"/>
                <a:gd name="connsiteY15" fmla="*/ 163519 h 385147"/>
                <a:gd name="connsiteX16" fmla="*/ 608 w 413970"/>
                <a:gd name="connsiteY16" fmla="*/ 162300 h 385147"/>
                <a:gd name="connsiteX17" fmla="*/ 884 w 413970"/>
                <a:gd name="connsiteY17" fmla="*/ 162304 h 385147"/>
                <a:gd name="connsiteX18" fmla="*/ 10684 w 413970"/>
                <a:gd name="connsiteY18" fmla="*/ 103319 h 385147"/>
                <a:gd name="connsiteX19" fmla="*/ 45150 w 413970"/>
                <a:gd name="connsiteY19" fmla="*/ 52351 h 385147"/>
                <a:gd name="connsiteX20" fmla="*/ 82794 w 413970"/>
                <a:gd name="connsiteY20" fmla="*/ 4181 h 385147"/>
                <a:gd name="connsiteX21" fmla="*/ 100155 w 413970"/>
                <a:gd name="connsiteY21" fmla="*/ 162 h 38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13970" h="385147">
                  <a:moveTo>
                    <a:pt x="100155" y="162"/>
                  </a:moveTo>
                  <a:cubicBezTo>
                    <a:pt x="105274" y="720"/>
                    <a:pt x="110393" y="2618"/>
                    <a:pt x="117515" y="4181"/>
                  </a:cubicBezTo>
                  <a:cubicBezTo>
                    <a:pt x="131759" y="7307"/>
                    <a:pt x="148673" y="18917"/>
                    <a:pt x="168259" y="22936"/>
                  </a:cubicBezTo>
                  <a:cubicBezTo>
                    <a:pt x="187845" y="26955"/>
                    <a:pt x="212327" y="30974"/>
                    <a:pt x="235029" y="28295"/>
                  </a:cubicBezTo>
                  <a:cubicBezTo>
                    <a:pt x="257730" y="25615"/>
                    <a:pt x="285328" y="8200"/>
                    <a:pt x="304469" y="6860"/>
                  </a:cubicBezTo>
                  <a:cubicBezTo>
                    <a:pt x="323609" y="5520"/>
                    <a:pt x="335157" y="7317"/>
                    <a:pt x="349872" y="20257"/>
                  </a:cubicBezTo>
                  <a:cubicBezTo>
                    <a:pt x="364587" y="33198"/>
                    <a:pt x="382074" y="59495"/>
                    <a:pt x="392757" y="84503"/>
                  </a:cubicBezTo>
                  <a:cubicBezTo>
                    <a:pt x="403440" y="109511"/>
                    <a:pt x="412635" y="138597"/>
                    <a:pt x="413970" y="170303"/>
                  </a:cubicBezTo>
                  <a:lnTo>
                    <a:pt x="413445" y="170300"/>
                  </a:lnTo>
                  <a:lnTo>
                    <a:pt x="408848" y="223950"/>
                  </a:lnTo>
                  <a:cubicBezTo>
                    <a:pt x="396409" y="278773"/>
                    <a:pt x="361925" y="327101"/>
                    <a:pt x="312092" y="356475"/>
                  </a:cubicBezTo>
                  <a:cubicBezTo>
                    <a:pt x="245648" y="395641"/>
                    <a:pt x="162939" y="394615"/>
                    <a:pt x="97487" y="353813"/>
                  </a:cubicBezTo>
                  <a:cubicBezTo>
                    <a:pt x="48398" y="323212"/>
                    <a:pt x="15124" y="274044"/>
                    <a:pt x="4048" y="218929"/>
                  </a:cubicBezTo>
                  <a:lnTo>
                    <a:pt x="932" y="167630"/>
                  </a:lnTo>
                  <a:lnTo>
                    <a:pt x="0" y="167624"/>
                  </a:lnTo>
                  <a:lnTo>
                    <a:pt x="682" y="163519"/>
                  </a:lnTo>
                  <a:cubicBezTo>
                    <a:pt x="657" y="163113"/>
                    <a:pt x="633" y="162706"/>
                    <a:pt x="608" y="162300"/>
                  </a:cubicBezTo>
                  <a:lnTo>
                    <a:pt x="884" y="162304"/>
                  </a:lnTo>
                  <a:lnTo>
                    <a:pt x="10684" y="103319"/>
                  </a:lnTo>
                  <a:cubicBezTo>
                    <a:pt x="16026" y="83669"/>
                    <a:pt x="33132" y="68874"/>
                    <a:pt x="45150" y="52351"/>
                  </a:cubicBezTo>
                  <a:cubicBezTo>
                    <a:pt x="57168" y="35828"/>
                    <a:pt x="68550" y="11772"/>
                    <a:pt x="82794" y="4181"/>
                  </a:cubicBezTo>
                  <a:cubicBezTo>
                    <a:pt x="89917" y="385"/>
                    <a:pt x="95036" y="-396"/>
                    <a:pt x="100155" y="1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07750E6-E305-EDBB-72AF-193E1D49FE4F}"/>
              </a:ext>
            </a:extLst>
          </p:cNvPr>
          <p:cNvSpPr/>
          <p:nvPr/>
        </p:nvSpPr>
        <p:spPr>
          <a:xfrm>
            <a:off x="7662041" y="3744312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272F94A-9528-ED44-6EF2-996A3492E71C}"/>
              </a:ext>
            </a:extLst>
          </p:cNvPr>
          <p:cNvGrpSpPr/>
          <p:nvPr/>
        </p:nvGrpSpPr>
        <p:grpSpPr>
          <a:xfrm>
            <a:off x="1612900" y="5037667"/>
            <a:ext cx="1811867" cy="1062566"/>
            <a:chOff x="1612900" y="5037667"/>
            <a:chExt cx="1811867" cy="106256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91E0804-6C2A-5AED-FB0C-D714A370AB99}"/>
                </a:ext>
              </a:extLst>
            </p:cNvPr>
            <p:cNvSpPr/>
            <p:nvPr/>
          </p:nvSpPr>
          <p:spPr>
            <a:xfrm>
              <a:off x="1612900" y="5037667"/>
              <a:ext cx="1778000" cy="1024467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ADE3683-220B-8B4B-18B9-52052BA0B71E}"/>
                </a:ext>
              </a:extLst>
            </p:cNvPr>
            <p:cNvSpPr/>
            <p:nvPr/>
          </p:nvSpPr>
          <p:spPr>
            <a:xfrm>
              <a:off x="1786467" y="5109633"/>
              <a:ext cx="1638300" cy="990600"/>
            </a:xfrm>
            <a:custGeom>
              <a:avLst/>
              <a:gdLst>
                <a:gd name="connsiteX0" fmla="*/ 905933 w 1638300"/>
                <a:gd name="connsiteY0" fmla="*/ 922867 h 990600"/>
                <a:gd name="connsiteX1" fmla="*/ 1003300 w 1638300"/>
                <a:gd name="connsiteY1" fmla="*/ 804334 h 990600"/>
                <a:gd name="connsiteX2" fmla="*/ 1134533 w 1638300"/>
                <a:gd name="connsiteY2" fmla="*/ 749300 h 990600"/>
                <a:gd name="connsiteX3" fmla="*/ 1295400 w 1638300"/>
                <a:gd name="connsiteY3" fmla="*/ 778934 h 990600"/>
                <a:gd name="connsiteX4" fmla="*/ 1350433 w 1638300"/>
                <a:gd name="connsiteY4" fmla="*/ 821267 h 990600"/>
                <a:gd name="connsiteX5" fmla="*/ 1430866 w 1638300"/>
                <a:gd name="connsiteY5" fmla="*/ 931334 h 990600"/>
                <a:gd name="connsiteX6" fmla="*/ 1625600 w 1638300"/>
                <a:gd name="connsiteY6" fmla="*/ 931334 h 990600"/>
                <a:gd name="connsiteX7" fmla="*/ 1638300 w 1638300"/>
                <a:gd name="connsiteY7" fmla="*/ 838200 h 990600"/>
                <a:gd name="connsiteX8" fmla="*/ 1604433 w 1638300"/>
                <a:gd name="connsiteY8" fmla="*/ 808567 h 990600"/>
                <a:gd name="connsiteX9" fmla="*/ 1439333 w 1638300"/>
                <a:gd name="connsiteY9" fmla="*/ 728134 h 990600"/>
                <a:gd name="connsiteX10" fmla="*/ 1303866 w 1638300"/>
                <a:gd name="connsiteY10" fmla="*/ 673100 h 990600"/>
                <a:gd name="connsiteX11" fmla="*/ 1257300 w 1638300"/>
                <a:gd name="connsiteY11" fmla="*/ 660400 h 990600"/>
                <a:gd name="connsiteX12" fmla="*/ 1189566 w 1638300"/>
                <a:gd name="connsiteY12" fmla="*/ 584200 h 990600"/>
                <a:gd name="connsiteX13" fmla="*/ 1176866 w 1638300"/>
                <a:gd name="connsiteY13" fmla="*/ 546100 h 990600"/>
                <a:gd name="connsiteX14" fmla="*/ 1062566 w 1638300"/>
                <a:gd name="connsiteY14" fmla="*/ 444500 h 990600"/>
                <a:gd name="connsiteX15" fmla="*/ 960966 w 1638300"/>
                <a:gd name="connsiteY15" fmla="*/ 351367 h 990600"/>
                <a:gd name="connsiteX16" fmla="*/ 960966 w 1638300"/>
                <a:gd name="connsiteY16" fmla="*/ 313267 h 990600"/>
                <a:gd name="connsiteX17" fmla="*/ 905933 w 1638300"/>
                <a:gd name="connsiteY17" fmla="*/ 156634 h 990600"/>
                <a:gd name="connsiteX18" fmla="*/ 884766 w 1638300"/>
                <a:gd name="connsiteY18" fmla="*/ 0 h 990600"/>
                <a:gd name="connsiteX19" fmla="*/ 635000 w 1638300"/>
                <a:gd name="connsiteY19" fmla="*/ 0 h 990600"/>
                <a:gd name="connsiteX20" fmla="*/ 554566 w 1638300"/>
                <a:gd name="connsiteY20" fmla="*/ 84667 h 990600"/>
                <a:gd name="connsiteX21" fmla="*/ 529166 w 1638300"/>
                <a:gd name="connsiteY21" fmla="*/ 160867 h 990600"/>
                <a:gd name="connsiteX22" fmla="*/ 495300 w 1638300"/>
                <a:gd name="connsiteY22" fmla="*/ 224367 h 990600"/>
                <a:gd name="connsiteX23" fmla="*/ 414866 w 1638300"/>
                <a:gd name="connsiteY23" fmla="*/ 309034 h 990600"/>
                <a:gd name="connsiteX24" fmla="*/ 313266 w 1638300"/>
                <a:gd name="connsiteY24" fmla="*/ 393700 h 990600"/>
                <a:gd name="connsiteX25" fmla="*/ 270933 w 1638300"/>
                <a:gd name="connsiteY25" fmla="*/ 452967 h 990600"/>
                <a:gd name="connsiteX26" fmla="*/ 232833 w 1638300"/>
                <a:gd name="connsiteY26" fmla="*/ 541867 h 990600"/>
                <a:gd name="connsiteX27" fmla="*/ 139700 w 1638300"/>
                <a:gd name="connsiteY27" fmla="*/ 622300 h 990600"/>
                <a:gd name="connsiteX28" fmla="*/ 127000 w 1638300"/>
                <a:gd name="connsiteY28" fmla="*/ 660400 h 990600"/>
                <a:gd name="connsiteX29" fmla="*/ 114300 w 1638300"/>
                <a:gd name="connsiteY29" fmla="*/ 736600 h 990600"/>
                <a:gd name="connsiteX30" fmla="*/ 63500 w 1638300"/>
                <a:gd name="connsiteY30" fmla="*/ 778934 h 990600"/>
                <a:gd name="connsiteX31" fmla="*/ 16933 w 1638300"/>
                <a:gd name="connsiteY31" fmla="*/ 825500 h 990600"/>
                <a:gd name="connsiteX32" fmla="*/ 4233 w 1638300"/>
                <a:gd name="connsiteY32" fmla="*/ 859367 h 990600"/>
                <a:gd name="connsiteX33" fmla="*/ 0 w 1638300"/>
                <a:gd name="connsiteY33" fmla="*/ 897467 h 990600"/>
                <a:gd name="connsiteX34" fmla="*/ 21166 w 1638300"/>
                <a:gd name="connsiteY34" fmla="*/ 952500 h 990600"/>
                <a:gd name="connsiteX35" fmla="*/ 211666 w 1638300"/>
                <a:gd name="connsiteY35" fmla="*/ 990600 h 990600"/>
                <a:gd name="connsiteX36" fmla="*/ 347133 w 1638300"/>
                <a:gd name="connsiteY36" fmla="*/ 859367 h 990600"/>
                <a:gd name="connsiteX37" fmla="*/ 414866 w 1638300"/>
                <a:gd name="connsiteY37" fmla="*/ 833967 h 990600"/>
                <a:gd name="connsiteX38" fmla="*/ 482600 w 1638300"/>
                <a:gd name="connsiteY38" fmla="*/ 842434 h 990600"/>
                <a:gd name="connsiteX39" fmla="*/ 571500 w 1638300"/>
                <a:gd name="connsiteY39" fmla="*/ 952500 h 990600"/>
                <a:gd name="connsiteX40" fmla="*/ 905933 w 1638300"/>
                <a:gd name="connsiteY40" fmla="*/ 922867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38300" h="990600">
                  <a:moveTo>
                    <a:pt x="905933" y="922867"/>
                  </a:moveTo>
                  <a:lnTo>
                    <a:pt x="1003300" y="804334"/>
                  </a:lnTo>
                  <a:lnTo>
                    <a:pt x="1134533" y="749300"/>
                  </a:lnTo>
                  <a:lnTo>
                    <a:pt x="1295400" y="778934"/>
                  </a:lnTo>
                  <a:lnTo>
                    <a:pt x="1350433" y="821267"/>
                  </a:lnTo>
                  <a:lnTo>
                    <a:pt x="1430866" y="931334"/>
                  </a:lnTo>
                  <a:lnTo>
                    <a:pt x="1625600" y="931334"/>
                  </a:lnTo>
                  <a:lnTo>
                    <a:pt x="1638300" y="838200"/>
                  </a:lnTo>
                  <a:lnTo>
                    <a:pt x="1604433" y="808567"/>
                  </a:lnTo>
                  <a:lnTo>
                    <a:pt x="1439333" y="728134"/>
                  </a:lnTo>
                  <a:lnTo>
                    <a:pt x="1303866" y="673100"/>
                  </a:lnTo>
                  <a:lnTo>
                    <a:pt x="1257300" y="660400"/>
                  </a:lnTo>
                  <a:lnTo>
                    <a:pt x="1189566" y="584200"/>
                  </a:lnTo>
                  <a:lnTo>
                    <a:pt x="1176866" y="546100"/>
                  </a:lnTo>
                  <a:lnTo>
                    <a:pt x="1062566" y="444500"/>
                  </a:lnTo>
                  <a:lnTo>
                    <a:pt x="960966" y="351367"/>
                  </a:lnTo>
                  <a:lnTo>
                    <a:pt x="960966" y="313267"/>
                  </a:lnTo>
                  <a:lnTo>
                    <a:pt x="905933" y="156634"/>
                  </a:lnTo>
                  <a:lnTo>
                    <a:pt x="884766" y="0"/>
                  </a:lnTo>
                  <a:lnTo>
                    <a:pt x="635000" y="0"/>
                  </a:lnTo>
                  <a:lnTo>
                    <a:pt x="554566" y="84667"/>
                  </a:lnTo>
                  <a:lnTo>
                    <a:pt x="529166" y="160867"/>
                  </a:lnTo>
                  <a:lnTo>
                    <a:pt x="495300" y="224367"/>
                  </a:lnTo>
                  <a:lnTo>
                    <a:pt x="414866" y="309034"/>
                  </a:lnTo>
                  <a:lnTo>
                    <a:pt x="313266" y="393700"/>
                  </a:lnTo>
                  <a:lnTo>
                    <a:pt x="270933" y="452967"/>
                  </a:lnTo>
                  <a:lnTo>
                    <a:pt x="232833" y="541867"/>
                  </a:lnTo>
                  <a:lnTo>
                    <a:pt x="139700" y="622300"/>
                  </a:lnTo>
                  <a:cubicBezTo>
                    <a:pt x="126505" y="657488"/>
                    <a:pt x="127000" y="644110"/>
                    <a:pt x="127000" y="660400"/>
                  </a:cubicBezTo>
                  <a:lnTo>
                    <a:pt x="114300" y="736600"/>
                  </a:lnTo>
                  <a:lnTo>
                    <a:pt x="63500" y="778934"/>
                  </a:lnTo>
                  <a:lnTo>
                    <a:pt x="16933" y="825500"/>
                  </a:lnTo>
                  <a:lnTo>
                    <a:pt x="4233" y="859367"/>
                  </a:lnTo>
                  <a:lnTo>
                    <a:pt x="0" y="897467"/>
                  </a:lnTo>
                  <a:lnTo>
                    <a:pt x="21166" y="952500"/>
                  </a:lnTo>
                  <a:lnTo>
                    <a:pt x="211666" y="990600"/>
                  </a:lnTo>
                  <a:lnTo>
                    <a:pt x="347133" y="859367"/>
                  </a:lnTo>
                  <a:lnTo>
                    <a:pt x="414866" y="833967"/>
                  </a:lnTo>
                  <a:lnTo>
                    <a:pt x="482600" y="842434"/>
                  </a:lnTo>
                  <a:lnTo>
                    <a:pt x="571500" y="952500"/>
                  </a:lnTo>
                  <a:lnTo>
                    <a:pt x="905933" y="922867"/>
                  </a:lnTo>
                  <a:close/>
                </a:path>
              </a:pathLst>
            </a:custGeom>
            <a:solidFill>
              <a:srgbClr val="C12D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D9CF741-8EC8-3B9F-F2A9-0D67E51CBBF8}"/>
              </a:ext>
            </a:extLst>
          </p:cNvPr>
          <p:cNvSpPr/>
          <p:nvPr/>
        </p:nvSpPr>
        <p:spPr>
          <a:xfrm>
            <a:off x="1019503" y="6009292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7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arallelogram 26">
            <a:extLst>
              <a:ext uri="{FF2B5EF4-FFF2-40B4-BE49-F238E27FC236}">
                <a16:creationId xmlns:a16="http://schemas.microsoft.com/office/drawing/2014/main" id="{B1CDB1F6-479F-356D-EB37-E0C0C8DAE775}"/>
              </a:ext>
            </a:extLst>
          </p:cNvPr>
          <p:cNvSpPr/>
          <p:nvPr/>
        </p:nvSpPr>
        <p:spPr>
          <a:xfrm>
            <a:off x="8581292" y="2652765"/>
            <a:ext cx="1175657" cy="1235947"/>
          </a:xfrm>
          <a:prstGeom prst="parallelogram">
            <a:avLst>
              <a:gd name="adj" fmla="val 75427"/>
            </a:avLst>
          </a:prstGeom>
          <a:pattFill prst="dkHorz">
            <a:fgClr>
              <a:srgbClr val="FF0000"/>
            </a:fgClr>
            <a:bgClr>
              <a:srgbClr val="FF99CC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: Top Corners Snipped 2">
            <a:extLst>
              <a:ext uri="{FF2B5EF4-FFF2-40B4-BE49-F238E27FC236}">
                <a16:creationId xmlns:a16="http://schemas.microsoft.com/office/drawing/2014/main" id="{E013ED17-27C4-7BD4-D62D-E5540C8E5B8E}"/>
              </a:ext>
            </a:extLst>
          </p:cNvPr>
          <p:cNvSpPr/>
          <p:nvPr/>
        </p:nvSpPr>
        <p:spPr>
          <a:xfrm rot="5400000">
            <a:off x="4810452" y="3103889"/>
            <a:ext cx="1282213" cy="245629"/>
          </a:xfrm>
          <a:prstGeom prst="snip2SameRect">
            <a:avLst>
              <a:gd name="adj1" fmla="val 0"/>
              <a:gd name="adj2" fmla="val 0"/>
            </a:avLst>
          </a:prstGeom>
          <a:pattFill prst="dkHorz">
            <a:fgClr>
              <a:srgbClr val="FF0000"/>
            </a:fgClr>
            <a:bgClr>
              <a:srgbClr val="FF99CC"/>
            </a:bgClr>
          </a:patt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Top Corners Snipped 12">
            <a:extLst>
              <a:ext uri="{FF2B5EF4-FFF2-40B4-BE49-F238E27FC236}">
                <a16:creationId xmlns:a16="http://schemas.microsoft.com/office/drawing/2014/main" id="{08DC7550-5865-D415-3057-2376FEC1FC6E}"/>
              </a:ext>
            </a:extLst>
          </p:cNvPr>
          <p:cNvSpPr/>
          <p:nvPr/>
        </p:nvSpPr>
        <p:spPr>
          <a:xfrm>
            <a:off x="1274885" y="3578469"/>
            <a:ext cx="2391507" cy="290146"/>
          </a:xfrm>
          <a:prstGeom prst="snip2SameRect">
            <a:avLst>
              <a:gd name="adj1" fmla="val 0"/>
              <a:gd name="adj2" fmla="val 0"/>
            </a:avLst>
          </a:prstGeom>
          <a:pattFill prst="dkHorz">
            <a:fgClr>
              <a:srgbClr val="FF0000"/>
            </a:fgClr>
            <a:bgClr>
              <a:srgbClr val="FF99CC"/>
            </a:bgClr>
          </a:patt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325719" y="1353916"/>
            <a:ext cx="10815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Parts are stronger when they print sideways.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235569" y="337443"/>
            <a:ext cx="5433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Design Technique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47C6-C61F-CC80-5FB6-38C4AD85B565}"/>
              </a:ext>
            </a:extLst>
          </p:cNvPr>
          <p:cNvSpPr/>
          <p:nvPr/>
        </p:nvSpPr>
        <p:spPr>
          <a:xfrm>
            <a:off x="1014248" y="3744312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7750E6-E305-EDBB-72AF-193E1D49FE4F}"/>
              </a:ext>
            </a:extLst>
          </p:cNvPr>
          <p:cNvSpPr/>
          <p:nvPr/>
        </p:nvSpPr>
        <p:spPr>
          <a:xfrm>
            <a:off x="7662041" y="3744312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CAE478-B2C7-2FE4-8637-5F65EEFF9408}"/>
              </a:ext>
            </a:extLst>
          </p:cNvPr>
          <p:cNvSpPr/>
          <p:nvPr/>
        </p:nvSpPr>
        <p:spPr>
          <a:xfrm>
            <a:off x="4282965" y="3744312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9D3E7B-7A55-D092-C8F1-B2539CD34E1D}"/>
              </a:ext>
            </a:extLst>
          </p:cNvPr>
          <p:cNvSpPr txBox="1"/>
          <p:nvPr/>
        </p:nvSpPr>
        <p:spPr>
          <a:xfrm>
            <a:off x="1921672" y="1930572"/>
            <a:ext cx="8361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 </a:t>
            </a:r>
            <a:r>
              <a:rPr lang="en-US" sz="3600" b="1" dirty="0">
                <a:solidFill>
                  <a:srgbClr val="00B050"/>
                </a:solidFill>
              </a:rPr>
              <a:t>Strong		  </a:t>
            </a:r>
            <a:r>
              <a:rPr lang="en-US" sz="3600" b="1" dirty="0">
                <a:solidFill>
                  <a:srgbClr val="7030A0"/>
                </a:solidFill>
              </a:rPr>
              <a:t>Weak		  	  ????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DEC1EB97-B346-3BEF-3217-FF36CED3ECE2}"/>
              </a:ext>
            </a:extLst>
          </p:cNvPr>
          <p:cNvSpPr/>
          <p:nvPr/>
        </p:nvSpPr>
        <p:spPr>
          <a:xfrm rot="5400000">
            <a:off x="5018715" y="5712400"/>
            <a:ext cx="972154" cy="257504"/>
          </a:xfrm>
          <a:prstGeom prst="snip2SameRect">
            <a:avLst>
              <a:gd name="adj1" fmla="val 0"/>
              <a:gd name="adj2" fmla="val 0"/>
            </a:avLst>
          </a:prstGeom>
          <a:pattFill prst="dkHorz">
            <a:fgClr>
              <a:srgbClr val="FF0000"/>
            </a:fgClr>
            <a:bgClr>
              <a:srgbClr val="FF99CC"/>
            </a:bgClr>
          </a:patt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3D74D4A-275D-BF29-2914-C9895FC1C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0">
            <a:off x="5631576" y="4414522"/>
            <a:ext cx="28575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90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347FDB2-61D3-674F-1AEA-B41C5084635F}"/>
              </a:ext>
            </a:extLst>
          </p:cNvPr>
          <p:cNvSpPr/>
          <p:nvPr/>
        </p:nvSpPr>
        <p:spPr>
          <a:xfrm>
            <a:off x="1802581" y="4089217"/>
            <a:ext cx="1502979" cy="1177158"/>
          </a:xfrm>
          <a:custGeom>
            <a:avLst/>
            <a:gdLst>
              <a:gd name="connsiteX0" fmla="*/ 0 w 1502979"/>
              <a:gd name="connsiteY0" fmla="*/ 1124607 h 1177158"/>
              <a:gd name="connsiteX1" fmla="*/ 0 w 1502979"/>
              <a:gd name="connsiteY1" fmla="*/ 0 h 1177158"/>
              <a:gd name="connsiteX2" fmla="*/ 1502979 w 1502979"/>
              <a:gd name="connsiteY2" fmla="*/ 0 h 1177158"/>
              <a:gd name="connsiteX3" fmla="*/ 1502979 w 1502979"/>
              <a:gd name="connsiteY3" fmla="*/ 367862 h 1177158"/>
              <a:gd name="connsiteX4" fmla="*/ 735724 w 1502979"/>
              <a:gd name="connsiteY4" fmla="*/ 367862 h 1177158"/>
              <a:gd name="connsiteX5" fmla="*/ 735724 w 1502979"/>
              <a:gd name="connsiteY5" fmla="*/ 1177158 h 1177158"/>
              <a:gd name="connsiteX6" fmla="*/ 0 w 1502979"/>
              <a:gd name="connsiteY6" fmla="*/ 1124607 h 117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2979" h="1177158">
                <a:moveTo>
                  <a:pt x="0" y="1124607"/>
                </a:moveTo>
                <a:lnTo>
                  <a:pt x="0" y="0"/>
                </a:lnTo>
                <a:lnTo>
                  <a:pt x="1502979" y="0"/>
                </a:lnTo>
                <a:lnTo>
                  <a:pt x="1502979" y="367862"/>
                </a:lnTo>
                <a:lnTo>
                  <a:pt x="735724" y="367862"/>
                </a:lnTo>
                <a:lnTo>
                  <a:pt x="735724" y="1177158"/>
                </a:lnTo>
                <a:lnTo>
                  <a:pt x="0" y="112460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426202" y="1263481"/>
            <a:ext cx="108152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Don’t let your vision of the “actual” orientation influence your choices about design/printing orientation.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47C6-C61F-CC80-5FB6-38C4AD85B565}"/>
              </a:ext>
            </a:extLst>
          </p:cNvPr>
          <p:cNvSpPr/>
          <p:nvPr/>
        </p:nvSpPr>
        <p:spPr>
          <a:xfrm>
            <a:off x="893667" y="5000356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CAE478-B2C7-2FE4-8637-5F65EEFF9408}"/>
              </a:ext>
            </a:extLst>
          </p:cNvPr>
          <p:cNvSpPr/>
          <p:nvPr/>
        </p:nvSpPr>
        <p:spPr>
          <a:xfrm>
            <a:off x="7578714" y="3144261"/>
            <a:ext cx="3323637" cy="321896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9D3E7B-7A55-D092-C8F1-B2539CD34E1D}"/>
              </a:ext>
            </a:extLst>
          </p:cNvPr>
          <p:cNvSpPr txBox="1"/>
          <p:nvPr/>
        </p:nvSpPr>
        <p:spPr>
          <a:xfrm>
            <a:off x="1373055" y="5377156"/>
            <a:ext cx="209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Side View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0738E3-BF29-2A2D-DB9D-C2CF129CF76F}"/>
              </a:ext>
            </a:extLst>
          </p:cNvPr>
          <p:cNvSpPr txBox="1"/>
          <p:nvPr/>
        </p:nvSpPr>
        <p:spPr>
          <a:xfrm>
            <a:off x="8789308" y="2514504"/>
            <a:ext cx="974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Yes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706516-64EE-E17A-E517-EE785F5D86D4}"/>
              </a:ext>
            </a:extLst>
          </p:cNvPr>
          <p:cNvSpPr txBox="1"/>
          <p:nvPr/>
        </p:nvSpPr>
        <p:spPr>
          <a:xfrm>
            <a:off x="1953491" y="3349064"/>
            <a:ext cx="1131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4D855C-2E6F-088E-34FA-69055E5B5E58}"/>
              </a:ext>
            </a:extLst>
          </p:cNvPr>
          <p:cNvSpPr txBox="1"/>
          <p:nvPr/>
        </p:nvSpPr>
        <p:spPr>
          <a:xfrm>
            <a:off x="8102974" y="5689456"/>
            <a:ext cx="209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Top View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F768145-7BF9-D3FC-15D0-68A81F03E455}"/>
              </a:ext>
            </a:extLst>
          </p:cNvPr>
          <p:cNvSpPr/>
          <p:nvPr/>
        </p:nvSpPr>
        <p:spPr>
          <a:xfrm>
            <a:off x="8496348" y="3959389"/>
            <a:ext cx="1502979" cy="1124607"/>
          </a:xfrm>
          <a:custGeom>
            <a:avLst/>
            <a:gdLst>
              <a:gd name="connsiteX0" fmla="*/ 0 w 1502979"/>
              <a:gd name="connsiteY0" fmla="*/ 1124607 h 1177158"/>
              <a:gd name="connsiteX1" fmla="*/ 0 w 1502979"/>
              <a:gd name="connsiteY1" fmla="*/ 0 h 1177158"/>
              <a:gd name="connsiteX2" fmla="*/ 1502979 w 1502979"/>
              <a:gd name="connsiteY2" fmla="*/ 0 h 1177158"/>
              <a:gd name="connsiteX3" fmla="*/ 1502979 w 1502979"/>
              <a:gd name="connsiteY3" fmla="*/ 367862 h 1177158"/>
              <a:gd name="connsiteX4" fmla="*/ 735724 w 1502979"/>
              <a:gd name="connsiteY4" fmla="*/ 367862 h 1177158"/>
              <a:gd name="connsiteX5" fmla="*/ 735724 w 1502979"/>
              <a:gd name="connsiteY5" fmla="*/ 1177158 h 1177158"/>
              <a:gd name="connsiteX6" fmla="*/ 0 w 1502979"/>
              <a:gd name="connsiteY6" fmla="*/ 1124607 h 1177158"/>
              <a:gd name="connsiteX0" fmla="*/ 0 w 1502979"/>
              <a:gd name="connsiteY0" fmla="*/ 1124607 h 1124607"/>
              <a:gd name="connsiteX1" fmla="*/ 0 w 1502979"/>
              <a:gd name="connsiteY1" fmla="*/ 0 h 1124607"/>
              <a:gd name="connsiteX2" fmla="*/ 1502979 w 1502979"/>
              <a:gd name="connsiteY2" fmla="*/ 0 h 1124607"/>
              <a:gd name="connsiteX3" fmla="*/ 1502979 w 1502979"/>
              <a:gd name="connsiteY3" fmla="*/ 367862 h 1124607"/>
              <a:gd name="connsiteX4" fmla="*/ 735724 w 1502979"/>
              <a:gd name="connsiteY4" fmla="*/ 367862 h 1124607"/>
              <a:gd name="connsiteX5" fmla="*/ 745773 w 1502979"/>
              <a:gd name="connsiteY5" fmla="*/ 1116868 h 1124607"/>
              <a:gd name="connsiteX6" fmla="*/ 0 w 1502979"/>
              <a:gd name="connsiteY6" fmla="*/ 1124607 h 112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2979" h="1124607">
                <a:moveTo>
                  <a:pt x="0" y="1124607"/>
                </a:moveTo>
                <a:lnTo>
                  <a:pt x="0" y="0"/>
                </a:lnTo>
                <a:lnTo>
                  <a:pt x="1502979" y="0"/>
                </a:lnTo>
                <a:lnTo>
                  <a:pt x="1502979" y="367862"/>
                </a:lnTo>
                <a:lnTo>
                  <a:pt x="735724" y="367862"/>
                </a:lnTo>
                <a:lnTo>
                  <a:pt x="745773" y="1116868"/>
                </a:lnTo>
                <a:lnTo>
                  <a:pt x="0" y="112460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C2876F-4BAA-C0B6-38B7-9E4B85B5CC59}"/>
              </a:ext>
            </a:extLst>
          </p:cNvPr>
          <p:cNvSpPr txBox="1"/>
          <p:nvPr/>
        </p:nvSpPr>
        <p:spPr>
          <a:xfrm>
            <a:off x="3235569" y="337443"/>
            <a:ext cx="5433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Design Technique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8C793D-C37E-0776-2C54-9B4CE635DAA5}"/>
              </a:ext>
            </a:extLst>
          </p:cNvPr>
          <p:cNvSpPr txBox="1"/>
          <p:nvPr/>
        </p:nvSpPr>
        <p:spPr>
          <a:xfrm>
            <a:off x="4586707" y="5380469"/>
            <a:ext cx="209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Side 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2FB767-29B9-8950-0595-1D2135CA3537}"/>
              </a:ext>
            </a:extLst>
          </p:cNvPr>
          <p:cNvSpPr txBox="1"/>
          <p:nvPr/>
        </p:nvSpPr>
        <p:spPr>
          <a:xfrm>
            <a:off x="5224473" y="3412340"/>
            <a:ext cx="974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Yes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C0322E6-6026-DDE1-3B16-134FD61EE58C}"/>
              </a:ext>
            </a:extLst>
          </p:cNvPr>
          <p:cNvSpPr/>
          <p:nvPr/>
        </p:nvSpPr>
        <p:spPr>
          <a:xfrm rot="10800000">
            <a:off x="4681329" y="4084983"/>
            <a:ext cx="1520688" cy="924339"/>
          </a:xfrm>
          <a:custGeom>
            <a:avLst/>
            <a:gdLst>
              <a:gd name="connsiteX0" fmla="*/ 9940 w 1520687"/>
              <a:gd name="connsiteY0" fmla="*/ 0 h 924339"/>
              <a:gd name="connsiteX1" fmla="*/ 1520687 w 1520687"/>
              <a:gd name="connsiteY1" fmla="*/ 0 h 924339"/>
              <a:gd name="connsiteX2" fmla="*/ 1520687 w 1520687"/>
              <a:gd name="connsiteY2" fmla="*/ 407504 h 924339"/>
              <a:gd name="connsiteX3" fmla="*/ 775253 w 1520687"/>
              <a:gd name="connsiteY3" fmla="*/ 407504 h 924339"/>
              <a:gd name="connsiteX4" fmla="*/ 775253 w 1520687"/>
              <a:gd name="connsiteY4" fmla="*/ 924339 h 924339"/>
              <a:gd name="connsiteX5" fmla="*/ 0 w 1520687"/>
              <a:gd name="connsiteY5" fmla="*/ 924339 h 924339"/>
              <a:gd name="connsiteX6" fmla="*/ 9940 w 1520687"/>
              <a:gd name="connsiteY6" fmla="*/ 0 h 924339"/>
              <a:gd name="connsiteX0" fmla="*/ 0 w 1510747"/>
              <a:gd name="connsiteY0" fmla="*/ 0 h 924339"/>
              <a:gd name="connsiteX1" fmla="*/ 1510747 w 1510747"/>
              <a:gd name="connsiteY1" fmla="*/ 0 h 924339"/>
              <a:gd name="connsiteX2" fmla="*/ 1510747 w 1510747"/>
              <a:gd name="connsiteY2" fmla="*/ 407504 h 924339"/>
              <a:gd name="connsiteX3" fmla="*/ 765313 w 1510747"/>
              <a:gd name="connsiteY3" fmla="*/ 407504 h 924339"/>
              <a:gd name="connsiteX4" fmla="*/ 765313 w 1510747"/>
              <a:gd name="connsiteY4" fmla="*/ 924339 h 924339"/>
              <a:gd name="connsiteX5" fmla="*/ 19877 w 1510747"/>
              <a:gd name="connsiteY5" fmla="*/ 924339 h 924339"/>
              <a:gd name="connsiteX6" fmla="*/ 0 w 1510747"/>
              <a:gd name="connsiteY6" fmla="*/ 0 h 924339"/>
              <a:gd name="connsiteX0" fmla="*/ 0 w 1510747"/>
              <a:gd name="connsiteY0" fmla="*/ 0 h 924339"/>
              <a:gd name="connsiteX1" fmla="*/ 1510747 w 1510747"/>
              <a:gd name="connsiteY1" fmla="*/ 0 h 924339"/>
              <a:gd name="connsiteX2" fmla="*/ 1510747 w 1510747"/>
              <a:gd name="connsiteY2" fmla="*/ 407504 h 924339"/>
              <a:gd name="connsiteX3" fmla="*/ 765313 w 1510747"/>
              <a:gd name="connsiteY3" fmla="*/ 407504 h 924339"/>
              <a:gd name="connsiteX4" fmla="*/ 765313 w 1510747"/>
              <a:gd name="connsiteY4" fmla="*/ 924339 h 924339"/>
              <a:gd name="connsiteX5" fmla="*/ 19877 w 1510747"/>
              <a:gd name="connsiteY5" fmla="*/ 924339 h 924339"/>
              <a:gd name="connsiteX6" fmla="*/ 0 w 1510747"/>
              <a:gd name="connsiteY6" fmla="*/ 0 h 924339"/>
              <a:gd name="connsiteX0" fmla="*/ 0 w 1510747"/>
              <a:gd name="connsiteY0" fmla="*/ 0 h 924339"/>
              <a:gd name="connsiteX1" fmla="*/ 1510747 w 1510747"/>
              <a:gd name="connsiteY1" fmla="*/ 0 h 924339"/>
              <a:gd name="connsiteX2" fmla="*/ 1510747 w 1510747"/>
              <a:gd name="connsiteY2" fmla="*/ 407504 h 924339"/>
              <a:gd name="connsiteX3" fmla="*/ 765313 w 1510747"/>
              <a:gd name="connsiteY3" fmla="*/ 407504 h 924339"/>
              <a:gd name="connsiteX4" fmla="*/ 765313 w 1510747"/>
              <a:gd name="connsiteY4" fmla="*/ 924339 h 924339"/>
              <a:gd name="connsiteX5" fmla="*/ 19877 w 1510747"/>
              <a:gd name="connsiteY5" fmla="*/ 924339 h 924339"/>
              <a:gd name="connsiteX6" fmla="*/ 0 w 1510747"/>
              <a:gd name="connsiteY6" fmla="*/ 0 h 924339"/>
              <a:gd name="connsiteX0" fmla="*/ 9941 w 1520688"/>
              <a:gd name="connsiteY0" fmla="*/ 0 h 924339"/>
              <a:gd name="connsiteX1" fmla="*/ 1520688 w 1520688"/>
              <a:gd name="connsiteY1" fmla="*/ 0 h 924339"/>
              <a:gd name="connsiteX2" fmla="*/ 1520688 w 1520688"/>
              <a:gd name="connsiteY2" fmla="*/ 407504 h 924339"/>
              <a:gd name="connsiteX3" fmla="*/ 775254 w 1520688"/>
              <a:gd name="connsiteY3" fmla="*/ 407504 h 924339"/>
              <a:gd name="connsiteX4" fmla="*/ 775254 w 1520688"/>
              <a:gd name="connsiteY4" fmla="*/ 924339 h 924339"/>
              <a:gd name="connsiteX5" fmla="*/ 0 w 1520688"/>
              <a:gd name="connsiteY5" fmla="*/ 924339 h 924339"/>
              <a:gd name="connsiteX6" fmla="*/ 9941 w 1520688"/>
              <a:gd name="connsiteY6" fmla="*/ 0 h 924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0688" h="924339">
                <a:moveTo>
                  <a:pt x="9941" y="0"/>
                </a:moveTo>
                <a:lnTo>
                  <a:pt x="1520688" y="0"/>
                </a:lnTo>
                <a:lnTo>
                  <a:pt x="1520688" y="407504"/>
                </a:lnTo>
                <a:lnTo>
                  <a:pt x="775254" y="407504"/>
                </a:lnTo>
                <a:lnTo>
                  <a:pt x="775254" y="924339"/>
                </a:lnTo>
                <a:lnTo>
                  <a:pt x="0" y="924339"/>
                </a:lnTo>
                <a:lnTo>
                  <a:pt x="994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EAE14A-749E-5B43-B513-65F4435A20C1}"/>
              </a:ext>
            </a:extLst>
          </p:cNvPr>
          <p:cNvSpPr/>
          <p:nvPr/>
        </p:nvSpPr>
        <p:spPr>
          <a:xfrm>
            <a:off x="4097380" y="5003669"/>
            <a:ext cx="2958662" cy="2785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070C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38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11920866-B2FE-6A67-46F6-821D3863E4DC}"/>
              </a:ext>
            </a:extLst>
          </p:cNvPr>
          <p:cNvSpPr/>
          <p:nvPr/>
        </p:nvSpPr>
        <p:spPr>
          <a:xfrm>
            <a:off x="6544827" y="2766645"/>
            <a:ext cx="3232221" cy="3232221"/>
          </a:xfrm>
          <a:prstGeom prst="ellipse">
            <a:avLst/>
          </a:prstGeom>
          <a:solidFill>
            <a:srgbClr val="FF0000"/>
          </a:solidFill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426202" y="1263481"/>
            <a:ext cx="10815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Printed sizes are never perfect. The faster you print, the larger the resulting piece will be.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9D3E7B-7A55-D092-C8F1-B2539CD34E1D}"/>
              </a:ext>
            </a:extLst>
          </p:cNvPr>
          <p:cNvSpPr txBox="1"/>
          <p:nvPr/>
        </p:nvSpPr>
        <p:spPr>
          <a:xfrm>
            <a:off x="1399157" y="2543521"/>
            <a:ext cx="4348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Top View of peg…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F489853-56A9-2CBB-01B1-A033C55889DC}"/>
              </a:ext>
            </a:extLst>
          </p:cNvPr>
          <p:cNvSpPr/>
          <p:nvPr/>
        </p:nvSpPr>
        <p:spPr>
          <a:xfrm>
            <a:off x="6669594" y="2891412"/>
            <a:ext cx="2982686" cy="2982686"/>
          </a:xfrm>
          <a:prstGeom prst="ellipse">
            <a:avLst/>
          </a:prstGeom>
          <a:solidFill>
            <a:srgbClr val="FF99CC"/>
          </a:solidFill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2680DFF-6E71-DC13-57E5-1AC693863236}"/>
              </a:ext>
            </a:extLst>
          </p:cNvPr>
          <p:cNvSpPr/>
          <p:nvPr/>
        </p:nvSpPr>
        <p:spPr>
          <a:xfrm>
            <a:off x="6774265" y="2996083"/>
            <a:ext cx="2773345" cy="2773345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17BD03-773A-0D74-2C1D-6B6B632622EF}"/>
              </a:ext>
            </a:extLst>
          </p:cNvPr>
          <p:cNvSpPr txBox="1"/>
          <p:nvPr/>
        </p:nvSpPr>
        <p:spPr>
          <a:xfrm>
            <a:off x="941477" y="3268677"/>
            <a:ext cx="4467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Your drawing said this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91DF0D-B56E-DA5B-9E73-706607AC1CE9}"/>
              </a:ext>
            </a:extLst>
          </p:cNvPr>
          <p:cNvCxnSpPr>
            <a:cxnSpLocks/>
          </p:cNvCxnSpPr>
          <p:nvPr/>
        </p:nvCxnSpPr>
        <p:spPr>
          <a:xfrm>
            <a:off x="5299788" y="3648269"/>
            <a:ext cx="1512994" cy="310782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07D41A0-A02E-826A-1C75-3FE01AC130C4}"/>
              </a:ext>
            </a:extLst>
          </p:cNvPr>
          <p:cNvSpPr txBox="1"/>
          <p:nvPr/>
        </p:nvSpPr>
        <p:spPr>
          <a:xfrm>
            <a:off x="958704" y="3959144"/>
            <a:ext cx="4577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Slow Print gave this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BC1FF4-D020-7ED8-416F-C5ED3A5F0F90}"/>
              </a:ext>
            </a:extLst>
          </p:cNvPr>
          <p:cNvCxnSpPr>
            <a:cxnSpLocks/>
          </p:cNvCxnSpPr>
          <p:nvPr/>
        </p:nvCxnSpPr>
        <p:spPr>
          <a:xfrm>
            <a:off x="4879910" y="4320073"/>
            <a:ext cx="1812292" cy="181589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12096D6-606F-48A9-E678-8D984E63BA73}"/>
              </a:ext>
            </a:extLst>
          </p:cNvPr>
          <p:cNvSpPr txBox="1"/>
          <p:nvPr/>
        </p:nvSpPr>
        <p:spPr>
          <a:xfrm>
            <a:off x="980475" y="4677121"/>
            <a:ext cx="4577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Fast Print gave this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1917FEC-A88E-0CC4-A89B-5EA97646E531}"/>
              </a:ext>
            </a:extLst>
          </p:cNvPr>
          <p:cNvCxnSpPr>
            <a:cxnSpLocks/>
          </p:cNvCxnSpPr>
          <p:nvPr/>
        </p:nvCxnSpPr>
        <p:spPr>
          <a:xfrm>
            <a:off x="4826558" y="5037574"/>
            <a:ext cx="1855596" cy="0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4D8F1A3-48E7-7FAF-2F18-4719A640C9CB}"/>
              </a:ext>
            </a:extLst>
          </p:cNvPr>
          <p:cNvCxnSpPr/>
          <p:nvPr/>
        </p:nvCxnSpPr>
        <p:spPr>
          <a:xfrm flipV="1">
            <a:off x="9515789" y="4752870"/>
            <a:ext cx="0" cy="16780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CD8D73D-9ADF-D551-355B-6F84CB7D3974}"/>
              </a:ext>
            </a:extLst>
          </p:cNvPr>
          <p:cNvCxnSpPr/>
          <p:nvPr/>
        </p:nvCxnSpPr>
        <p:spPr>
          <a:xfrm flipV="1">
            <a:off x="9768673" y="4734446"/>
            <a:ext cx="0" cy="16780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1C33A1-BE42-6FB7-3378-AD773D6BB6E1}"/>
              </a:ext>
            </a:extLst>
          </p:cNvPr>
          <p:cNvCxnSpPr>
            <a:cxnSpLocks/>
          </p:cNvCxnSpPr>
          <p:nvPr/>
        </p:nvCxnSpPr>
        <p:spPr>
          <a:xfrm flipV="1">
            <a:off x="9063617" y="6166339"/>
            <a:ext cx="448824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FBC444-99AC-34E0-1EBA-E5E5A0222F51}"/>
              </a:ext>
            </a:extLst>
          </p:cNvPr>
          <p:cNvCxnSpPr>
            <a:cxnSpLocks/>
          </p:cNvCxnSpPr>
          <p:nvPr/>
        </p:nvCxnSpPr>
        <p:spPr>
          <a:xfrm flipH="1" flipV="1">
            <a:off x="9758627" y="6168014"/>
            <a:ext cx="448824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B019C18-5DB2-191D-4321-ABD1179017D7}"/>
              </a:ext>
            </a:extLst>
          </p:cNvPr>
          <p:cNvSpPr txBox="1"/>
          <p:nvPr/>
        </p:nvSpPr>
        <p:spPr>
          <a:xfrm>
            <a:off x="6913984" y="5931491"/>
            <a:ext cx="2350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0.5+ mm?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4B1A99-6E63-E4DC-C3BA-04B2EDB1F5E5}"/>
              </a:ext>
            </a:extLst>
          </p:cNvPr>
          <p:cNvSpPr txBox="1"/>
          <p:nvPr/>
        </p:nvSpPr>
        <p:spPr>
          <a:xfrm>
            <a:off x="3235569" y="337443"/>
            <a:ext cx="5433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Design Technique</a:t>
            </a:r>
          </a:p>
        </p:txBody>
      </p:sp>
    </p:spTree>
    <p:extLst>
      <p:ext uri="{BB962C8B-B14F-4D97-AF65-F5344CB8AC3E}">
        <p14:creationId xmlns:p14="http://schemas.microsoft.com/office/powerpoint/2010/main" val="2952258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D19C2F6-FB05-4F2D-3666-6E80D7CD9E98}"/>
              </a:ext>
            </a:extLst>
          </p:cNvPr>
          <p:cNvSpPr/>
          <p:nvPr/>
        </p:nvSpPr>
        <p:spPr>
          <a:xfrm>
            <a:off x="6298168" y="2491991"/>
            <a:ext cx="4815308" cy="3697793"/>
          </a:xfrm>
          <a:prstGeom prst="rect">
            <a:avLst/>
          </a:prstGeom>
          <a:solidFill>
            <a:srgbClr val="0000FF"/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5628D6-F782-DB41-966E-FA51F5014181}"/>
              </a:ext>
            </a:extLst>
          </p:cNvPr>
          <p:cNvSpPr txBox="1"/>
          <p:nvPr/>
        </p:nvSpPr>
        <p:spPr>
          <a:xfrm>
            <a:off x="3235569" y="337443"/>
            <a:ext cx="5433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Design Technique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A42429-6DD9-3E5B-23F0-181C3895D64E}"/>
              </a:ext>
            </a:extLst>
          </p:cNvPr>
          <p:cNvSpPr txBox="1"/>
          <p:nvPr/>
        </p:nvSpPr>
        <p:spPr>
          <a:xfrm>
            <a:off x="528362" y="1235009"/>
            <a:ext cx="10815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The same is true for holes… there is more plastic there than you expected…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4CE915-C62F-1CDE-758F-F6AFF2059ECB}"/>
              </a:ext>
            </a:extLst>
          </p:cNvPr>
          <p:cNvSpPr txBox="1"/>
          <p:nvPr/>
        </p:nvSpPr>
        <p:spPr>
          <a:xfrm>
            <a:off x="928559" y="2645679"/>
            <a:ext cx="4467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Your drawing said this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BE22E4-E804-C169-F113-62D138578AA3}"/>
              </a:ext>
            </a:extLst>
          </p:cNvPr>
          <p:cNvCxnSpPr>
            <a:cxnSpLocks/>
          </p:cNvCxnSpPr>
          <p:nvPr/>
        </p:nvCxnSpPr>
        <p:spPr>
          <a:xfrm>
            <a:off x="5299788" y="3032449"/>
            <a:ext cx="2085750" cy="645248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E82E6EA-1A7A-2501-C898-E56CFE3DEA91}"/>
              </a:ext>
            </a:extLst>
          </p:cNvPr>
          <p:cNvSpPr txBox="1"/>
          <p:nvPr/>
        </p:nvSpPr>
        <p:spPr>
          <a:xfrm>
            <a:off x="958704" y="3921820"/>
            <a:ext cx="4397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But you got this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1CD9E7-BB9E-2C56-77FE-96506BF93255}"/>
              </a:ext>
            </a:extLst>
          </p:cNvPr>
          <p:cNvSpPr/>
          <p:nvPr/>
        </p:nvSpPr>
        <p:spPr>
          <a:xfrm>
            <a:off x="7251404" y="2870322"/>
            <a:ext cx="2897432" cy="289743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BF121E3-8434-8019-4AA3-F38949D072EB}"/>
              </a:ext>
            </a:extLst>
          </p:cNvPr>
          <p:cNvSpPr/>
          <p:nvPr/>
        </p:nvSpPr>
        <p:spPr>
          <a:xfrm>
            <a:off x="7403804" y="3022722"/>
            <a:ext cx="2584260" cy="2584258"/>
          </a:xfrm>
          <a:prstGeom prst="ellipse">
            <a:avLst/>
          </a:prstGeom>
          <a:solidFill>
            <a:schemeClr val="bg1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EA8FC9D-A26E-FEBA-6117-DB253C656A1D}"/>
              </a:ext>
            </a:extLst>
          </p:cNvPr>
          <p:cNvCxnSpPr>
            <a:cxnSpLocks/>
          </p:cNvCxnSpPr>
          <p:nvPr/>
        </p:nvCxnSpPr>
        <p:spPr>
          <a:xfrm>
            <a:off x="4292321" y="4272224"/>
            <a:ext cx="3143459" cy="179196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540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426202" y="1263481"/>
            <a:ext cx="10815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Pegs and Holes must ALWAYS have clearance </a:t>
            </a:r>
            <a:r>
              <a:rPr lang="en-US" sz="3600" b="1" i="1" dirty="0">
                <a:solidFill>
                  <a:srgbClr val="0070C0"/>
                </a:solidFill>
              </a:rPr>
              <a:t>when designed.</a:t>
            </a:r>
            <a:r>
              <a:rPr lang="en-US" sz="3600" b="1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9D3E7B-7A55-D092-C8F1-B2539CD34E1D}"/>
              </a:ext>
            </a:extLst>
          </p:cNvPr>
          <p:cNvSpPr txBox="1"/>
          <p:nvPr/>
        </p:nvSpPr>
        <p:spPr>
          <a:xfrm>
            <a:off x="776160" y="2734440"/>
            <a:ext cx="44791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Printed (red) peg in printed (blue) hole.</a:t>
            </a:r>
          </a:p>
          <a:p>
            <a:r>
              <a:rPr lang="en-US" sz="3600" b="1" dirty="0"/>
              <a:t>The as-drawn diameter of hole must be at least 1 mm</a:t>
            </a:r>
            <a:r>
              <a:rPr lang="en-US" sz="3600" b="1" baseline="30000" dirty="0"/>
              <a:t>*</a:t>
            </a:r>
            <a:r>
              <a:rPr lang="en-US" sz="3600" b="1" dirty="0"/>
              <a:t> larger than the peg!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19C2F6-FB05-4F2D-3666-6E80D7CD9E98}"/>
              </a:ext>
            </a:extLst>
          </p:cNvPr>
          <p:cNvSpPr/>
          <p:nvPr/>
        </p:nvSpPr>
        <p:spPr>
          <a:xfrm>
            <a:off x="5757706" y="2160396"/>
            <a:ext cx="5325626" cy="4089679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1CD9E7-BB9E-2C56-77FE-96506BF93255}"/>
              </a:ext>
            </a:extLst>
          </p:cNvPr>
          <p:cNvSpPr/>
          <p:nvPr/>
        </p:nvSpPr>
        <p:spPr>
          <a:xfrm>
            <a:off x="7023799" y="2733151"/>
            <a:ext cx="3004458" cy="300445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2680DFF-6E71-DC13-57E5-1AC693863236}"/>
              </a:ext>
            </a:extLst>
          </p:cNvPr>
          <p:cNvSpPr/>
          <p:nvPr/>
        </p:nvSpPr>
        <p:spPr>
          <a:xfrm>
            <a:off x="7139356" y="2848708"/>
            <a:ext cx="2773345" cy="2773345"/>
          </a:xfrm>
          <a:prstGeom prst="ellipse">
            <a:avLst/>
          </a:prstGeom>
          <a:solidFill>
            <a:srgbClr val="FF0000"/>
          </a:solidFill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5628D6-F782-DB41-966E-FA51F5014181}"/>
              </a:ext>
            </a:extLst>
          </p:cNvPr>
          <p:cNvSpPr txBox="1"/>
          <p:nvPr/>
        </p:nvSpPr>
        <p:spPr>
          <a:xfrm>
            <a:off x="3235569" y="337443"/>
            <a:ext cx="5433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Design Technique</a:t>
            </a:r>
          </a:p>
        </p:txBody>
      </p:sp>
    </p:spTree>
    <p:extLst>
      <p:ext uri="{BB962C8B-B14F-4D97-AF65-F5344CB8AC3E}">
        <p14:creationId xmlns:p14="http://schemas.microsoft.com/office/powerpoint/2010/main" val="3563652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426202" y="1263481"/>
            <a:ext cx="108152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What if you mess up?</a:t>
            </a:r>
          </a:p>
          <a:p>
            <a:r>
              <a:rPr lang="en-US" sz="3600" b="1" dirty="0"/>
              <a:t>	You can sand or file the results if something is still 	too large…</a:t>
            </a:r>
          </a:p>
          <a:p>
            <a:r>
              <a:rPr lang="en-US" sz="3600" b="1" dirty="0"/>
              <a:t>		But sanding/filing is slow </a:t>
            </a:r>
          </a:p>
          <a:p>
            <a:r>
              <a:rPr lang="en-US" sz="3600" b="1" dirty="0"/>
              <a:t>		It’s irregular</a:t>
            </a:r>
          </a:p>
          <a:p>
            <a:r>
              <a:rPr lang="en-US" sz="3600" b="1" dirty="0"/>
              <a:t>		It ruins the surface finish/makes it “dusty”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337443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Finishing Technique</a:t>
            </a:r>
          </a:p>
        </p:txBody>
      </p:sp>
    </p:spTree>
    <p:extLst>
      <p:ext uri="{BB962C8B-B14F-4D97-AF65-F5344CB8AC3E}">
        <p14:creationId xmlns:p14="http://schemas.microsoft.com/office/powerpoint/2010/main" val="3055804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647266" y="1273530"/>
            <a:ext cx="108152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Takes in an STL file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Converts it to a G-code file  </a:t>
            </a:r>
            <a:r>
              <a:rPr lang="en-US" sz="3600" b="1" dirty="0">
                <a:sym typeface="Wingdings" panose="05000000000000000000" pitchFamily="2" charset="2"/>
              </a:rPr>
              <a:t> </a:t>
            </a:r>
            <a:r>
              <a:rPr lang="en-US" sz="3600" b="1" dirty="0"/>
              <a:t>Save to an SD card!!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G-code is lossy! G-code only saves info about  </a:t>
            </a:r>
          </a:p>
          <a:p>
            <a:pPr lvl="1"/>
            <a:r>
              <a:rPr lang="en-US" sz="3600" b="1" dirty="0"/>
              <a:t> how the 3D printer should move its motors, </a:t>
            </a:r>
            <a:r>
              <a:rPr lang="en-US" sz="3600" b="1" dirty="0">
                <a:solidFill>
                  <a:srgbClr val="FF0000"/>
                </a:solidFill>
              </a:rPr>
              <a:t>not</a:t>
            </a:r>
            <a:r>
              <a:rPr lang="en-US" sz="3600" b="1" dirty="0"/>
              <a:t> </a:t>
            </a:r>
          </a:p>
          <a:p>
            <a:pPr lvl="1"/>
            <a:r>
              <a:rPr lang="en-US" sz="3600" b="1" dirty="0"/>
              <a:t> what the original design is supposed to look like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 err="1"/>
              <a:t>Cura</a:t>
            </a:r>
            <a:r>
              <a:rPr lang="en-US" sz="3600" b="1" dirty="0"/>
              <a:t> settings: printer type, speed, infill, support, “adhesion”, printing line width, wall thickness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2118049" y="337443"/>
            <a:ext cx="7668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7030A0"/>
                </a:solidFill>
              </a:rPr>
              <a:t>Cura</a:t>
            </a:r>
            <a:r>
              <a:rPr lang="en-US" sz="4800" b="1" dirty="0">
                <a:solidFill>
                  <a:srgbClr val="7030A0"/>
                </a:solidFill>
              </a:rPr>
              <a:t>/ “Slicing” Software</a:t>
            </a:r>
          </a:p>
        </p:txBody>
      </p:sp>
    </p:spTree>
    <p:extLst>
      <p:ext uri="{BB962C8B-B14F-4D97-AF65-F5344CB8AC3E}">
        <p14:creationId xmlns:p14="http://schemas.microsoft.com/office/powerpoint/2010/main" val="2392240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667363" y="1243385"/>
            <a:ext cx="10815247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Printer type: 	</a:t>
            </a:r>
            <a:r>
              <a:rPr lang="en-US" sz="3600" b="1" dirty="0" err="1">
                <a:solidFill>
                  <a:srgbClr val="0070C0"/>
                </a:solidFill>
              </a:rPr>
              <a:t>Ultimaker</a:t>
            </a:r>
            <a:r>
              <a:rPr lang="en-US" sz="3600" b="1" dirty="0">
                <a:solidFill>
                  <a:srgbClr val="0070C0"/>
                </a:solidFill>
              </a:rPr>
              <a:t> II+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Speed			</a:t>
            </a:r>
            <a:r>
              <a:rPr lang="en-US" sz="3600" b="1" dirty="0">
                <a:solidFill>
                  <a:srgbClr val="0070C0"/>
                </a:solidFill>
              </a:rPr>
              <a:t>60 mm/s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Infill			</a:t>
            </a:r>
            <a:r>
              <a:rPr lang="en-US" sz="3600" b="1" dirty="0">
                <a:solidFill>
                  <a:srgbClr val="0070C0"/>
                </a:solidFill>
              </a:rPr>
              <a:t>8 to 20%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Support		</a:t>
            </a:r>
            <a:r>
              <a:rPr lang="en-US" sz="3600" b="1" dirty="0">
                <a:solidFill>
                  <a:srgbClr val="0070C0"/>
                </a:solidFill>
              </a:rPr>
              <a:t>Yes/No with sub-options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Line width		</a:t>
            </a:r>
            <a:r>
              <a:rPr lang="en-US" sz="3600" b="1" dirty="0">
                <a:solidFill>
                  <a:srgbClr val="0070C0"/>
                </a:solidFill>
              </a:rPr>
              <a:t>0.4 mm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Layer height	</a:t>
            </a:r>
            <a:r>
              <a:rPr lang="en-US" sz="3600" b="1" dirty="0">
                <a:solidFill>
                  <a:srgbClr val="0070C0"/>
                </a:solidFill>
              </a:rPr>
              <a:t>0.10 to 0.15 mm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Adhesion		</a:t>
            </a:r>
            <a:r>
              <a:rPr lang="en-US" sz="3600" b="1" dirty="0">
                <a:solidFill>
                  <a:srgbClr val="0070C0"/>
                </a:solidFill>
              </a:rPr>
              <a:t>None, Skirt, Brim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Wall thickness	</a:t>
            </a:r>
            <a:r>
              <a:rPr lang="en-US" sz="3600" b="1" dirty="0">
                <a:solidFill>
                  <a:srgbClr val="0070C0"/>
                </a:solidFill>
              </a:rPr>
              <a:t>3 or 4 lines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337443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7030A0"/>
                </a:solidFill>
              </a:rPr>
              <a:t>Cura</a:t>
            </a:r>
            <a:r>
              <a:rPr lang="en-US" sz="4800" b="1" dirty="0">
                <a:solidFill>
                  <a:srgbClr val="7030A0"/>
                </a:solidFill>
              </a:rPr>
              <a:t> settings…</a:t>
            </a:r>
          </a:p>
        </p:txBody>
      </p:sp>
    </p:spTree>
    <p:extLst>
      <p:ext uri="{BB962C8B-B14F-4D97-AF65-F5344CB8AC3E}">
        <p14:creationId xmlns:p14="http://schemas.microsoft.com/office/powerpoint/2010/main" val="3997665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-64491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/>
              <a:t>Cura</a:t>
            </a:r>
            <a:r>
              <a:rPr lang="en-US" sz="4800" b="1" dirty="0"/>
              <a:t> Preview</a:t>
            </a:r>
          </a:p>
        </p:txBody>
      </p:sp>
      <p:pic>
        <p:nvPicPr>
          <p:cNvPr id="3" name="cura">
            <a:hlinkClick r:id="" action="ppaction://media"/>
            <a:extLst>
              <a:ext uri="{FF2B5EF4-FFF2-40B4-BE49-F238E27FC236}">
                <a16:creationId xmlns:a16="http://schemas.microsoft.com/office/drawing/2014/main" id="{6CD451E0-740C-7B85-ED61-DC4715698E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5780" y="685800"/>
            <a:ext cx="8683345" cy="602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-64491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/>
              <a:t>Cura</a:t>
            </a:r>
            <a:r>
              <a:rPr lang="en-US" sz="4800" b="1" dirty="0"/>
              <a:t> Preview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BCC4A5-885F-E6C2-1E40-9AB28D03D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13" y="911050"/>
            <a:ext cx="9953625" cy="56388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DF9A27B-8EBD-8637-281B-107A312F4D7F}"/>
              </a:ext>
            </a:extLst>
          </p:cNvPr>
          <p:cNvCxnSpPr/>
          <p:nvPr/>
        </p:nvCxnSpPr>
        <p:spPr>
          <a:xfrm flipH="1">
            <a:off x="6792686" y="4170066"/>
            <a:ext cx="1125415" cy="884255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EB24EDF-2D82-BA52-C3CA-11601FF33039}"/>
              </a:ext>
            </a:extLst>
          </p:cNvPr>
          <p:cNvSpPr txBox="1"/>
          <p:nvPr/>
        </p:nvSpPr>
        <p:spPr>
          <a:xfrm>
            <a:off x="7656843" y="4059534"/>
            <a:ext cx="3476729" cy="2677656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is “Adhesion”… it’s extra stuff printed to make sure the bottom sticks better to the glass while the top is still printing. This is showing the “brim” type.</a:t>
            </a:r>
          </a:p>
        </p:txBody>
      </p:sp>
    </p:spTree>
    <p:extLst>
      <p:ext uri="{BB962C8B-B14F-4D97-AF65-F5344CB8AC3E}">
        <p14:creationId xmlns:p14="http://schemas.microsoft.com/office/powerpoint/2010/main" val="1276548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CA7205-87C6-52FB-38B9-FB6BD4288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42" b="23923"/>
          <a:stretch/>
        </p:blipFill>
        <p:spPr>
          <a:xfrm>
            <a:off x="1457011" y="1021216"/>
            <a:ext cx="6825244" cy="52891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-64491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/>
              <a:t>Cura</a:t>
            </a:r>
            <a:r>
              <a:rPr lang="en-US" sz="4800" b="1" dirty="0"/>
              <a:t> Preview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DF9A27B-8EBD-8637-281B-107A312F4D7F}"/>
              </a:ext>
            </a:extLst>
          </p:cNvPr>
          <p:cNvCxnSpPr>
            <a:cxnSpLocks/>
          </p:cNvCxnSpPr>
          <p:nvPr/>
        </p:nvCxnSpPr>
        <p:spPr>
          <a:xfrm flipH="1">
            <a:off x="6219930" y="1637881"/>
            <a:ext cx="1597688" cy="964642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EB24EDF-2D82-BA52-C3CA-11601FF33039}"/>
              </a:ext>
            </a:extLst>
          </p:cNvPr>
          <p:cNvSpPr txBox="1"/>
          <p:nvPr/>
        </p:nvSpPr>
        <p:spPr>
          <a:xfrm>
            <a:off x="7646794" y="1024932"/>
            <a:ext cx="3476729" cy="156966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is “Infill”… it’s internal webbing to help stiffen the outer shell or skin.</a:t>
            </a:r>
          </a:p>
          <a:p>
            <a:r>
              <a:rPr lang="en-US" sz="2400" dirty="0"/>
              <a:t>This is showing 20% infill.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C4B8AD-3FC5-F63A-37D1-7782D6404B41}"/>
              </a:ext>
            </a:extLst>
          </p:cNvPr>
          <p:cNvCxnSpPr>
            <a:cxnSpLocks/>
          </p:cNvCxnSpPr>
          <p:nvPr/>
        </p:nvCxnSpPr>
        <p:spPr>
          <a:xfrm flipH="1" flipV="1">
            <a:off x="5556738" y="3788229"/>
            <a:ext cx="2451798" cy="482320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625B51-1765-B92A-863D-1526F6C54989}"/>
              </a:ext>
            </a:extLst>
          </p:cNvPr>
          <p:cNvCxnSpPr>
            <a:cxnSpLocks/>
          </p:cNvCxnSpPr>
          <p:nvPr/>
        </p:nvCxnSpPr>
        <p:spPr>
          <a:xfrm flipH="1" flipV="1">
            <a:off x="5576835" y="4471516"/>
            <a:ext cx="2270928" cy="70339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BB7DBA4-04FF-1220-1C58-2D41ED69A2F0}"/>
              </a:ext>
            </a:extLst>
          </p:cNvPr>
          <p:cNvSpPr txBox="1"/>
          <p:nvPr/>
        </p:nvSpPr>
        <p:spPr>
          <a:xfrm>
            <a:off x="7648469" y="2965938"/>
            <a:ext cx="3476729" cy="2677656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is one kind of “support” structure. It’s extra stuff that prints so that higher layers have something to rest on.</a:t>
            </a:r>
          </a:p>
          <a:p>
            <a:r>
              <a:rPr lang="en-US" sz="2400" dirty="0"/>
              <a:t>It’s supposed to be easy to remove after printing. </a:t>
            </a:r>
          </a:p>
        </p:txBody>
      </p:sp>
    </p:spTree>
    <p:extLst>
      <p:ext uri="{BB962C8B-B14F-4D97-AF65-F5344CB8AC3E}">
        <p14:creationId xmlns:p14="http://schemas.microsoft.com/office/powerpoint/2010/main" val="4188726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EFDBAB-6DEC-E0E2-BD64-2FC231926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124" y="877137"/>
            <a:ext cx="5685012" cy="5671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-64491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/>
              <a:t>Cura</a:t>
            </a:r>
            <a:r>
              <a:rPr lang="en-US" sz="4800" b="1" dirty="0"/>
              <a:t> Preview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C4B8AD-3FC5-F63A-37D1-7782D6404B41}"/>
              </a:ext>
            </a:extLst>
          </p:cNvPr>
          <p:cNvCxnSpPr>
            <a:cxnSpLocks/>
          </p:cNvCxnSpPr>
          <p:nvPr/>
        </p:nvCxnSpPr>
        <p:spPr>
          <a:xfrm flipH="1">
            <a:off x="4672484" y="1637881"/>
            <a:ext cx="2602523" cy="592853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BB7DBA4-04FF-1220-1C58-2D41ED69A2F0}"/>
              </a:ext>
            </a:extLst>
          </p:cNvPr>
          <p:cNvSpPr txBox="1"/>
          <p:nvPr/>
        </p:nvSpPr>
        <p:spPr>
          <a:xfrm>
            <a:off x="7186246" y="986413"/>
            <a:ext cx="2741526" cy="830997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is more support structure.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28EEFE-8F4E-DF05-5D77-B97D278B6FB1}"/>
              </a:ext>
            </a:extLst>
          </p:cNvPr>
          <p:cNvCxnSpPr>
            <a:cxnSpLocks/>
          </p:cNvCxnSpPr>
          <p:nvPr/>
        </p:nvCxnSpPr>
        <p:spPr>
          <a:xfrm flipH="1">
            <a:off x="5920154" y="2632668"/>
            <a:ext cx="1565868" cy="433754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E7B169D-C53D-E169-1616-EA79366C6B14}"/>
              </a:ext>
            </a:extLst>
          </p:cNvPr>
          <p:cNvSpPr txBox="1"/>
          <p:nvPr/>
        </p:nvSpPr>
        <p:spPr>
          <a:xfrm>
            <a:off x="7208016" y="2425002"/>
            <a:ext cx="2368063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is more infill.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B26AF5-3F6C-7EA3-4F00-4C0DF71FD59D}"/>
              </a:ext>
            </a:extLst>
          </p:cNvPr>
          <p:cNvCxnSpPr>
            <a:cxnSpLocks/>
          </p:cNvCxnSpPr>
          <p:nvPr/>
        </p:nvCxnSpPr>
        <p:spPr>
          <a:xfrm flipH="1">
            <a:off x="5148105" y="5630426"/>
            <a:ext cx="2307772" cy="0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50BF9E2-A692-DF19-ACBC-06FC6AB60A95}"/>
              </a:ext>
            </a:extLst>
          </p:cNvPr>
          <p:cNvSpPr txBox="1"/>
          <p:nvPr/>
        </p:nvSpPr>
        <p:spPr>
          <a:xfrm>
            <a:off x="7310175" y="5411037"/>
            <a:ext cx="2125228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FFCC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is “ceiling”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8AFFCC-E88C-A34A-72F5-031E22CFADDF}"/>
              </a:ext>
            </a:extLst>
          </p:cNvPr>
          <p:cNvCxnSpPr>
            <a:cxnSpLocks/>
          </p:cNvCxnSpPr>
          <p:nvPr/>
        </p:nvCxnSpPr>
        <p:spPr>
          <a:xfrm flipH="1">
            <a:off x="6504633" y="4171741"/>
            <a:ext cx="1565868" cy="433754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5572ADA-2970-DB88-7216-37FBC7C8E0EE}"/>
              </a:ext>
            </a:extLst>
          </p:cNvPr>
          <p:cNvSpPr txBox="1"/>
          <p:nvPr/>
        </p:nvSpPr>
        <p:spPr>
          <a:xfrm>
            <a:off x="7792495" y="3964075"/>
            <a:ext cx="2677887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is “outer wall”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B08695-F5AD-342D-AD0B-C103BFD89689}"/>
              </a:ext>
            </a:extLst>
          </p:cNvPr>
          <p:cNvCxnSpPr>
            <a:cxnSpLocks/>
          </p:cNvCxnSpPr>
          <p:nvPr/>
        </p:nvCxnSpPr>
        <p:spPr>
          <a:xfrm flipH="1" flipV="1">
            <a:off x="6581670" y="3245618"/>
            <a:ext cx="1420167" cy="214365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D8EBFC1-2FFD-A4AB-516F-AA7A6A3B94B6}"/>
              </a:ext>
            </a:extLst>
          </p:cNvPr>
          <p:cNvSpPr txBox="1"/>
          <p:nvPr/>
        </p:nvSpPr>
        <p:spPr>
          <a:xfrm>
            <a:off x="7723831" y="3252317"/>
            <a:ext cx="2677887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is “inner wall”</a:t>
            </a:r>
          </a:p>
        </p:txBody>
      </p:sp>
    </p:spTree>
    <p:extLst>
      <p:ext uri="{BB962C8B-B14F-4D97-AF65-F5344CB8AC3E}">
        <p14:creationId xmlns:p14="http://schemas.microsoft.com/office/powerpoint/2010/main" val="2865482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B2E584-0172-88B1-C627-F7D1B5B5F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505" y="999862"/>
            <a:ext cx="5305425" cy="3933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-64491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/>
              <a:t>Cura</a:t>
            </a:r>
            <a:r>
              <a:rPr lang="en-US" sz="4800" b="1" dirty="0"/>
              <a:t> Preview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C4B8AD-3FC5-F63A-37D1-7782D6404B41}"/>
              </a:ext>
            </a:extLst>
          </p:cNvPr>
          <p:cNvCxnSpPr>
            <a:cxnSpLocks/>
          </p:cNvCxnSpPr>
          <p:nvPr/>
        </p:nvCxnSpPr>
        <p:spPr>
          <a:xfrm flipH="1">
            <a:off x="4672484" y="1637881"/>
            <a:ext cx="2602523" cy="592853"/>
          </a:xfrm>
          <a:prstGeom prst="line">
            <a:avLst/>
          </a:prstGeom>
          <a:ln w="762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BB7DBA4-04FF-1220-1C58-2D41ED69A2F0}"/>
              </a:ext>
            </a:extLst>
          </p:cNvPr>
          <p:cNvSpPr txBox="1"/>
          <p:nvPr/>
        </p:nvSpPr>
        <p:spPr>
          <a:xfrm>
            <a:off x="6774263" y="885928"/>
            <a:ext cx="4650713" cy="156966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show a wall thickness of three “lines” (2 green + 1 red). </a:t>
            </a:r>
          </a:p>
          <a:p>
            <a:r>
              <a:rPr lang="en-US" sz="2400" dirty="0" err="1"/>
              <a:t>Cura</a:t>
            </a:r>
            <a:r>
              <a:rPr lang="en-US" sz="2400" dirty="0"/>
              <a:t> shows the outer wall line as red, and inner wall lines as green.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3F3798-3241-1611-932E-A9653D56AF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373" t="52959" r="-1" b="13834"/>
          <a:stretch/>
        </p:blipFill>
        <p:spPr>
          <a:xfrm>
            <a:off x="6792684" y="3275762"/>
            <a:ext cx="4612195" cy="327950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53F97C-7809-A899-EF44-C2FAFBB790CF}"/>
              </a:ext>
            </a:extLst>
          </p:cNvPr>
          <p:cNvCxnSpPr>
            <a:cxnSpLocks/>
          </p:cNvCxnSpPr>
          <p:nvPr/>
        </p:nvCxnSpPr>
        <p:spPr>
          <a:xfrm flipH="1">
            <a:off x="5606979" y="5859112"/>
            <a:ext cx="1115367" cy="3206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7AA326-3CE1-9AA8-7F7D-37DCAD8A83C8}"/>
              </a:ext>
            </a:extLst>
          </p:cNvPr>
          <p:cNvCxnSpPr>
            <a:cxnSpLocks/>
          </p:cNvCxnSpPr>
          <p:nvPr/>
        </p:nvCxnSpPr>
        <p:spPr>
          <a:xfrm flipH="1">
            <a:off x="5648849" y="6031608"/>
            <a:ext cx="1115367" cy="3206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793D7C-47A8-E236-5E81-0268920E66E0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6029011" y="5519863"/>
            <a:ext cx="136865" cy="476117"/>
          </a:xfrm>
          <a:prstGeom prst="line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9F94D0-5154-B36C-B4AB-42D5C6402AC1}"/>
              </a:ext>
            </a:extLst>
          </p:cNvPr>
          <p:cNvCxnSpPr/>
          <p:nvPr/>
        </p:nvCxnSpPr>
        <p:spPr>
          <a:xfrm flipH="1">
            <a:off x="5365819" y="5526593"/>
            <a:ext cx="67324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E80E209-F444-5869-5161-0ADA79C54370}"/>
              </a:ext>
            </a:extLst>
          </p:cNvPr>
          <p:cNvSpPr txBox="1"/>
          <p:nvPr/>
        </p:nvSpPr>
        <p:spPr>
          <a:xfrm>
            <a:off x="1922584" y="5238541"/>
            <a:ext cx="3476729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is “line width”.</a:t>
            </a:r>
          </a:p>
          <a:p>
            <a:r>
              <a:rPr lang="en-US" sz="2400" dirty="0"/>
              <a:t>This model used 0.4 mm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77C72D3-9874-6A61-AFEC-8268ED84D7EF}"/>
              </a:ext>
            </a:extLst>
          </p:cNvPr>
          <p:cNvCxnSpPr>
            <a:cxnSpLocks/>
          </p:cNvCxnSpPr>
          <p:nvPr/>
        </p:nvCxnSpPr>
        <p:spPr>
          <a:xfrm flipH="1">
            <a:off x="10219235" y="5062607"/>
            <a:ext cx="1115367" cy="3206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4A77DE6-0B47-5AAB-DD4E-9BE5609789BA}"/>
              </a:ext>
            </a:extLst>
          </p:cNvPr>
          <p:cNvCxnSpPr>
            <a:cxnSpLocks/>
          </p:cNvCxnSpPr>
          <p:nvPr/>
        </p:nvCxnSpPr>
        <p:spPr>
          <a:xfrm flipH="1">
            <a:off x="10217975" y="5122960"/>
            <a:ext cx="1115367" cy="3206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F8FB0E2-06BA-F8E9-0058-A486786F249A}"/>
              </a:ext>
            </a:extLst>
          </p:cNvPr>
          <p:cNvSpPr txBox="1"/>
          <p:nvPr/>
        </p:nvSpPr>
        <p:spPr>
          <a:xfrm>
            <a:off x="9303922" y="3018677"/>
            <a:ext cx="2522894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Layer Height… this</a:t>
            </a:r>
          </a:p>
          <a:p>
            <a:r>
              <a:rPr lang="en-US" sz="2400" dirty="0"/>
              <a:t>is about 0.12 mm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4D05C-6B69-DDAC-12F5-462208ED8CA5}"/>
              </a:ext>
            </a:extLst>
          </p:cNvPr>
          <p:cNvCxnSpPr/>
          <p:nvPr/>
        </p:nvCxnSpPr>
        <p:spPr>
          <a:xfrm>
            <a:off x="10886536" y="3847381"/>
            <a:ext cx="0" cy="1328468"/>
          </a:xfrm>
          <a:prstGeom prst="line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652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426202" y="1263481"/>
            <a:ext cx="108152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Why can’t I use this in vacuum?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All plastic outgasses… it keeps emitting a small amount of hydrocarbons forever.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But PLA is better than most plastics.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But the layering traps air: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337443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Printing Issues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8655B94-AD11-77F1-E165-AB7B10845931}"/>
              </a:ext>
            </a:extLst>
          </p:cNvPr>
          <p:cNvGrpSpPr/>
          <p:nvPr/>
        </p:nvGrpSpPr>
        <p:grpSpPr>
          <a:xfrm>
            <a:off x="6792686" y="3602565"/>
            <a:ext cx="4844980" cy="2866898"/>
            <a:chOff x="1915887" y="2873831"/>
            <a:chExt cx="4938764" cy="292239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C96A3E9-2A59-E21F-288A-FB8D0B612B5E}"/>
                </a:ext>
              </a:extLst>
            </p:cNvPr>
            <p:cNvGrpSpPr/>
            <p:nvPr/>
          </p:nvGrpSpPr>
          <p:grpSpPr>
            <a:xfrm>
              <a:off x="1915887" y="4811485"/>
              <a:ext cx="4916992" cy="984738"/>
              <a:chOff x="1915887" y="4811485"/>
              <a:chExt cx="4916992" cy="984738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43F8F3FE-6EFB-B3AB-650E-6A1E3ECD61A2}"/>
                  </a:ext>
                </a:extLst>
              </p:cNvPr>
              <p:cNvSpPr/>
              <p:nvPr/>
            </p:nvSpPr>
            <p:spPr>
              <a:xfrm>
                <a:off x="5848141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E9B5798C-A725-841B-5AC8-A9FB77D69444}"/>
                  </a:ext>
                </a:extLst>
              </p:cNvPr>
              <p:cNvSpPr/>
              <p:nvPr/>
            </p:nvSpPr>
            <p:spPr>
              <a:xfrm>
                <a:off x="4875125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BE8B0856-D52A-BA34-CE98-81E21A481951}"/>
                  </a:ext>
                </a:extLst>
              </p:cNvPr>
              <p:cNvSpPr/>
              <p:nvPr/>
            </p:nvSpPr>
            <p:spPr>
              <a:xfrm>
                <a:off x="3892061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BB7CF2B-0BB8-8C2B-7D55-BB1637EEDC38}"/>
                  </a:ext>
                </a:extLst>
              </p:cNvPr>
              <p:cNvSpPr/>
              <p:nvPr/>
            </p:nvSpPr>
            <p:spPr>
              <a:xfrm>
                <a:off x="2898951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0E8420D-8309-5CD6-FFD2-1A973E9EB8E2}"/>
                  </a:ext>
                </a:extLst>
              </p:cNvPr>
              <p:cNvSpPr/>
              <p:nvPr/>
            </p:nvSpPr>
            <p:spPr>
              <a:xfrm>
                <a:off x="1915887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97969FC-2BF9-9B7F-BD90-83FEBDC672F6}"/>
                </a:ext>
              </a:extLst>
            </p:cNvPr>
            <p:cNvGrpSpPr/>
            <p:nvPr/>
          </p:nvGrpSpPr>
          <p:grpSpPr>
            <a:xfrm>
              <a:off x="1927610" y="3848517"/>
              <a:ext cx="4916992" cy="984738"/>
              <a:chOff x="1915887" y="4811485"/>
              <a:chExt cx="4916992" cy="984738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BB08E1D4-4367-5B40-3658-B0113CD9F858}"/>
                  </a:ext>
                </a:extLst>
              </p:cNvPr>
              <p:cNvSpPr/>
              <p:nvPr/>
            </p:nvSpPr>
            <p:spPr>
              <a:xfrm>
                <a:off x="5848141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4E300740-76D2-BEAE-6563-0C6C997F3903}"/>
                  </a:ext>
                </a:extLst>
              </p:cNvPr>
              <p:cNvSpPr/>
              <p:nvPr/>
            </p:nvSpPr>
            <p:spPr>
              <a:xfrm>
                <a:off x="4875125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CE5BA611-A6F5-B2A8-45A3-A62C2FC930A1}"/>
                  </a:ext>
                </a:extLst>
              </p:cNvPr>
              <p:cNvSpPr/>
              <p:nvPr/>
            </p:nvSpPr>
            <p:spPr>
              <a:xfrm>
                <a:off x="3892061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69A8D346-59EC-2E1B-A896-E940129B3BEA}"/>
                  </a:ext>
                </a:extLst>
              </p:cNvPr>
              <p:cNvSpPr/>
              <p:nvPr/>
            </p:nvSpPr>
            <p:spPr>
              <a:xfrm>
                <a:off x="2898951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5018E8F6-409A-EA5E-67D8-6B55022062C9}"/>
                  </a:ext>
                </a:extLst>
              </p:cNvPr>
              <p:cNvSpPr/>
              <p:nvPr/>
            </p:nvSpPr>
            <p:spPr>
              <a:xfrm>
                <a:off x="1915887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2564791-0BEC-BDBF-F251-669C7A4A74E5}"/>
                </a:ext>
              </a:extLst>
            </p:cNvPr>
            <p:cNvGrpSpPr/>
            <p:nvPr/>
          </p:nvGrpSpPr>
          <p:grpSpPr>
            <a:xfrm>
              <a:off x="1937659" y="2873831"/>
              <a:ext cx="4916992" cy="984738"/>
              <a:chOff x="1915887" y="4811485"/>
              <a:chExt cx="4916992" cy="984738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8CB5ACF6-EF4B-FE9E-0FB3-A125D0F0B877}"/>
                  </a:ext>
                </a:extLst>
              </p:cNvPr>
              <p:cNvSpPr/>
              <p:nvPr/>
            </p:nvSpPr>
            <p:spPr>
              <a:xfrm>
                <a:off x="5848141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A771B903-4A4D-B2BE-A779-225697F026C5}"/>
                  </a:ext>
                </a:extLst>
              </p:cNvPr>
              <p:cNvSpPr/>
              <p:nvPr/>
            </p:nvSpPr>
            <p:spPr>
              <a:xfrm>
                <a:off x="4875125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9ADAA960-29EC-38A1-87F2-767C9B78E71D}"/>
                  </a:ext>
                </a:extLst>
              </p:cNvPr>
              <p:cNvSpPr/>
              <p:nvPr/>
            </p:nvSpPr>
            <p:spPr>
              <a:xfrm>
                <a:off x="3892061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08A36999-8D62-6284-30AA-23EF14C625DB}"/>
                  </a:ext>
                </a:extLst>
              </p:cNvPr>
              <p:cNvSpPr/>
              <p:nvPr/>
            </p:nvSpPr>
            <p:spPr>
              <a:xfrm>
                <a:off x="2898951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953F8D19-215F-4B57-19EF-F119C6E91CEC}"/>
                  </a:ext>
                </a:extLst>
              </p:cNvPr>
              <p:cNvSpPr/>
              <p:nvPr/>
            </p:nvSpPr>
            <p:spPr>
              <a:xfrm>
                <a:off x="1915887" y="4811485"/>
                <a:ext cx="984738" cy="984738"/>
              </a:xfrm>
              <a:prstGeom prst="roundRect">
                <a:avLst>
                  <a:gd name="adj" fmla="val 4115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BDD94EA-14CE-2641-0A33-8172675199C8}"/>
              </a:ext>
            </a:extLst>
          </p:cNvPr>
          <p:cNvCxnSpPr>
            <a:cxnSpLocks/>
          </p:cNvCxnSpPr>
          <p:nvPr/>
        </p:nvCxnSpPr>
        <p:spPr>
          <a:xfrm flipV="1">
            <a:off x="6059155" y="5496448"/>
            <a:ext cx="1838849" cy="401934"/>
          </a:xfrm>
          <a:prstGeom prst="line">
            <a:avLst/>
          </a:prstGeom>
          <a:ln w="7620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5BACDE1-2BEE-D266-5627-6CCF570F5A49}"/>
              </a:ext>
            </a:extLst>
          </p:cNvPr>
          <p:cNvCxnSpPr>
            <a:cxnSpLocks/>
          </p:cNvCxnSpPr>
          <p:nvPr/>
        </p:nvCxnSpPr>
        <p:spPr>
          <a:xfrm flipV="1">
            <a:off x="6059156" y="4521759"/>
            <a:ext cx="1828800" cy="834013"/>
          </a:xfrm>
          <a:prstGeom prst="line">
            <a:avLst/>
          </a:prstGeom>
          <a:ln w="7620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9D5B805-0708-3863-3E59-E8A652CF1D2C}"/>
              </a:ext>
            </a:extLst>
          </p:cNvPr>
          <p:cNvCxnSpPr>
            <a:cxnSpLocks/>
          </p:cNvCxnSpPr>
          <p:nvPr/>
        </p:nvCxnSpPr>
        <p:spPr>
          <a:xfrm flipV="1">
            <a:off x="5978769" y="4545205"/>
            <a:ext cx="2897275" cy="1162259"/>
          </a:xfrm>
          <a:prstGeom prst="line">
            <a:avLst/>
          </a:prstGeom>
          <a:ln w="7620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6A65FF4-565D-7A45-580B-538741DB5C93}"/>
              </a:ext>
            </a:extLst>
          </p:cNvPr>
          <p:cNvSpPr txBox="1"/>
          <p:nvPr/>
        </p:nvSpPr>
        <p:spPr>
          <a:xfrm>
            <a:off x="569344" y="4344237"/>
            <a:ext cx="6107502" cy="1938992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7030A0"/>
                </a:solidFill>
              </a:rPr>
              <a:t>Even if you print with 100% infill (i.e., “solid”), the best you can actually get is this… there’s a lot of trapped air that will eventually ruin the vacuum.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D7F5D1-3EA1-8BD2-24F4-5C134C74A2DB}"/>
              </a:ext>
            </a:extLst>
          </p:cNvPr>
          <p:cNvSpPr txBox="1"/>
          <p:nvPr/>
        </p:nvSpPr>
        <p:spPr>
          <a:xfrm>
            <a:off x="9111986" y="3016511"/>
            <a:ext cx="209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Side View</a:t>
            </a:r>
          </a:p>
        </p:txBody>
      </p:sp>
    </p:spTree>
    <p:extLst>
      <p:ext uri="{BB962C8B-B14F-4D97-AF65-F5344CB8AC3E}">
        <p14:creationId xmlns:p14="http://schemas.microsoft.com/office/powerpoint/2010/main" val="2832756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1388780" y="337443"/>
            <a:ext cx="9126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Need (small) Threaded Holes?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CFC67AE-6CA6-1216-2B6A-EB40FB54F499}"/>
              </a:ext>
            </a:extLst>
          </p:cNvPr>
          <p:cNvGrpSpPr/>
          <p:nvPr/>
        </p:nvGrpSpPr>
        <p:grpSpPr>
          <a:xfrm>
            <a:off x="673239" y="1306284"/>
            <a:ext cx="4696065" cy="4019341"/>
            <a:chOff x="653142" y="1235946"/>
            <a:chExt cx="4602145" cy="39389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16E11F0-C001-6BCC-5B96-F5254B21F3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671" t="10234" b="11003"/>
            <a:stretch/>
          </p:blipFill>
          <p:spPr>
            <a:xfrm>
              <a:off x="653142" y="1235946"/>
              <a:ext cx="4602145" cy="3938955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10CAEA6-A717-C261-9F33-B45CDDDDEAD5}"/>
                </a:ext>
              </a:extLst>
            </p:cNvPr>
            <p:cNvSpPr/>
            <p:nvPr/>
          </p:nvSpPr>
          <p:spPr>
            <a:xfrm rot="2745235">
              <a:off x="3517033" y="3392620"/>
              <a:ext cx="877450" cy="1685856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53B7D0F-6776-25C3-F3FC-9E68860B47C3}"/>
              </a:ext>
            </a:extLst>
          </p:cNvPr>
          <p:cNvSpPr txBox="1"/>
          <p:nvPr/>
        </p:nvSpPr>
        <p:spPr>
          <a:xfrm>
            <a:off x="5884705" y="1205383"/>
            <a:ext cx="5951695" cy="353943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Just print a smooth hole with a diameter that’s a wee bit smaller than the diameter of the thread. </a:t>
            </a:r>
          </a:p>
          <a:p>
            <a:r>
              <a:rPr lang="en-US" sz="3200" dirty="0">
                <a:solidFill>
                  <a:srgbClr val="0070C0"/>
                </a:solidFill>
              </a:rPr>
              <a:t>Then, push the screw in while letting it turn, and the screw will cut its own permanent threads into the plastic…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8B379D9-5C21-D995-295B-87254C8F9BC6}"/>
              </a:ext>
            </a:extLst>
          </p:cNvPr>
          <p:cNvSpPr/>
          <p:nvPr/>
        </p:nvSpPr>
        <p:spPr>
          <a:xfrm>
            <a:off x="2312895" y="1775011"/>
            <a:ext cx="2251422" cy="1897956"/>
          </a:xfrm>
          <a:custGeom>
            <a:avLst/>
            <a:gdLst>
              <a:gd name="connsiteX0" fmla="*/ 2251422 w 2251422"/>
              <a:gd name="connsiteY0" fmla="*/ 1897956 h 1897956"/>
              <a:gd name="connsiteX1" fmla="*/ 2236054 w 2251422"/>
              <a:gd name="connsiteY1" fmla="*/ 1690488 h 1897956"/>
              <a:gd name="connsiteX2" fmla="*/ 2036269 w 2251422"/>
              <a:gd name="connsiteY2" fmla="*/ 1728908 h 1897956"/>
              <a:gd name="connsiteX3" fmla="*/ 2005533 w 2251422"/>
              <a:gd name="connsiteY3" fmla="*/ 1490703 h 1897956"/>
              <a:gd name="connsiteX4" fmla="*/ 1828800 w 2251422"/>
              <a:gd name="connsiteY4" fmla="*/ 1521439 h 1897956"/>
              <a:gd name="connsiteX5" fmla="*/ 1782696 w 2251422"/>
              <a:gd name="connsiteY5" fmla="*/ 1306286 h 1897956"/>
              <a:gd name="connsiteX6" fmla="*/ 1598279 w 2251422"/>
              <a:gd name="connsiteY6" fmla="*/ 1337022 h 1897956"/>
              <a:gd name="connsiteX7" fmla="*/ 1567543 w 2251422"/>
              <a:gd name="connsiteY7" fmla="*/ 1106501 h 1897956"/>
              <a:gd name="connsiteX8" fmla="*/ 1360074 w 2251422"/>
              <a:gd name="connsiteY8" fmla="*/ 1144921 h 1897956"/>
              <a:gd name="connsiteX9" fmla="*/ 1344706 w 2251422"/>
              <a:gd name="connsiteY9" fmla="*/ 937452 h 1897956"/>
              <a:gd name="connsiteX10" fmla="*/ 1152605 w 2251422"/>
              <a:gd name="connsiteY10" fmla="*/ 952820 h 1897956"/>
              <a:gd name="connsiteX11" fmla="*/ 1121869 w 2251422"/>
              <a:gd name="connsiteY11" fmla="*/ 737667 h 1897956"/>
              <a:gd name="connsiteX12" fmla="*/ 914400 w 2251422"/>
              <a:gd name="connsiteY12" fmla="*/ 753035 h 1897956"/>
              <a:gd name="connsiteX13" fmla="*/ 883664 w 2251422"/>
              <a:gd name="connsiteY13" fmla="*/ 553251 h 1897956"/>
              <a:gd name="connsiteX14" fmla="*/ 699247 w 2251422"/>
              <a:gd name="connsiteY14" fmla="*/ 568619 h 1897956"/>
              <a:gd name="connsiteX15" fmla="*/ 676195 w 2251422"/>
              <a:gd name="connsiteY15" fmla="*/ 376518 h 1897956"/>
              <a:gd name="connsiteX16" fmla="*/ 484094 w 2251422"/>
              <a:gd name="connsiteY16" fmla="*/ 407254 h 1897956"/>
              <a:gd name="connsiteX17" fmla="*/ 453358 w 2251422"/>
              <a:gd name="connsiteY17" fmla="*/ 192101 h 1897956"/>
              <a:gd name="connsiteX18" fmla="*/ 261257 w 2251422"/>
              <a:gd name="connsiteY18" fmla="*/ 199785 h 1897956"/>
              <a:gd name="connsiteX19" fmla="*/ 199785 w 2251422"/>
              <a:gd name="connsiteY19" fmla="*/ 0 h 1897956"/>
              <a:gd name="connsiteX20" fmla="*/ 0 w 2251422"/>
              <a:gd name="connsiteY20" fmla="*/ 15368 h 189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51422" h="1897956">
                <a:moveTo>
                  <a:pt x="2251422" y="1897956"/>
                </a:moveTo>
                <a:lnTo>
                  <a:pt x="2236054" y="1690488"/>
                </a:lnTo>
                <a:lnTo>
                  <a:pt x="2036269" y="1728908"/>
                </a:lnTo>
                <a:lnTo>
                  <a:pt x="2005533" y="1490703"/>
                </a:lnTo>
                <a:lnTo>
                  <a:pt x="1828800" y="1521439"/>
                </a:lnTo>
                <a:lnTo>
                  <a:pt x="1782696" y="1306286"/>
                </a:lnTo>
                <a:lnTo>
                  <a:pt x="1598279" y="1337022"/>
                </a:lnTo>
                <a:lnTo>
                  <a:pt x="1567543" y="1106501"/>
                </a:lnTo>
                <a:lnTo>
                  <a:pt x="1360074" y="1144921"/>
                </a:lnTo>
                <a:lnTo>
                  <a:pt x="1344706" y="937452"/>
                </a:lnTo>
                <a:lnTo>
                  <a:pt x="1152605" y="952820"/>
                </a:lnTo>
                <a:lnTo>
                  <a:pt x="1121869" y="737667"/>
                </a:lnTo>
                <a:lnTo>
                  <a:pt x="914400" y="753035"/>
                </a:lnTo>
                <a:lnTo>
                  <a:pt x="883664" y="553251"/>
                </a:lnTo>
                <a:lnTo>
                  <a:pt x="699247" y="568619"/>
                </a:lnTo>
                <a:lnTo>
                  <a:pt x="676195" y="376518"/>
                </a:lnTo>
                <a:lnTo>
                  <a:pt x="484094" y="407254"/>
                </a:lnTo>
                <a:lnTo>
                  <a:pt x="453358" y="192101"/>
                </a:lnTo>
                <a:lnTo>
                  <a:pt x="261257" y="199785"/>
                </a:lnTo>
                <a:lnTo>
                  <a:pt x="199785" y="0"/>
                </a:lnTo>
                <a:lnTo>
                  <a:pt x="0" y="15368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F6C0D02-4EC3-7278-31A3-06B63793993C}"/>
              </a:ext>
            </a:extLst>
          </p:cNvPr>
          <p:cNvGrpSpPr/>
          <p:nvPr/>
        </p:nvGrpSpPr>
        <p:grpSpPr>
          <a:xfrm>
            <a:off x="1381908" y="1617140"/>
            <a:ext cx="3075492" cy="3572413"/>
            <a:chOff x="1363246" y="1598478"/>
            <a:chExt cx="3075492" cy="3572413"/>
          </a:xfrm>
        </p:grpSpPr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2F3EB0D6-2897-588B-D9A6-284D659AFF46}"/>
                </a:ext>
              </a:extLst>
            </p:cNvPr>
            <p:cNvSpPr/>
            <p:nvPr/>
          </p:nvSpPr>
          <p:spPr>
            <a:xfrm rot="2215200">
              <a:off x="3382965" y="3316748"/>
              <a:ext cx="853132" cy="1691695"/>
            </a:xfrm>
            <a:prstGeom prst="arc">
              <a:avLst>
                <a:gd name="adj1" fmla="val 16344203"/>
                <a:gd name="adj2" fmla="val 5117115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0C50120B-F60A-A625-A8A8-EA3A75A14134}"/>
                </a:ext>
              </a:extLst>
            </p:cNvPr>
            <p:cNvSpPr/>
            <p:nvPr/>
          </p:nvSpPr>
          <p:spPr>
            <a:xfrm rot="2215200">
              <a:off x="3585606" y="3479196"/>
              <a:ext cx="853132" cy="1691695"/>
            </a:xfrm>
            <a:prstGeom prst="arc">
              <a:avLst>
                <a:gd name="adj1" fmla="val 16344203"/>
                <a:gd name="adj2" fmla="val 3355220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A3779345-820C-6207-AB47-4175940E0670}"/>
                </a:ext>
              </a:extLst>
            </p:cNvPr>
            <p:cNvSpPr/>
            <p:nvPr/>
          </p:nvSpPr>
          <p:spPr>
            <a:xfrm rot="2215200">
              <a:off x="3173624" y="3112430"/>
              <a:ext cx="853132" cy="1691695"/>
            </a:xfrm>
            <a:prstGeom prst="arc">
              <a:avLst>
                <a:gd name="adj1" fmla="val 16344203"/>
                <a:gd name="adj2" fmla="val 4294334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4D7820F4-B5A6-FCD0-B546-3B189413CEE5}"/>
                </a:ext>
              </a:extLst>
            </p:cNvPr>
            <p:cNvSpPr/>
            <p:nvPr/>
          </p:nvSpPr>
          <p:spPr>
            <a:xfrm rot="2215200">
              <a:off x="2939162" y="2923185"/>
              <a:ext cx="853132" cy="1691695"/>
            </a:xfrm>
            <a:prstGeom prst="arc">
              <a:avLst>
                <a:gd name="adj1" fmla="val 16344203"/>
                <a:gd name="adj2" fmla="val 1706903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332ADB82-67D8-5E5D-4D12-A532ED3AD53B}"/>
                </a:ext>
              </a:extLst>
            </p:cNvPr>
            <p:cNvSpPr/>
            <p:nvPr/>
          </p:nvSpPr>
          <p:spPr>
            <a:xfrm rot="2215200">
              <a:off x="2694653" y="2723893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0ABD2CB5-2244-F135-AAA4-47ED1B17FC6A}"/>
                </a:ext>
              </a:extLst>
            </p:cNvPr>
            <p:cNvSpPr/>
            <p:nvPr/>
          </p:nvSpPr>
          <p:spPr>
            <a:xfrm rot="2215200">
              <a:off x="2490336" y="2514552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C8A78D3D-F466-4A14-FF26-DDB52BF36DC0}"/>
                </a:ext>
              </a:extLst>
            </p:cNvPr>
            <p:cNvSpPr/>
            <p:nvPr/>
          </p:nvSpPr>
          <p:spPr>
            <a:xfrm rot="2215200">
              <a:off x="2250850" y="2325308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6DBC50D2-D4C0-C7FB-616D-97F0BDF1C13A}"/>
                </a:ext>
              </a:extLst>
            </p:cNvPr>
            <p:cNvSpPr/>
            <p:nvPr/>
          </p:nvSpPr>
          <p:spPr>
            <a:xfrm rot="2215200">
              <a:off x="2036485" y="2146112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92EF3416-FB7D-5D11-3574-7A96D5DF6B91}"/>
                </a:ext>
              </a:extLst>
            </p:cNvPr>
            <p:cNvSpPr/>
            <p:nvPr/>
          </p:nvSpPr>
          <p:spPr>
            <a:xfrm rot="2215200">
              <a:off x="1817096" y="1981988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E58D0FEC-AECB-72CF-AD16-BD47E150D25A}"/>
                </a:ext>
              </a:extLst>
            </p:cNvPr>
            <p:cNvSpPr/>
            <p:nvPr/>
          </p:nvSpPr>
          <p:spPr>
            <a:xfrm rot="2215200">
              <a:off x="1597707" y="1772649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29195D32-954D-7D52-4A38-9BA8587E7747}"/>
                </a:ext>
              </a:extLst>
            </p:cNvPr>
            <p:cNvSpPr/>
            <p:nvPr/>
          </p:nvSpPr>
          <p:spPr>
            <a:xfrm rot="2215200">
              <a:off x="1363246" y="1598478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AA36AF8-C6C7-EC4F-4BD1-35C9CEBD8739}"/>
              </a:ext>
            </a:extLst>
          </p:cNvPr>
          <p:cNvGrpSpPr/>
          <p:nvPr/>
        </p:nvGrpSpPr>
        <p:grpSpPr>
          <a:xfrm>
            <a:off x="1366354" y="1601584"/>
            <a:ext cx="3075492" cy="3572413"/>
            <a:chOff x="1363246" y="1598478"/>
            <a:chExt cx="3075492" cy="3572413"/>
          </a:xfrm>
        </p:grpSpPr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068EF381-1FFE-FBE3-50E5-A56E63E6D283}"/>
                </a:ext>
              </a:extLst>
            </p:cNvPr>
            <p:cNvSpPr/>
            <p:nvPr/>
          </p:nvSpPr>
          <p:spPr>
            <a:xfrm rot="2215200">
              <a:off x="3382965" y="3316748"/>
              <a:ext cx="853132" cy="1691695"/>
            </a:xfrm>
            <a:prstGeom prst="arc">
              <a:avLst>
                <a:gd name="adj1" fmla="val 16344203"/>
                <a:gd name="adj2" fmla="val 5117115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C0A49942-B19D-B229-D1A2-000FACFBAA70}"/>
                </a:ext>
              </a:extLst>
            </p:cNvPr>
            <p:cNvSpPr/>
            <p:nvPr/>
          </p:nvSpPr>
          <p:spPr>
            <a:xfrm rot="2215200">
              <a:off x="3585606" y="3479196"/>
              <a:ext cx="853132" cy="1691695"/>
            </a:xfrm>
            <a:prstGeom prst="arc">
              <a:avLst>
                <a:gd name="adj1" fmla="val 16344203"/>
                <a:gd name="adj2" fmla="val 335522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889F76F7-09D1-5985-D0AA-65B64E72569B}"/>
                </a:ext>
              </a:extLst>
            </p:cNvPr>
            <p:cNvSpPr/>
            <p:nvPr/>
          </p:nvSpPr>
          <p:spPr>
            <a:xfrm rot="2215200">
              <a:off x="3173624" y="3112430"/>
              <a:ext cx="853132" cy="1691695"/>
            </a:xfrm>
            <a:prstGeom prst="arc">
              <a:avLst>
                <a:gd name="adj1" fmla="val 16344203"/>
                <a:gd name="adj2" fmla="val 4294334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A0B6FFAB-48C4-7535-65DB-0841E2B475BD}"/>
                </a:ext>
              </a:extLst>
            </p:cNvPr>
            <p:cNvSpPr/>
            <p:nvPr/>
          </p:nvSpPr>
          <p:spPr>
            <a:xfrm rot="2215200">
              <a:off x="2939162" y="2923185"/>
              <a:ext cx="853132" cy="1691695"/>
            </a:xfrm>
            <a:prstGeom prst="arc">
              <a:avLst>
                <a:gd name="adj1" fmla="val 16344203"/>
                <a:gd name="adj2" fmla="val 1706903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224AE9A8-D248-0B54-F50F-E8B442A9FA40}"/>
                </a:ext>
              </a:extLst>
            </p:cNvPr>
            <p:cNvSpPr/>
            <p:nvPr/>
          </p:nvSpPr>
          <p:spPr>
            <a:xfrm rot="2215200">
              <a:off x="2694653" y="2723893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4EAED153-9F61-A46A-5F05-E2B5B0D26368}"/>
                </a:ext>
              </a:extLst>
            </p:cNvPr>
            <p:cNvSpPr/>
            <p:nvPr/>
          </p:nvSpPr>
          <p:spPr>
            <a:xfrm rot="2215200">
              <a:off x="2490336" y="2514552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162F6DB7-5978-1775-378E-18AB2A16FD87}"/>
                </a:ext>
              </a:extLst>
            </p:cNvPr>
            <p:cNvSpPr/>
            <p:nvPr/>
          </p:nvSpPr>
          <p:spPr>
            <a:xfrm rot="2215200">
              <a:off x="2250850" y="2325308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86858FCF-FD4F-4BA1-F845-E47F21A245FE}"/>
                </a:ext>
              </a:extLst>
            </p:cNvPr>
            <p:cNvSpPr/>
            <p:nvPr/>
          </p:nvSpPr>
          <p:spPr>
            <a:xfrm rot="2215200">
              <a:off x="2036485" y="2146112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A6B42B41-86A3-0570-4634-CC1C85C3204F}"/>
                </a:ext>
              </a:extLst>
            </p:cNvPr>
            <p:cNvSpPr/>
            <p:nvPr/>
          </p:nvSpPr>
          <p:spPr>
            <a:xfrm rot="2215200">
              <a:off x="1817096" y="1981988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DCBE1406-5F17-2037-6BC7-A30208E568C9}"/>
                </a:ext>
              </a:extLst>
            </p:cNvPr>
            <p:cNvSpPr/>
            <p:nvPr/>
          </p:nvSpPr>
          <p:spPr>
            <a:xfrm rot="2215200">
              <a:off x="1597707" y="1772649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4201BCD7-3076-CED5-3C52-C247BEFFC477}"/>
                </a:ext>
              </a:extLst>
            </p:cNvPr>
            <p:cNvSpPr/>
            <p:nvPr/>
          </p:nvSpPr>
          <p:spPr>
            <a:xfrm rot="2215200">
              <a:off x="1363246" y="1598478"/>
              <a:ext cx="853132" cy="1691695"/>
            </a:xfrm>
            <a:prstGeom prst="arc">
              <a:avLst>
                <a:gd name="adj1" fmla="val 16344203"/>
                <a:gd name="adj2" fmla="val 1539335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70632FD-A1A3-FB28-3154-B3EF66120E25}"/>
              </a:ext>
            </a:extLst>
          </p:cNvPr>
          <p:cNvGrpSpPr/>
          <p:nvPr/>
        </p:nvGrpSpPr>
        <p:grpSpPr>
          <a:xfrm>
            <a:off x="2116108" y="2352120"/>
            <a:ext cx="3340847" cy="3309208"/>
            <a:chOff x="1290918" y="1593838"/>
            <a:chExt cx="3340847" cy="330920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6B73E1C-2E68-157C-5380-53375E4D0D22}"/>
                </a:ext>
              </a:extLst>
            </p:cNvPr>
            <p:cNvSpPr/>
            <p:nvPr/>
          </p:nvSpPr>
          <p:spPr>
            <a:xfrm>
              <a:off x="1290918" y="1804894"/>
              <a:ext cx="3340847" cy="3071906"/>
            </a:xfrm>
            <a:custGeom>
              <a:avLst/>
              <a:gdLst>
                <a:gd name="connsiteX0" fmla="*/ 1093694 w 3340847"/>
                <a:gd name="connsiteY0" fmla="*/ 0 h 3071906"/>
                <a:gd name="connsiteX1" fmla="*/ 3340847 w 3340847"/>
                <a:gd name="connsiteY1" fmla="*/ 1924424 h 3071906"/>
                <a:gd name="connsiteX2" fmla="*/ 2073835 w 3340847"/>
                <a:gd name="connsiteY2" fmla="*/ 3071906 h 3071906"/>
                <a:gd name="connsiteX3" fmla="*/ 0 w 3340847"/>
                <a:gd name="connsiteY3" fmla="*/ 1207247 h 3071906"/>
                <a:gd name="connsiteX4" fmla="*/ 1093694 w 3340847"/>
                <a:gd name="connsiteY4" fmla="*/ 0 h 307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40847" h="3071906">
                  <a:moveTo>
                    <a:pt x="1093694" y="0"/>
                  </a:moveTo>
                  <a:lnTo>
                    <a:pt x="3340847" y="1924424"/>
                  </a:lnTo>
                  <a:lnTo>
                    <a:pt x="2073835" y="3071906"/>
                  </a:lnTo>
                  <a:lnTo>
                    <a:pt x="0" y="1207247"/>
                  </a:lnTo>
                  <a:lnTo>
                    <a:pt x="109369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86ABEA9-DC35-6519-3525-B8CDEBF9BF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34326" y="3042249"/>
              <a:ext cx="2048356" cy="186079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47ECB2F-C1D4-08E1-2769-CE3E8BD9DB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96565" y="1798918"/>
              <a:ext cx="2197088" cy="184286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Arc 113">
              <a:extLst>
                <a:ext uri="{FF2B5EF4-FFF2-40B4-BE49-F238E27FC236}">
                  <a16:creationId xmlns:a16="http://schemas.microsoft.com/office/drawing/2014/main" id="{CE16029A-CF13-E097-1796-EB78A869C35A}"/>
                </a:ext>
              </a:extLst>
            </p:cNvPr>
            <p:cNvSpPr/>
            <p:nvPr/>
          </p:nvSpPr>
          <p:spPr>
            <a:xfrm rot="2548017">
              <a:off x="1447639" y="1593838"/>
              <a:ext cx="827406" cy="1640682"/>
            </a:xfrm>
            <a:prstGeom prst="arc">
              <a:avLst>
                <a:gd name="adj1" fmla="val 5224572"/>
                <a:gd name="adj2" fmla="val 16300278"/>
              </a:avLst>
            </a:prstGeom>
            <a:solidFill>
              <a:schemeClr val="bg1">
                <a:lumMod val="75000"/>
              </a:schemeClr>
            </a:solidFill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5B1656F-FCCA-BFEC-E328-B8DFA96B1EE7}"/>
              </a:ext>
            </a:extLst>
          </p:cNvPr>
          <p:cNvGrpSpPr/>
          <p:nvPr/>
        </p:nvGrpSpPr>
        <p:grpSpPr>
          <a:xfrm>
            <a:off x="2472041" y="2421824"/>
            <a:ext cx="2758539" cy="3487244"/>
            <a:chOff x="8240545" y="3495317"/>
            <a:chExt cx="2758539" cy="3487244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0D7DF99A-C036-C71D-3F89-DD49F09D3703}"/>
                </a:ext>
              </a:extLst>
            </p:cNvPr>
            <p:cNvSpPr/>
            <p:nvPr/>
          </p:nvSpPr>
          <p:spPr>
            <a:xfrm rot="1481757">
              <a:off x="9932632" y="4968600"/>
              <a:ext cx="827406" cy="1798816"/>
            </a:xfrm>
            <a:prstGeom prst="arc">
              <a:avLst>
                <a:gd name="adj1" fmla="val 5224572"/>
                <a:gd name="adj2" fmla="val 1623242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82591FF7-770D-185B-40E5-8EA69C9BD762}"/>
                </a:ext>
              </a:extLst>
            </p:cNvPr>
            <p:cNvSpPr/>
            <p:nvPr/>
          </p:nvSpPr>
          <p:spPr>
            <a:xfrm rot="1481757">
              <a:off x="9678627" y="4744479"/>
              <a:ext cx="827406" cy="1798816"/>
            </a:xfrm>
            <a:prstGeom prst="arc">
              <a:avLst>
                <a:gd name="adj1" fmla="val 5483170"/>
                <a:gd name="adj2" fmla="val 1623242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75D2D5A3-1A77-ACC2-87FF-9AAC4F528D11}"/>
                </a:ext>
              </a:extLst>
            </p:cNvPr>
            <p:cNvSpPr/>
            <p:nvPr/>
          </p:nvSpPr>
          <p:spPr>
            <a:xfrm rot="1481757">
              <a:off x="10171678" y="5183745"/>
              <a:ext cx="827406" cy="1798816"/>
            </a:xfrm>
            <a:prstGeom prst="arc">
              <a:avLst>
                <a:gd name="adj1" fmla="val 10157801"/>
                <a:gd name="adj2" fmla="val 1623242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A8530BD4-071D-CACD-2F9E-1E85FBC6BF69}"/>
                </a:ext>
              </a:extLst>
            </p:cNvPr>
            <p:cNvSpPr/>
            <p:nvPr/>
          </p:nvSpPr>
          <p:spPr>
            <a:xfrm rot="1481757">
              <a:off x="9423697" y="4542538"/>
              <a:ext cx="791985" cy="1786611"/>
            </a:xfrm>
            <a:prstGeom prst="arc">
              <a:avLst>
                <a:gd name="adj1" fmla="val 5483170"/>
                <a:gd name="adj2" fmla="val 1623242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9D2D02DD-6E40-3657-1112-B9968C137A44}"/>
                </a:ext>
              </a:extLst>
            </p:cNvPr>
            <p:cNvSpPr/>
            <p:nvPr/>
          </p:nvSpPr>
          <p:spPr>
            <a:xfrm rot="1481757">
              <a:off x="9202336" y="4345086"/>
              <a:ext cx="741650" cy="1760173"/>
            </a:xfrm>
            <a:prstGeom prst="arc">
              <a:avLst>
                <a:gd name="adj1" fmla="val 5483170"/>
                <a:gd name="adj2" fmla="val 1623242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BAC7F79-8EEB-2404-7552-D5B72F32AE90}"/>
                </a:ext>
              </a:extLst>
            </p:cNvPr>
            <p:cNvSpPr/>
            <p:nvPr/>
          </p:nvSpPr>
          <p:spPr>
            <a:xfrm rot="1481757">
              <a:off x="8950234" y="4121667"/>
              <a:ext cx="728888" cy="1737861"/>
            </a:xfrm>
            <a:prstGeom prst="arc">
              <a:avLst>
                <a:gd name="adj1" fmla="val 5483170"/>
                <a:gd name="adj2" fmla="val 1623242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24C6CDD5-BC3D-B844-227E-A28A7A34E0EB}"/>
                </a:ext>
              </a:extLst>
            </p:cNvPr>
            <p:cNvSpPr/>
            <p:nvPr/>
          </p:nvSpPr>
          <p:spPr>
            <a:xfrm rot="1481757">
              <a:off x="8712037" y="3907268"/>
              <a:ext cx="700271" cy="1721411"/>
            </a:xfrm>
            <a:prstGeom prst="arc">
              <a:avLst>
                <a:gd name="adj1" fmla="val 5483170"/>
                <a:gd name="adj2" fmla="val 1623242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5738736F-046B-A6E0-A1A4-B40919B59B49}"/>
                </a:ext>
              </a:extLst>
            </p:cNvPr>
            <p:cNvSpPr/>
            <p:nvPr/>
          </p:nvSpPr>
          <p:spPr>
            <a:xfrm rot="1481757">
              <a:off x="8482593" y="3719435"/>
              <a:ext cx="690006" cy="1693666"/>
            </a:xfrm>
            <a:prstGeom prst="arc">
              <a:avLst>
                <a:gd name="adj1" fmla="val 5483170"/>
                <a:gd name="adj2" fmla="val 1623242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D9A488A4-9A1A-412F-CD70-E1D4E47C100B}"/>
                </a:ext>
              </a:extLst>
            </p:cNvPr>
            <p:cNvSpPr/>
            <p:nvPr/>
          </p:nvSpPr>
          <p:spPr>
            <a:xfrm rot="1481757">
              <a:off x="8240545" y="3495317"/>
              <a:ext cx="690006" cy="1693666"/>
            </a:xfrm>
            <a:prstGeom prst="arc">
              <a:avLst>
                <a:gd name="adj1" fmla="val 5483170"/>
                <a:gd name="adj2" fmla="val 1623242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6DFBA5-34B7-F792-B822-B781492E8CB9}"/>
              </a:ext>
            </a:extLst>
          </p:cNvPr>
          <p:cNvGrpSpPr/>
          <p:nvPr/>
        </p:nvGrpSpPr>
        <p:grpSpPr>
          <a:xfrm>
            <a:off x="4207993" y="4203813"/>
            <a:ext cx="2200212" cy="2876730"/>
            <a:chOff x="4207993" y="4203813"/>
            <a:chExt cx="2200212" cy="287673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CA9A3D0-D788-CD19-5F86-9BC77F2893D1}"/>
                </a:ext>
              </a:extLst>
            </p:cNvPr>
            <p:cNvSpPr/>
            <p:nvPr/>
          </p:nvSpPr>
          <p:spPr>
            <a:xfrm>
              <a:off x="4207993" y="4394659"/>
              <a:ext cx="2074046" cy="2083186"/>
            </a:xfrm>
            <a:custGeom>
              <a:avLst/>
              <a:gdLst>
                <a:gd name="connsiteX0" fmla="*/ 0 w 1941816"/>
                <a:gd name="connsiteY0" fmla="*/ 1037690 h 1890445"/>
                <a:gd name="connsiteX1" fmla="*/ 30822 w 1941816"/>
                <a:gd name="connsiteY1" fmla="*/ 1890445 h 1890445"/>
                <a:gd name="connsiteX2" fmla="*/ 1777429 w 1941816"/>
                <a:gd name="connsiteY2" fmla="*/ 390418 h 1890445"/>
                <a:gd name="connsiteX3" fmla="*/ 1941816 w 1941816"/>
                <a:gd name="connsiteY3" fmla="*/ 10274 h 1890445"/>
                <a:gd name="connsiteX4" fmla="*/ 924674 w 1941816"/>
                <a:gd name="connsiteY4" fmla="*/ 0 h 1890445"/>
                <a:gd name="connsiteX5" fmla="*/ 0 w 1941816"/>
                <a:gd name="connsiteY5" fmla="*/ 1089061 h 1890445"/>
                <a:gd name="connsiteX6" fmla="*/ 0 w 1941816"/>
                <a:gd name="connsiteY6" fmla="*/ 1089061 h 1890445"/>
                <a:gd name="connsiteX7" fmla="*/ 10274 w 1941816"/>
                <a:gd name="connsiteY7" fmla="*/ 1232899 h 1890445"/>
                <a:gd name="connsiteX0" fmla="*/ 0 w 1941816"/>
                <a:gd name="connsiteY0" fmla="*/ 1037690 h 1890445"/>
                <a:gd name="connsiteX1" fmla="*/ 30822 w 1941816"/>
                <a:gd name="connsiteY1" fmla="*/ 1890445 h 1890445"/>
                <a:gd name="connsiteX2" fmla="*/ 1777429 w 1941816"/>
                <a:gd name="connsiteY2" fmla="*/ 390418 h 1890445"/>
                <a:gd name="connsiteX3" fmla="*/ 1941816 w 1941816"/>
                <a:gd name="connsiteY3" fmla="*/ 10274 h 1890445"/>
                <a:gd name="connsiteX4" fmla="*/ 924674 w 1941816"/>
                <a:gd name="connsiteY4" fmla="*/ 0 h 1890445"/>
                <a:gd name="connsiteX5" fmla="*/ 0 w 1941816"/>
                <a:gd name="connsiteY5" fmla="*/ 1089061 h 1890445"/>
                <a:gd name="connsiteX6" fmla="*/ 10274 w 1941816"/>
                <a:gd name="connsiteY6" fmla="*/ 1232899 h 1890445"/>
                <a:gd name="connsiteX0" fmla="*/ 0 w 1941816"/>
                <a:gd name="connsiteY0" fmla="*/ 1037690 h 1890445"/>
                <a:gd name="connsiteX1" fmla="*/ 30822 w 1941816"/>
                <a:gd name="connsiteY1" fmla="*/ 1890445 h 1890445"/>
                <a:gd name="connsiteX2" fmla="*/ 1777429 w 1941816"/>
                <a:gd name="connsiteY2" fmla="*/ 390418 h 1890445"/>
                <a:gd name="connsiteX3" fmla="*/ 1941816 w 1941816"/>
                <a:gd name="connsiteY3" fmla="*/ 10274 h 1890445"/>
                <a:gd name="connsiteX4" fmla="*/ 924674 w 1941816"/>
                <a:gd name="connsiteY4" fmla="*/ 0 h 1890445"/>
                <a:gd name="connsiteX5" fmla="*/ 10274 w 1941816"/>
                <a:gd name="connsiteY5" fmla="*/ 1232899 h 1890445"/>
                <a:gd name="connsiteX0" fmla="*/ 70409 w 2012225"/>
                <a:gd name="connsiteY0" fmla="*/ 1037690 h 1890445"/>
                <a:gd name="connsiteX1" fmla="*/ 101231 w 2012225"/>
                <a:gd name="connsiteY1" fmla="*/ 1890445 h 1890445"/>
                <a:gd name="connsiteX2" fmla="*/ 1847838 w 2012225"/>
                <a:gd name="connsiteY2" fmla="*/ 390418 h 1890445"/>
                <a:gd name="connsiteX3" fmla="*/ 2012225 w 2012225"/>
                <a:gd name="connsiteY3" fmla="*/ 10274 h 1890445"/>
                <a:gd name="connsiteX4" fmla="*/ 995083 w 2012225"/>
                <a:gd name="connsiteY4" fmla="*/ 0 h 1890445"/>
                <a:gd name="connsiteX5" fmla="*/ 0 w 2012225"/>
                <a:gd name="connsiteY5" fmla="*/ 997576 h 1890445"/>
                <a:gd name="connsiteX0" fmla="*/ 70409 w 2012225"/>
                <a:gd name="connsiteY0" fmla="*/ 1212502 h 2065257"/>
                <a:gd name="connsiteX1" fmla="*/ 101231 w 2012225"/>
                <a:gd name="connsiteY1" fmla="*/ 2065257 h 2065257"/>
                <a:gd name="connsiteX2" fmla="*/ 1847838 w 2012225"/>
                <a:gd name="connsiteY2" fmla="*/ 565230 h 2065257"/>
                <a:gd name="connsiteX3" fmla="*/ 2012225 w 2012225"/>
                <a:gd name="connsiteY3" fmla="*/ 185086 h 2065257"/>
                <a:gd name="connsiteX4" fmla="*/ 1042148 w 2012225"/>
                <a:gd name="connsiteY4" fmla="*/ 0 h 2065257"/>
                <a:gd name="connsiteX5" fmla="*/ 0 w 2012225"/>
                <a:gd name="connsiteY5" fmla="*/ 1172388 h 2065257"/>
                <a:gd name="connsiteX0" fmla="*/ 9897 w 2012225"/>
                <a:gd name="connsiteY0" fmla="*/ 1165437 h 2065257"/>
                <a:gd name="connsiteX1" fmla="*/ 101231 w 2012225"/>
                <a:gd name="connsiteY1" fmla="*/ 2065257 h 2065257"/>
                <a:gd name="connsiteX2" fmla="*/ 1847838 w 2012225"/>
                <a:gd name="connsiteY2" fmla="*/ 565230 h 2065257"/>
                <a:gd name="connsiteX3" fmla="*/ 2012225 w 2012225"/>
                <a:gd name="connsiteY3" fmla="*/ 185086 h 2065257"/>
                <a:gd name="connsiteX4" fmla="*/ 1042148 w 2012225"/>
                <a:gd name="connsiteY4" fmla="*/ 0 h 2065257"/>
                <a:gd name="connsiteX5" fmla="*/ 0 w 2012225"/>
                <a:gd name="connsiteY5" fmla="*/ 1172388 h 2065257"/>
                <a:gd name="connsiteX0" fmla="*/ 9897 w 2012225"/>
                <a:gd name="connsiteY0" fmla="*/ 1165437 h 2083186"/>
                <a:gd name="connsiteX1" fmla="*/ 232713 w 2012225"/>
                <a:gd name="connsiteY1" fmla="*/ 2083186 h 2083186"/>
                <a:gd name="connsiteX2" fmla="*/ 1847838 w 2012225"/>
                <a:gd name="connsiteY2" fmla="*/ 565230 h 2083186"/>
                <a:gd name="connsiteX3" fmla="*/ 2012225 w 2012225"/>
                <a:gd name="connsiteY3" fmla="*/ 185086 h 2083186"/>
                <a:gd name="connsiteX4" fmla="*/ 1042148 w 2012225"/>
                <a:gd name="connsiteY4" fmla="*/ 0 h 2083186"/>
                <a:gd name="connsiteX5" fmla="*/ 0 w 2012225"/>
                <a:gd name="connsiteY5" fmla="*/ 1172388 h 2083186"/>
                <a:gd name="connsiteX0" fmla="*/ 33802 w 2036130"/>
                <a:gd name="connsiteY0" fmla="*/ 1165437 h 2083186"/>
                <a:gd name="connsiteX1" fmla="*/ 256618 w 2036130"/>
                <a:gd name="connsiteY1" fmla="*/ 2083186 h 2083186"/>
                <a:gd name="connsiteX2" fmla="*/ 1871743 w 2036130"/>
                <a:gd name="connsiteY2" fmla="*/ 565230 h 2083186"/>
                <a:gd name="connsiteX3" fmla="*/ 2036130 w 2036130"/>
                <a:gd name="connsiteY3" fmla="*/ 185086 h 2083186"/>
                <a:gd name="connsiteX4" fmla="*/ 1066053 w 2036130"/>
                <a:gd name="connsiteY4" fmla="*/ 0 h 2083186"/>
                <a:gd name="connsiteX5" fmla="*/ 0 w 2036130"/>
                <a:gd name="connsiteY5" fmla="*/ 1082741 h 2083186"/>
                <a:gd name="connsiteX0" fmla="*/ 0 w 2103928"/>
                <a:gd name="connsiteY0" fmla="*/ 1255084 h 2083186"/>
                <a:gd name="connsiteX1" fmla="*/ 324416 w 2103928"/>
                <a:gd name="connsiteY1" fmla="*/ 2083186 h 2083186"/>
                <a:gd name="connsiteX2" fmla="*/ 1939541 w 2103928"/>
                <a:gd name="connsiteY2" fmla="*/ 565230 h 2083186"/>
                <a:gd name="connsiteX3" fmla="*/ 2103928 w 2103928"/>
                <a:gd name="connsiteY3" fmla="*/ 185086 h 2083186"/>
                <a:gd name="connsiteX4" fmla="*/ 1133851 w 2103928"/>
                <a:gd name="connsiteY4" fmla="*/ 0 h 2083186"/>
                <a:gd name="connsiteX5" fmla="*/ 67798 w 2103928"/>
                <a:gd name="connsiteY5" fmla="*/ 1082741 h 2083186"/>
                <a:gd name="connsiteX0" fmla="*/ 0 w 2074046"/>
                <a:gd name="connsiteY0" fmla="*/ 1255084 h 2083186"/>
                <a:gd name="connsiteX1" fmla="*/ 324416 w 2074046"/>
                <a:gd name="connsiteY1" fmla="*/ 2083186 h 2083186"/>
                <a:gd name="connsiteX2" fmla="*/ 1939541 w 2074046"/>
                <a:gd name="connsiteY2" fmla="*/ 565230 h 2083186"/>
                <a:gd name="connsiteX3" fmla="*/ 2074046 w 2074046"/>
                <a:gd name="connsiteY3" fmla="*/ 226921 h 2083186"/>
                <a:gd name="connsiteX4" fmla="*/ 1133851 w 2074046"/>
                <a:gd name="connsiteY4" fmla="*/ 0 h 2083186"/>
                <a:gd name="connsiteX5" fmla="*/ 67798 w 2074046"/>
                <a:gd name="connsiteY5" fmla="*/ 1082741 h 2083186"/>
                <a:gd name="connsiteX0" fmla="*/ 0 w 2074046"/>
                <a:gd name="connsiteY0" fmla="*/ 1255084 h 2083186"/>
                <a:gd name="connsiteX1" fmla="*/ 324416 w 2074046"/>
                <a:gd name="connsiteY1" fmla="*/ 2083186 h 2083186"/>
                <a:gd name="connsiteX2" fmla="*/ 2074046 w 2074046"/>
                <a:gd name="connsiteY2" fmla="*/ 226921 h 2083186"/>
                <a:gd name="connsiteX3" fmla="*/ 1133851 w 2074046"/>
                <a:gd name="connsiteY3" fmla="*/ 0 h 2083186"/>
                <a:gd name="connsiteX4" fmla="*/ 67798 w 2074046"/>
                <a:gd name="connsiteY4" fmla="*/ 1082741 h 208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4046" h="2083186">
                  <a:moveTo>
                    <a:pt x="0" y="1255084"/>
                  </a:moveTo>
                  <a:lnTo>
                    <a:pt x="324416" y="2083186"/>
                  </a:lnTo>
                  <a:lnTo>
                    <a:pt x="2074046" y="226921"/>
                  </a:lnTo>
                  <a:lnTo>
                    <a:pt x="1133851" y="0"/>
                  </a:lnTo>
                  <a:lnTo>
                    <a:pt x="67798" y="1082741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863F496-48F0-6C99-12FA-D1FD625A54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13849" y="5664964"/>
              <a:ext cx="358588" cy="92635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Arc 49">
              <a:extLst>
                <a:ext uri="{FF2B5EF4-FFF2-40B4-BE49-F238E27FC236}">
                  <a16:creationId xmlns:a16="http://schemas.microsoft.com/office/drawing/2014/main" id="{03424198-9A9E-38E6-8141-4FC2D0415D9B}"/>
                </a:ext>
              </a:extLst>
            </p:cNvPr>
            <p:cNvSpPr/>
            <p:nvPr/>
          </p:nvSpPr>
          <p:spPr>
            <a:xfrm rot="2548017">
              <a:off x="4426157" y="4203813"/>
              <a:ext cx="891126" cy="1767034"/>
            </a:xfrm>
            <a:prstGeom prst="arc">
              <a:avLst>
                <a:gd name="adj1" fmla="val 5803996"/>
                <a:gd name="adj2" fmla="val 15812414"/>
              </a:avLst>
            </a:prstGeom>
            <a:solidFill>
              <a:schemeClr val="bg1">
                <a:lumMod val="75000"/>
              </a:schemeClr>
            </a:solidFill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6BE52B-FFE1-EFD7-7029-F6ED16C877A8}"/>
                </a:ext>
              </a:extLst>
            </p:cNvPr>
            <p:cNvSpPr/>
            <p:nvPr/>
          </p:nvSpPr>
          <p:spPr>
            <a:xfrm rot="2594324">
              <a:off x="4905916" y="4349037"/>
              <a:ext cx="1374922" cy="27315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5FC5254-AC0D-B5FE-D9F2-B72A7EB7A506}"/>
                </a:ext>
              </a:extLst>
            </p:cNvPr>
            <p:cNvCxnSpPr>
              <a:cxnSpLocks/>
            </p:cNvCxnSpPr>
            <p:nvPr/>
          </p:nvCxnSpPr>
          <p:spPr>
            <a:xfrm>
              <a:off x="5355355" y="4380023"/>
              <a:ext cx="1052850" cy="2649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73FA160E-FEED-F83D-3499-5CCF47482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74" y="1547496"/>
            <a:ext cx="3157777" cy="3769283"/>
          </a:xfrm>
          <a:prstGeom prst="rect">
            <a:avLst/>
          </a:prstGeom>
        </p:spPr>
      </p:pic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CE1B192-6137-E3D9-38FD-6B55731D35D7}"/>
              </a:ext>
            </a:extLst>
          </p:cNvPr>
          <p:cNvCxnSpPr>
            <a:cxnSpLocks/>
          </p:cNvCxnSpPr>
          <p:nvPr/>
        </p:nvCxnSpPr>
        <p:spPr>
          <a:xfrm>
            <a:off x="5609062" y="5006898"/>
            <a:ext cx="0" cy="1360450"/>
          </a:xfrm>
          <a:prstGeom prst="line">
            <a:avLst/>
          </a:prstGeom>
          <a:ln w="127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90E6255-DFAF-C3ED-E256-5E301EE03681}"/>
              </a:ext>
            </a:extLst>
          </p:cNvPr>
          <p:cNvSpPr/>
          <p:nvPr/>
        </p:nvSpPr>
        <p:spPr>
          <a:xfrm>
            <a:off x="1243533" y="2334665"/>
            <a:ext cx="2251422" cy="1897956"/>
          </a:xfrm>
          <a:custGeom>
            <a:avLst/>
            <a:gdLst>
              <a:gd name="connsiteX0" fmla="*/ 2251422 w 2251422"/>
              <a:gd name="connsiteY0" fmla="*/ 1897956 h 1897956"/>
              <a:gd name="connsiteX1" fmla="*/ 2236054 w 2251422"/>
              <a:gd name="connsiteY1" fmla="*/ 1690488 h 1897956"/>
              <a:gd name="connsiteX2" fmla="*/ 2036269 w 2251422"/>
              <a:gd name="connsiteY2" fmla="*/ 1728908 h 1897956"/>
              <a:gd name="connsiteX3" fmla="*/ 2005533 w 2251422"/>
              <a:gd name="connsiteY3" fmla="*/ 1490703 h 1897956"/>
              <a:gd name="connsiteX4" fmla="*/ 1828800 w 2251422"/>
              <a:gd name="connsiteY4" fmla="*/ 1521439 h 1897956"/>
              <a:gd name="connsiteX5" fmla="*/ 1782696 w 2251422"/>
              <a:gd name="connsiteY5" fmla="*/ 1306286 h 1897956"/>
              <a:gd name="connsiteX6" fmla="*/ 1598279 w 2251422"/>
              <a:gd name="connsiteY6" fmla="*/ 1337022 h 1897956"/>
              <a:gd name="connsiteX7" fmla="*/ 1567543 w 2251422"/>
              <a:gd name="connsiteY7" fmla="*/ 1106501 h 1897956"/>
              <a:gd name="connsiteX8" fmla="*/ 1360074 w 2251422"/>
              <a:gd name="connsiteY8" fmla="*/ 1144921 h 1897956"/>
              <a:gd name="connsiteX9" fmla="*/ 1344706 w 2251422"/>
              <a:gd name="connsiteY9" fmla="*/ 937452 h 1897956"/>
              <a:gd name="connsiteX10" fmla="*/ 1152605 w 2251422"/>
              <a:gd name="connsiteY10" fmla="*/ 952820 h 1897956"/>
              <a:gd name="connsiteX11" fmla="*/ 1121869 w 2251422"/>
              <a:gd name="connsiteY11" fmla="*/ 737667 h 1897956"/>
              <a:gd name="connsiteX12" fmla="*/ 914400 w 2251422"/>
              <a:gd name="connsiteY12" fmla="*/ 753035 h 1897956"/>
              <a:gd name="connsiteX13" fmla="*/ 883664 w 2251422"/>
              <a:gd name="connsiteY13" fmla="*/ 553251 h 1897956"/>
              <a:gd name="connsiteX14" fmla="*/ 699247 w 2251422"/>
              <a:gd name="connsiteY14" fmla="*/ 568619 h 1897956"/>
              <a:gd name="connsiteX15" fmla="*/ 676195 w 2251422"/>
              <a:gd name="connsiteY15" fmla="*/ 376518 h 1897956"/>
              <a:gd name="connsiteX16" fmla="*/ 484094 w 2251422"/>
              <a:gd name="connsiteY16" fmla="*/ 407254 h 1897956"/>
              <a:gd name="connsiteX17" fmla="*/ 453358 w 2251422"/>
              <a:gd name="connsiteY17" fmla="*/ 192101 h 1897956"/>
              <a:gd name="connsiteX18" fmla="*/ 261257 w 2251422"/>
              <a:gd name="connsiteY18" fmla="*/ 199785 h 1897956"/>
              <a:gd name="connsiteX19" fmla="*/ 199785 w 2251422"/>
              <a:gd name="connsiteY19" fmla="*/ 0 h 1897956"/>
              <a:gd name="connsiteX20" fmla="*/ 0 w 2251422"/>
              <a:gd name="connsiteY20" fmla="*/ 15368 h 189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51422" h="1897956">
                <a:moveTo>
                  <a:pt x="2251422" y="1897956"/>
                </a:moveTo>
                <a:lnTo>
                  <a:pt x="2236054" y="1690488"/>
                </a:lnTo>
                <a:lnTo>
                  <a:pt x="2036269" y="1728908"/>
                </a:lnTo>
                <a:lnTo>
                  <a:pt x="2005533" y="1490703"/>
                </a:lnTo>
                <a:lnTo>
                  <a:pt x="1828800" y="1521439"/>
                </a:lnTo>
                <a:lnTo>
                  <a:pt x="1782696" y="1306286"/>
                </a:lnTo>
                <a:lnTo>
                  <a:pt x="1598279" y="1337022"/>
                </a:lnTo>
                <a:lnTo>
                  <a:pt x="1567543" y="1106501"/>
                </a:lnTo>
                <a:lnTo>
                  <a:pt x="1360074" y="1144921"/>
                </a:lnTo>
                <a:lnTo>
                  <a:pt x="1344706" y="937452"/>
                </a:lnTo>
                <a:lnTo>
                  <a:pt x="1152605" y="952820"/>
                </a:lnTo>
                <a:lnTo>
                  <a:pt x="1121869" y="737667"/>
                </a:lnTo>
                <a:lnTo>
                  <a:pt x="914400" y="753035"/>
                </a:lnTo>
                <a:lnTo>
                  <a:pt x="883664" y="553251"/>
                </a:lnTo>
                <a:lnTo>
                  <a:pt x="699247" y="568619"/>
                </a:lnTo>
                <a:lnTo>
                  <a:pt x="676195" y="376518"/>
                </a:lnTo>
                <a:lnTo>
                  <a:pt x="484094" y="407254"/>
                </a:lnTo>
                <a:lnTo>
                  <a:pt x="453358" y="192101"/>
                </a:lnTo>
                <a:lnTo>
                  <a:pt x="261257" y="199785"/>
                </a:lnTo>
                <a:lnTo>
                  <a:pt x="199785" y="0"/>
                </a:lnTo>
                <a:lnTo>
                  <a:pt x="0" y="15368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Arc 82">
            <a:extLst>
              <a:ext uri="{FF2B5EF4-FFF2-40B4-BE49-F238E27FC236}">
                <a16:creationId xmlns:a16="http://schemas.microsoft.com/office/drawing/2014/main" id="{C78089BC-771B-718B-61A4-20BE684F9489}"/>
              </a:ext>
            </a:extLst>
          </p:cNvPr>
          <p:cNvSpPr/>
          <p:nvPr/>
        </p:nvSpPr>
        <p:spPr>
          <a:xfrm rot="1481757">
            <a:off x="2202003" y="2185779"/>
            <a:ext cx="728632" cy="1737250"/>
          </a:xfrm>
          <a:prstGeom prst="arc">
            <a:avLst>
              <a:gd name="adj1" fmla="val 10786153"/>
              <a:gd name="adj2" fmla="val 16232420"/>
            </a:avLst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Arc 83">
            <a:extLst>
              <a:ext uri="{FF2B5EF4-FFF2-40B4-BE49-F238E27FC236}">
                <a16:creationId xmlns:a16="http://schemas.microsoft.com/office/drawing/2014/main" id="{7662F8DF-D6D0-7995-D189-B1ADA3A78C8B}"/>
              </a:ext>
            </a:extLst>
          </p:cNvPr>
          <p:cNvSpPr/>
          <p:nvPr/>
        </p:nvSpPr>
        <p:spPr>
          <a:xfrm rot="1481757">
            <a:off x="1959202" y="1992411"/>
            <a:ext cx="690181" cy="1696607"/>
          </a:xfrm>
          <a:prstGeom prst="arc">
            <a:avLst>
              <a:gd name="adj1" fmla="val 10811956"/>
              <a:gd name="adj2" fmla="val 16232420"/>
            </a:avLst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A628459A-E1FE-F404-484B-4A77FC1813CA}"/>
              </a:ext>
            </a:extLst>
          </p:cNvPr>
          <p:cNvSpPr/>
          <p:nvPr/>
        </p:nvSpPr>
        <p:spPr>
          <a:xfrm rot="1481757">
            <a:off x="1730838" y="1799647"/>
            <a:ext cx="682210" cy="1674531"/>
          </a:xfrm>
          <a:prstGeom prst="arc">
            <a:avLst>
              <a:gd name="adj1" fmla="val 11025391"/>
              <a:gd name="adj2" fmla="val 16232420"/>
            </a:avLst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Arc 86">
            <a:extLst>
              <a:ext uri="{FF2B5EF4-FFF2-40B4-BE49-F238E27FC236}">
                <a16:creationId xmlns:a16="http://schemas.microsoft.com/office/drawing/2014/main" id="{3370ED7B-0ABB-FA24-BB3C-3AC4CDF20114}"/>
              </a:ext>
            </a:extLst>
          </p:cNvPr>
          <p:cNvSpPr/>
          <p:nvPr/>
        </p:nvSpPr>
        <p:spPr>
          <a:xfrm rot="1481757">
            <a:off x="1492430" y="1558899"/>
            <a:ext cx="690006" cy="1693666"/>
          </a:xfrm>
          <a:prstGeom prst="arc">
            <a:avLst>
              <a:gd name="adj1" fmla="val 10790162"/>
              <a:gd name="adj2" fmla="val 13278703"/>
            </a:avLst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1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-0.06875 -0.11158 " pathEditMode="relative" rAng="0" ptsTypes="AA">
                                      <p:cBhvr>
                                        <p:cTn id="16" dur="3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-557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7.40741E-7 L -0.06888 -0.1088 " pathEditMode="relative" rAng="0" ptsTypes="AA">
                                      <p:cBhvr>
                                        <p:cTn id="18" dur="36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1" y="-544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-0.06927 -0.10602 " pathEditMode="relative" rAng="0" ptsTypes="AA">
                                      <p:cBhvr>
                                        <p:cTn id="20" dur="3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4" y="-530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26" dur="9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8" dur="900" fill="hold"/>
                                        <p:tgtEl>
                                          <p:spTgt spid="6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5400000">
                                      <p:cBhvr>
                                        <p:cTn id="30" dur="9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2" dur="900" fill="hold"/>
                                        <p:tgtEl>
                                          <p:spTgt spid="67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3600000">
                                      <p:cBhvr>
                                        <p:cTn id="34" dur="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36" dur="600" fill="hold"/>
                                        <p:tgtEl>
                                          <p:spTgt spid="6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4200000">
                                      <p:cBhvr>
                                        <p:cTn id="38" dur="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40" dur="700" fill="hold"/>
                                        <p:tgtEl>
                                          <p:spTgt spid="67"/>
                                        </p:tgtEl>
                                      </p:cBhvr>
                                      <p:by x="117000" y="117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8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6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82" grpId="0" animBg="1"/>
      <p:bldP spid="83" grpId="0" animBg="1"/>
      <p:bldP spid="83" grpId="1" animBg="1"/>
      <p:bldP spid="84" grpId="0" animBg="1"/>
      <p:bldP spid="84" grpId="1" animBg="1"/>
      <p:bldP spid="86" grpId="0" animBg="1"/>
      <p:bldP spid="86" grpId="1" animBg="1"/>
      <p:bldP spid="87" grpId="0" animBg="1"/>
      <p:bldP spid="87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426202" y="1263481"/>
            <a:ext cx="108152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Burns from touching the print nozzle or hot plastic.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Trying to use a razor to remove a job while it’s still too warm…</a:t>
            </a:r>
          </a:p>
          <a:p>
            <a:r>
              <a:rPr lang="en-US" sz="3600" b="1" dirty="0"/>
              <a:t>	Can cut yourself.</a:t>
            </a:r>
          </a:p>
          <a:p>
            <a:r>
              <a:rPr lang="en-US" sz="3600" b="1" dirty="0"/>
              <a:t>	Can send a broken razor corner into your eye!</a:t>
            </a:r>
          </a:p>
          <a:p>
            <a:r>
              <a:rPr lang="en-US" sz="3600" b="1" dirty="0"/>
              <a:t>	Can ruin the print or the printer!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Reaching into the machine while it’s moving...</a:t>
            </a:r>
          </a:p>
          <a:p>
            <a:r>
              <a:rPr lang="en-US" sz="3600" b="1" dirty="0"/>
              <a:t>	Can trap and crush your hand.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337443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CC0000"/>
                </a:solidFill>
              </a:rPr>
              <a:t>Physical Dangers</a:t>
            </a:r>
          </a:p>
        </p:txBody>
      </p:sp>
    </p:spTree>
    <p:extLst>
      <p:ext uri="{BB962C8B-B14F-4D97-AF65-F5344CB8AC3E}">
        <p14:creationId xmlns:p14="http://schemas.microsoft.com/office/powerpoint/2010/main" val="40821706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186613" y="1328080"/>
            <a:ext cx="118996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To use the Physics printer in ISC 226: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Read the tutorial here, then take a test from Dr. Pogo: </a:t>
            </a:r>
          </a:p>
          <a:p>
            <a:r>
              <a:rPr lang="en-US" sz="3600" b="1" dirty="0"/>
              <a:t>	</a:t>
            </a:r>
            <a:r>
              <a:rPr lang="en-US" sz="3600" b="1" dirty="0">
                <a:hlinkClick r:id="rId2"/>
              </a:rPr>
              <a:t>https://www.geneseo.edu/~pogo/3DPrinting/3D.html</a:t>
            </a:r>
            <a:endParaRPr lang="en-US" sz="36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Written test: can take multiple times… 80% is passing.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Practical test: like a “road” test after the written test.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1996751" y="337443"/>
            <a:ext cx="7910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Want to become certified?</a:t>
            </a:r>
          </a:p>
        </p:txBody>
      </p:sp>
    </p:spTree>
    <p:extLst>
      <p:ext uri="{BB962C8B-B14F-4D97-AF65-F5344CB8AC3E}">
        <p14:creationId xmlns:p14="http://schemas.microsoft.com/office/powerpoint/2010/main" val="17659326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614CC-1F07-174C-8366-55D3CFFF702F}"/>
              </a:ext>
            </a:extLst>
          </p:cNvPr>
          <p:cNvSpPr txBox="1"/>
          <p:nvPr/>
        </p:nvSpPr>
        <p:spPr>
          <a:xfrm>
            <a:off x="888426" y="1122807"/>
            <a:ext cx="108152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Need more help?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CIT’s 3D printing lab in South Hall 341</a:t>
            </a:r>
          </a:p>
          <a:p>
            <a:r>
              <a:rPr lang="en-US" sz="3600" b="1" dirty="0"/>
              <a:t>		“Geneseo Experimental Space”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hlinkClick r:id="rId2"/>
              </a:rPr>
              <a:t>https://www.geneseo.edu/cit/experimental-space</a:t>
            </a:r>
            <a:endParaRPr lang="en-US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E3386C-F035-0003-1DF6-51675F088BE8}"/>
              </a:ext>
            </a:extLst>
          </p:cNvPr>
          <p:cNvSpPr txBox="1"/>
          <p:nvPr/>
        </p:nvSpPr>
        <p:spPr>
          <a:xfrm>
            <a:off x="3044651" y="337443"/>
            <a:ext cx="581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Want to do more?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FD1C0B-EA04-5D44-749E-54B43ABD7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741" y="3396499"/>
            <a:ext cx="5913090" cy="347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55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2144</TotalTime>
  <Words>1338</Words>
  <Application>Microsoft Office PowerPoint</Application>
  <PresentationFormat>Widescreen</PresentationFormat>
  <Paragraphs>160</Paragraphs>
  <Slides>31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Pogozelski</dc:creator>
  <cp:lastModifiedBy>Edward Pogozelski</cp:lastModifiedBy>
  <cp:revision>40</cp:revision>
  <dcterms:created xsi:type="dcterms:W3CDTF">2023-06-16T11:33:30Z</dcterms:created>
  <dcterms:modified xsi:type="dcterms:W3CDTF">2024-08-01T16:16:57Z</dcterms:modified>
</cp:coreProperties>
</file>