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60"/>
  </p:normalViewPr>
  <p:slideViewPr>
    <p:cSldViewPr snapToGrid="0">
      <p:cViewPr varScale="1">
        <p:scale>
          <a:sx n="92" d="100"/>
          <a:sy n="92" d="100"/>
        </p:scale>
        <p:origin x="1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8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1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58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8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0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5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2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9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6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7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C6C4A-9685-4CAE-95B0-EA6051CE2560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9FAEF-9C74-431B-B84B-876C894C9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8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8"/>
          <p:cNvSpPr>
            <a:spLocks/>
          </p:cNvSpPr>
          <p:nvPr/>
        </p:nvSpPr>
        <p:spPr bwMode="auto">
          <a:xfrm>
            <a:off x="1138975" y="1697770"/>
            <a:ext cx="6133584" cy="3550402"/>
          </a:xfrm>
          <a:custGeom>
            <a:avLst/>
            <a:gdLst>
              <a:gd name="T0" fmla="*/ 0 w 4380"/>
              <a:gd name="T1" fmla="*/ 0 h 2325"/>
              <a:gd name="T2" fmla="*/ 0 w 4380"/>
              <a:gd name="T3" fmla="*/ 2325 h 2325"/>
              <a:gd name="T4" fmla="*/ 4380 w 4380"/>
              <a:gd name="T5" fmla="*/ 2325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80" h="2325">
                <a:moveTo>
                  <a:pt x="0" y="0"/>
                </a:moveTo>
                <a:lnTo>
                  <a:pt x="0" y="2325"/>
                </a:lnTo>
                <a:lnTo>
                  <a:pt x="4380" y="2325"/>
                </a:ln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>
            <a:off x="1150772" y="1697770"/>
            <a:ext cx="6129651" cy="35386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 rot="1800000">
            <a:off x="1437793" y="1165046"/>
            <a:ext cx="1037992" cy="912174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FFCC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4119" y="804354"/>
            <a:ext cx="41272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rotation rate was set using the “eyeball” method… I just tried to make it look right.</a:t>
            </a:r>
          </a:p>
          <a:p>
            <a:endParaRPr lang="en-US" sz="2400" dirty="0"/>
          </a:p>
          <a:p>
            <a:r>
              <a:rPr lang="en-US" sz="2400" dirty="0"/>
              <a:t>Most </a:t>
            </a:r>
            <a:r>
              <a:rPr lang="en-US" sz="2400" dirty="0" err="1"/>
              <a:t>Powerpoint</a:t>
            </a:r>
            <a:r>
              <a:rPr lang="en-US" sz="2400" dirty="0"/>
              <a:t> slides are “cartoons” like this one, not measurably accurate simulations.</a:t>
            </a:r>
          </a:p>
          <a:p>
            <a:r>
              <a:rPr lang="en-US" sz="2400" dirty="0"/>
              <a:t>This slide has 3 animations.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47AFE0-4977-E231-E524-35E5407CDD8C}"/>
              </a:ext>
            </a:extLst>
          </p:cNvPr>
          <p:cNvSpPr txBox="1"/>
          <p:nvPr/>
        </p:nvSpPr>
        <p:spPr>
          <a:xfrm>
            <a:off x="3242618" y="247083"/>
            <a:ext cx="528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Simulating Physics Behavior…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7B9C0-BE3F-69C3-847F-38E72525D6A5}"/>
              </a:ext>
            </a:extLst>
          </p:cNvPr>
          <p:cNvSpPr txBox="1"/>
          <p:nvPr/>
        </p:nvSpPr>
        <p:spPr>
          <a:xfrm>
            <a:off x="1462216" y="3724668"/>
            <a:ext cx="4127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motion path “gets” its acceleration by using the “smooth” start property.</a:t>
            </a:r>
          </a:p>
        </p:txBody>
      </p:sp>
    </p:spTree>
    <p:extLst>
      <p:ext uri="{BB962C8B-B14F-4D97-AF65-F5344CB8AC3E}">
        <p14:creationId xmlns:p14="http://schemas.microsoft.com/office/powerpoint/2010/main" val="31342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0.45872 0.47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30" y="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742 0.46898 C 0.54088 0.56713 0.65234 0.85949 0.65768 1.06412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13" y="2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8"/>
          <p:cNvSpPr>
            <a:spLocks/>
          </p:cNvSpPr>
          <p:nvPr/>
        </p:nvSpPr>
        <p:spPr bwMode="auto">
          <a:xfrm>
            <a:off x="1138975" y="1032749"/>
            <a:ext cx="6133584" cy="3550402"/>
          </a:xfrm>
          <a:custGeom>
            <a:avLst/>
            <a:gdLst>
              <a:gd name="T0" fmla="*/ 0 w 4380"/>
              <a:gd name="T1" fmla="*/ 0 h 2325"/>
              <a:gd name="T2" fmla="*/ 0 w 4380"/>
              <a:gd name="T3" fmla="*/ 2325 h 2325"/>
              <a:gd name="T4" fmla="*/ 4380 w 4380"/>
              <a:gd name="T5" fmla="*/ 2325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80" h="2325">
                <a:moveTo>
                  <a:pt x="0" y="0"/>
                </a:moveTo>
                <a:lnTo>
                  <a:pt x="0" y="2325"/>
                </a:lnTo>
                <a:lnTo>
                  <a:pt x="4380" y="2325"/>
                </a:ln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>
            <a:off x="1150772" y="1032749"/>
            <a:ext cx="6129651" cy="35386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23600" y="386537"/>
            <a:ext cx="1029667" cy="1029667"/>
            <a:chOff x="3293" y="3083"/>
            <a:chExt cx="1537" cy="1537"/>
          </a:xfrm>
        </p:grpSpPr>
        <p:sp>
          <p:nvSpPr>
            <p:cNvPr id="3" name="Oval 3" descr="Bouquet"/>
            <p:cNvSpPr>
              <a:spLocks noChangeArrowheads="1"/>
            </p:cNvSpPr>
            <p:nvPr/>
          </p:nvSpPr>
          <p:spPr bwMode="auto">
            <a:xfrm>
              <a:off x="3293" y="3083"/>
              <a:ext cx="1537" cy="1537"/>
            </a:xfrm>
            <a:prstGeom prst="ellipse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4500" y="3705"/>
              <a:ext cx="180" cy="18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gamma/>
                    <a:tint val="44314"/>
                    <a:invGamma/>
                  </a:srgbClr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4365" y="3975"/>
              <a:ext cx="180" cy="18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gamma/>
                    <a:tint val="44314"/>
                    <a:invGamma/>
                  </a:srgbClr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4208" y="3705"/>
              <a:ext cx="180" cy="18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gamma/>
                    <a:tint val="44314"/>
                    <a:invGamma/>
                  </a:srgbClr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339913" y="557606"/>
            <a:ext cx="48520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Rolling = Linear + rotational motion:</a:t>
            </a:r>
          </a:p>
          <a:p>
            <a:r>
              <a:rPr lang="en-US" sz="2400" b="1" dirty="0">
                <a:latin typeface="Symbol" panose="05050102010706020507" pitchFamily="18" charset="2"/>
              </a:rPr>
              <a:t>D</a:t>
            </a:r>
            <a:r>
              <a:rPr lang="en-US" sz="2400" b="1" i="1" dirty="0"/>
              <a:t>t</a:t>
            </a:r>
            <a:r>
              <a:rPr lang="en-US" sz="2400" b="1" dirty="0"/>
              <a:t> = 2 s</a:t>
            </a:r>
          </a:p>
          <a:p>
            <a:r>
              <a:rPr lang="en-US" sz="2400" b="1" i="1" dirty="0"/>
              <a:t>L</a:t>
            </a:r>
            <a:r>
              <a:rPr lang="en-US" sz="2400" b="1" dirty="0"/>
              <a:t> = 7.036 in (measured)</a:t>
            </a:r>
          </a:p>
          <a:p>
            <a:r>
              <a:rPr lang="en-US" sz="2400" b="1" i="1" dirty="0"/>
              <a:t>D</a:t>
            </a:r>
            <a:r>
              <a:rPr lang="en-US" sz="2400" b="1" dirty="0"/>
              <a:t> = 1.13 in, or </a:t>
            </a:r>
            <a:r>
              <a:rPr lang="en-US" sz="2400" b="1" i="1" dirty="0"/>
              <a:t>r</a:t>
            </a:r>
            <a:r>
              <a:rPr lang="en-US" sz="2400" b="1" dirty="0"/>
              <a:t> = 0.565 in</a:t>
            </a:r>
          </a:p>
          <a:p>
            <a:r>
              <a:rPr lang="en-US" sz="2400" b="1" i="1" dirty="0"/>
              <a:t>a</a:t>
            </a:r>
            <a:r>
              <a:rPr lang="en-US" sz="2400" b="1" dirty="0"/>
              <a:t> = 2</a:t>
            </a:r>
            <a:r>
              <a:rPr lang="en-US" sz="2400" b="1" i="1" dirty="0"/>
              <a:t>L</a:t>
            </a:r>
            <a:r>
              <a:rPr lang="en-US" sz="2400" b="1" dirty="0"/>
              <a:t>/</a:t>
            </a:r>
            <a:r>
              <a:rPr lang="en-US" sz="2400" b="1" dirty="0">
                <a:latin typeface="Symbol" panose="05050102010706020507" pitchFamily="18" charset="2"/>
              </a:rPr>
              <a:t>D</a:t>
            </a:r>
            <a:r>
              <a:rPr lang="en-US" sz="2400" b="1" i="1" dirty="0"/>
              <a:t>t</a:t>
            </a:r>
            <a:r>
              <a:rPr lang="en-US" sz="2400" b="1" baseline="30000" dirty="0"/>
              <a:t>2</a:t>
            </a:r>
            <a:r>
              <a:rPr lang="en-US" sz="2400" b="1" dirty="0"/>
              <a:t> = 3.518 in/s</a:t>
            </a:r>
            <a:r>
              <a:rPr lang="en-US" sz="2400" b="1" baseline="30000" dirty="0"/>
              <a:t>2</a:t>
            </a:r>
          </a:p>
          <a:p>
            <a:r>
              <a:rPr lang="en-US" sz="2400" b="1" i="1" dirty="0">
                <a:latin typeface="Symbol" panose="05050102010706020507" pitchFamily="18" charset="2"/>
              </a:rPr>
              <a:t>a</a:t>
            </a:r>
            <a:r>
              <a:rPr lang="en-US" sz="2400" b="1" dirty="0"/>
              <a:t> = </a:t>
            </a:r>
            <a:r>
              <a:rPr lang="en-US" sz="2400" b="1" i="1" dirty="0" err="1"/>
              <a:t>a</a:t>
            </a:r>
            <a:r>
              <a:rPr lang="en-US" sz="2400" b="1" dirty="0" err="1"/>
              <a:t>/</a:t>
            </a:r>
            <a:r>
              <a:rPr lang="en-US" sz="2400" b="1" i="1" dirty="0" err="1"/>
              <a:t>r</a:t>
            </a:r>
            <a:r>
              <a:rPr lang="en-US" sz="2400" b="1" dirty="0"/>
              <a:t> = 6.227 rad/s</a:t>
            </a:r>
            <a:r>
              <a:rPr lang="en-US" sz="2400" b="1" baseline="30000" dirty="0"/>
              <a:t>2</a:t>
            </a:r>
            <a:endParaRPr lang="en-US" sz="2400" b="1" dirty="0"/>
          </a:p>
          <a:p>
            <a:r>
              <a:rPr lang="en-US" sz="2400" b="1" dirty="0" err="1">
                <a:latin typeface="Symbol" panose="05050102010706020507" pitchFamily="18" charset="2"/>
              </a:rPr>
              <a:t>D</a:t>
            </a:r>
            <a:r>
              <a:rPr lang="en-US" sz="2400" b="1" i="1" dirty="0" err="1">
                <a:latin typeface="Symbol" panose="05050102010706020507" pitchFamily="18" charset="2"/>
              </a:rPr>
              <a:t>q</a:t>
            </a:r>
            <a:r>
              <a:rPr lang="en-US" sz="2400" b="1" dirty="0"/>
              <a:t> = ½</a:t>
            </a:r>
            <a:r>
              <a:rPr lang="en-US" sz="2400" b="1" i="1" dirty="0">
                <a:latin typeface="Symbol" panose="05050102010706020507" pitchFamily="18" charset="2"/>
              </a:rPr>
              <a:t>a</a:t>
            </a:r>
            <a:r>
              <a:rPr lang="en-US" sz="2400" b="1" dirty="0">
                <a:latin typeface="Symbol" panose="05050102010706020507" pitchFamily="18" charset="2"/>
              </a:rPr>
              <a:t>D</a:t>
            </a:r>
            <a:r>
              <a:rPr lang="en-US" sz="2400" b="1" i="1" dirty="0"/>
              <a:t>t</a:t>
            </a:r>
            <a:r>
              <a:rPr lang="en-US" sz="2400" b="1" baseline="30000" dirty="0"/>
              <a:t>2</a:t>
            </a:r>
            <a:r>
              <a:rPr lang="en-US" sz="2400" b="1" dirty="0"/>
              <a:t> = 12.454 rad = 713.5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endParaRPr lang="en-US" sz="2400" b="1" baseline="30000" dirty="0"/>
          </a:p>
          <a:p>
            <a:r>
              <a:rPr lang="en-US" sz="2400" b="1" i="1" dirty="0" err="1">
                <a:latin typeface="Symbol" panose="05050102010706020507" pitchFamily="18" charset="2"/>
              </a:rPr>
              <a:t>w</a:t>
            </a:r>
            <a:r>
              <a:rPr lang="en-US" sz="2400" b="1" baseline="-25000" dirty="0" err="1"/>
              <a:t>final</a:t>
            </a:r>
            <a:r>
              <a:rPr lang="en-US" sz="2400" b="1" dirty="0"/>
              <a:t> = </a:t>
            </a:r>
            <a:r>
              <a:rPr lang="en-US" sz="2400" b="1" i="1" dirty="0" err="1">
                <a:latin typeface="Symbol" panose="05050102010706020507" pitchFamily="18" charset="2"/>
              </a:rPr>
              <a:t>a</a:t>
            </a:r>
            <a:r>
              <a:rPr lang="en-US" sz="2400" b="1" dirty="0" err="1">
                <a:latin typeface="Symbol" panose="05050102010706020507" pitchFamily="18" charset="2"/>
              </a:rPr>
              <a:t>D</a:t>
            </a:r>
            <a:r>
              <a:rPr lang="en-US" sz="2400" b="1" i="1" dirty="0" err="1"/>
              <a:t>t</a:t>
            </a:r>
            <a:r>
              <a:rPr lang="en-US" sz="2400" b="1" dirty="0"/>
              <a:t> = 12.454 rad/s = 713.5</a:t>
            </a:r>
            <a:r>
              <a:rPr lang="en-US" sz="2400" b="1" baseline="30000" dirty="0"/>
              <a:t>o</a:t>
            </a:r>
            <a:r>
              <a:rPr lang="en-US" sz="2400" b="1" dirty="0"/>
              <a:t>/s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861" y="4128004"/>
            <a:ext cx="67817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PowerPoint keeps trying to adjust my second motion path so the two don’t really line up!</a:t>
            </a:r>
          </a:p>
          <a:p>
            <a:r>
              <a:rPr lang="en-US" sz="2800" dirty="0"/>
              <a:t>Use arrow keys at high zoom to adjust.</a:t>
            </a:r>
          </a:p>
          <a:p>
            <a:r>
              <a:rPr lang="en-US" sz="2800" dirty="0"/>
              <a:t>This “free fall” portion is not actually accelerating…but it should be!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6091881" y="5663120"/>
            <a:ext cx="294480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6882714" y="4208745"/>
            <a:ext cx="520168" cy="5733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B547A2-E3FB-4A08-9074-48BA9B85235A}"/>
              </a:ext>
            </a:extLst>
          </p:cNvPr>
          <p:cNvSpPr txBox="1"/>
          <p:nvPr/>
        </p:nvSpPr>
        <p:spPr>
          <a:xfrm>
            <a:off x="3642153" y="99539"/>
            <a:ext cx="47975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This slide has 4 animations</a:t>
            </a:r>
            <a:r>
              <a:rPr lang="en-US" sz="1800" b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191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0.45834 0.46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17" y="234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81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691 0.46759 C 0.56693 0.58009 0.68217 0.85231 0.70743 0.96551 " pathEditMode="relative" rAng="0" ptsTypes="AA">
                                      <p:cBhvr>
                                        <p:cTn id="11" dur="5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26" y="2488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810000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46979" y="2131504"/>
            <a:ext cx="4406243" cy="2776486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96969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148553" y="1502536"/>
            <a:ext cx="419774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7665995" y="1850032"/>
            <a:ext cx="0" cy="44479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971004" y="1502536"/>
            <a:ext cx="694991" cy="694991"/>
            <a:chOff x="6420" y="2110"/>
            <a:chExt cx="760" cy="760"/>
          </a:xfrm>
        </p:grpSpPr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6420" y="2110"/>
              <a:ext cx="760" cy="760"/>
            </a:xfrm>
            <a:prstGeom prst="ellipse">
              <a:avLst/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6720" y="2410"/>
              <a:ext cx="160" cy="160"/>
            </a:xfrm>
            <a:prstGeom prst="ellipse">
              <a:avLst/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AutoShape 9"/>
          <p:cNvSpPr>
            <a:spLocks noChangeArrowheads="1"/>
          </p:cNvSpPr>
          <p:nvPr/>
        </p:nvSpPr>
        <p:spPr bwMode="auto">
          <a:xfrm rot="20670690">
            <a:off x="6077941" y="1850032"/>
            <a:ext cx="1386506" cy="295372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7242048" y="1773583"/>
            <a:ext cx="145948" cy="149424"/>
          </a:xfrm>
          <a:prstGeom prst="ellipse">
            <a:avLst/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146979" y="1919533"/>
            <a:ext cx="5559928" cy="528193"/>
          </a:xfrm>
          <a:prstGeom prst="rect">
            <a:avLst/>
          </a:prstGeom>
          <a:gradFill rotWithShape="1">
            <a:gsLst>
              <a:gs pos="0">
                <a:srgbClr val="993300">
                  <a:gamma/>
                  <a:tint val="22353"/>
                  <a:invGamma/>
                </a:srgbClr>
              </a:gs>
              <a:gs pos="100000">
                <a:srgbClr val="9933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7360199" y="2350425"/>
            <a:ext cx="597692" cy="4023997"/>
            <a:chOff x="6710" y="3360"/>
            <a:chExt cx="431" cy="2895"/>
          </a:xfrm>
        </p:grpSpPr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711" y="4020"/>
              <a:ext cx="430" cy="22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6710" y="3360"/>
              <a:ext cx="430" cy="660"/>
            </a:xfrm>
            <a:prstGeom prst="rect">
              <a:avLst/>
            </a:prstGeom>
            <a:gradFill rotWithShape="1">
              <a:gsLst>
                <a:gs pos="0">
                  <a:srgbClr val="99CCFF">
                    <a:gamma/>
                    <a:shade val="46275"/>
                    <a:invGamma/>
                  </a:srgbClr>
                </a:gs>
                <a:gs pos="50000">
                  <a:srgbClr val="99CCFF"/>
                </a:gs>
                <a:gs pos="100000">
                  <a:srgbClr val="99CC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-1073516" y="1043844"/>
            <a:ext cx="4305468" cy="861789"/>
            <a:chOff x="643" y="2420"/>
            <a:chExt cx="3097" cy="620"/>
          </a:xfrm>
        </p:grpSpPr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643" y="2562"/>
              <a:ext cx="2047" cy="3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690" y="2420"/>
              <a:ext cx="1050" cy="620"/>
            </a:xfrm>
            <a:prstGeom prst="rect">
              <a:avLst/>
            </a:prstGeom>
            <a:gradFill rotWithShape="1">
              <a:gsLst>
                <a:gs pos="0">
                  <a:srgbClr val="CCFFCC"/>
                </a:gs>
                <a:gs pos="100000">
                  <a:srgbClr val="CC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425816" y="407740"/>
            <a:ext cx="349655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two blocks have significant “white” sections attached to them.</a:t>
            </a:r>
          </a:p>
          <a:p>
            <a:r>
              <a:rPr lang="en-US" sz="2000" dirty="0"/>
              <a:t>The strings don’t lengthen or contract… they are non-animated!</a:t>
            </a:r>
          </a:p>
          <a:p>
            <a:endParaRPr lang="en-US" sz="2000" dirty="0"/>
          </a:p>
          <a:p>
            <a:r>
              <a:rPr lang="en-US" sz="2000" dirty="0"/>
              <a:t>The green block drags a white region over top of the horizontal string to keep it from becoming visible after the block passes.</a:t>
            </a:r>
          </a:p>
          <a:p>
            <a:endParaRPr lang="en-US" sz="2000" dirty="0"/>
          </a:p>
          <a:p>
            <a:r>
              <a:rPr lang="en-US" sz="2000" dirty="0"/>
              <a:t>The blue block pushes a white section over the vertical string for the same reason.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448180-AC84-8B0F-A23F-8E1E2398CD54}"/>
              </a:ext>
            </a:extLst>
          </p:cNvPr>
          <p:cNvSpPr txBox="1"/>
          <p:nvPr/>
        </p:nvSpPr>
        <p:spPr>
          <a:xfrm>
            <a:off x="3685403" y="284891"/>
            <a:ext cx="3864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This slide has 2 animations.</a:t>
            </a:r>
          </a:p>
        </p:txBody>
      </p:sp>
    </p:spTree>
    <p:extLst>
      <p:ext uri="{BB962C8B-B14F-4D97-AF65-F5344CB8AC3E}">
        <p14:creationId xmlns:p14="http://schemas.microsoft.com/office/powerpoint/2010/main" val="300700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5E-6 0.443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5005277" y="2257378"/>
            <a:ext cx="0" cy="479341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4259623" y="974771"/>
            <a:ext cx="254063" cy="774892"/>
          </a:xfrm>
          <a:prstGeom prst="roundRect">
            <a:avLst>
              <a:gd name="adj" fmla="val 50000"/>
            </a:avLst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2348751" y="1013716"/>
            <a:ext cx="2648603" cy="2648604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CC99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3293017" y="2527507"/>
            <a:ext cx="0" cy="129572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9"/>
          <p:cNvSpPr>
            <a:spLocks noChangeArrowheads="1"/>
          </p:cNvSpPr>
          <p:nvPr/>
        </p:nvSpPr>
        <p:spPr bwMode="auto">
          <a:xfrm>
            <a:off x="4342194" y="1050990"/>
            <a:ext cx="91039" cy="8892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462708" y="3821109"/>
            <a:ext cx="3852911" cy="2513590"/>
          </a:xfrm>
          <a:prstGeom prst="rect">
            <a:avLst/>
          </a:prstGeom>
          <a:gradFill rotWithShape="1">
            <a:gsLst>
              <a:gs pos="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2181493" y="837990"/>
            <a:ext cx="2987354" cy="3000057"/>
            <a:chOff x="2181493" y="837990"/>
            <a:chExt cx="2987354" cy="3000057"/>
          </a:xfrm>
        </p:grpSpPr>
        <p:grpSp>
          <p:nvGrpSpPr>
            <p:cNvPr id="29" name="Group 14"/>
            <p:cNvGrpSpPr>
              <a:grpSpLocks/>
            </p:cNvGrpSpPr>
            <p:nvPr/>
          </p:nvGrpSpPr>
          <p:grpSpPr bwMode="auto">
            <a:xfrm>
              <a:off x="2181493" y="844767"/>
              <a:ext cx="2987354" cy="2993280"/>
              <a:chOff x="2941" y="1133"/>
              <a:chExt cx="3526" cy="3534"/>
            </a:xfrm>
          </p:grpSpPr>
          <p:sp>
            <p:nvSpPr>
              <p:cNvPr id="31" name="Arc 15"/>
              <p:cNvSpPr>
                <a:spLocks/>
              </p:cNvSpPr>
              <p:nvPr/>
            </p:nvSpPr>
            <p:spPr bwMode="auto">
              <a:xfrm>
                <a:off x="2941" y="1133"/>
                <a:ext cx="1762" cy="176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86 h 21686"/>
                  <a:gd name="T2" fmla="*/ 21494 w 21600"/>
                  <a:gd name="T3" fmla="*/ 0 h 21686"/>
                  <a:gd name="T4" fmla="*/ 21600 w 21600"/>
                  <a:gd name="T5" fmla="*/ 21600 h 21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6" fill="none" extrusionOk="0">
                    <a:moveTo>
                      <a:pt x="0" y="21685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0" y="9712"/>
                      <a:pt x="9606" y="58"/>
                      <a:pt x="21494" y="0"/>
                    </a:cubicBezTo>
                  </a:path>
                  <a:path w="21600" h="21686" stroke="0" extrusionOk="0">
                    <a:moveTo>
                      <a:pt x="0" y="21685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0" y="9712"/>
                      <a:pt x="9606" y="58"/>
                      <a:pt x="21494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32" name="Group 16"/>
              <p:cNvGrpSpPr>
                <a:grpSpLocks/>
              </p:cNvGrpSpPr>
              <p:nvPr/>
            </p:nvGrpSpPr>
            <p:grpSpPr bwMode="auto">
              <a:xfrm>
                <a:off x="4705" y="2889"/>
                <a:ext cx="1762" cy="1778"/>
                <a:chOff x="4705" y="2889"/>
                <a:chExt cx="1762" cy="1778"/>
              </a:xfrm>
            </p:grpSpPr>
            <p:sp>
              <p:nvSpPr>
                <p:cNvPr id="33" name="Arc 17"/>
                <p:cNvSpPr>
                  <a:spLocks/>
                </p:cNvSpPr>
                <p:nvPr/>
              </p:nvSpPr>
              <p:spPr bwMode="auto">
                <a:xfrm rot="10800000">
                  <a:off x="4705" y="2889"/>
                  <a:ext cx="1762" cy="1769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0 w 21600"/>
                    <a:gd name="T1" fmla="*/ 21686 h 21686"/>
                    <a:gd name="T2" fmla="*/ 21494 w 21600"/>
                    <a:gd name="T3" fmla="*/ 0 h 21686"/>
                    <a:gd name="T4" fmla="*/ 21600 w 21600"/>
                    <a:gd name="T5" fmla="*/ 21600 h 21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86" fill="none" extrusionOk="0">
                      <a:moveTo>
                        <a:pt x="0" y="21685"/>
                      </a:moveTo>
                      <a:cubicBezTo>
                        <a:pt x="0" y="21657"/>
                        <a:pt x="0" y="21628"/>
                        <a:pt x="0" y="21600"/>
                      </a:cubicBezTo>
                      <a:cubicBezTo>
                        <a:pt x="0" y="9712"/>
                        <a:pt x="9606" y="58"/>
                        <a:pt x="21494" y="0"/>
                      </a:cubicBezTo>
                    </a:path>
                    <a:path w="21600" h="21686" stroke="0" extrusionOk="0">
                      <a:moveTo>
                        <a:pt x="0" y="21685"/>
                      </a:moveTo>
                      <a:cubicBezTo>
                        <a:pt x="0" y="21657"/>
                        <a:pt x="0" y="21628"/>
                        <a:pt x="0" y="21600"/>
                      </a:cubicBezTo>
                      <a:cubicBezTo>
                        <a:pt x="0" y="9712"/>
                        <a:pt x="9606" y="58"/>
                        <a:pt x="21494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18"/>
                <p:cNvSpPr>
                  <a:spLocks/>
                </p:cNvSpPr>
                <p:nvPr/>
              </p:nvSpPr>
              <p:spPr bwMode="auto">
                <a:xfrm rot="10800000">
                  <a:off x="4705" y="2889"/>
                  <a:ext cx="1762" cy="1778"/>
                </a:xfrm>
                <a:custGeom>
                  <a:avLst/>
                  <a:gdLst>
                    <a:gd name="T0" fmla="*/ 0 w 2730"/>
                    <a:gd name="T1" fmla="*/ 2535 h 2535"/>
                    <a:gd name="T2" fmla="*/ 2730 w 2730"/>
                    <a:gd name="T3" fmla="*/ 2535 h 2535"/>
                    <a:gd name="T4" fmla="*/ 2730 w 2730"/>
                    <a:gd name="T5" fmla="*/ 0 h 2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730" h="2535">
                      <a:moveTo>
                        <a:pt x="0" y="2535"/>
                      </a:moveTo>
                      <a:lnTo>
                        <a:pt x="2730" y="2535"/>
                      </a:lnTo>
                      <a:lnTo>
                        <a:pt x="27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2181493" y="837990"/>
              <a:ext cx="1492830" cy="1505957"/>
            </a:xfrm>
            <a:custGeom>
              <a:avLst/>
              <a:gdLst>
                <a:gd name="T0" fmla="*/ 0 w 2730"/>
                <a:gd name="T1" fmla="*/ 2535 h 2535"/>
                <a:gd name="T2" fmla="*/ 2730 w 2730"/>
                <a:gd name="T3" fmla="*/ 2535 h 2535"/>
                <a:gd name="T4" fmla="*/ 2730 w 2730"/>
                <a:gd name="T5" fmla="*/ 0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30" h="2535">
                  <a:moveTo>
                    <a:pt x="0" y="2535"/>
                  </a:moveTo>
                  <a:lnTo>
                    <a:pt x="2730" y="2535"/>
                  </a:lnTo>
                  <a:lnTo>
                    <a:pt x="273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Oval 20"/>
          <p:cNvSpPr>
            <a:spLocks noChangeArrowheads="1"/>
          </p:cNvSpPr>
          <p:nvPr/>
        </p:nvSpPr>
        <p:spPr bwMode="auto">
          <a:xfrm>
            <a:off x="3547080" y="2209928"/>
            <a:ext cx="256179" cy="254062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4744491" y="3382930"/>
            <a:ext cx="521572" cy="3789052"/>
            <a:chOff x="5306351" y="3933773"/>
            <a:chExt cx="521572" cy="3789052"/>
          </a:xfrm>
        </p:grpSpPr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5447735" y="4559899"/>
              <a:ext cx="214936" cy="31629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5306351" y="3933773"/>
              <a:ext cx="521572" cy="844837"/>
            </a:xfrm>
            <a:prstGeom prst="rect">
              <a:avLst/>
            </a:prstGeom>
            <a:gradFill rotWithShape="1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004433" y="232721"/>
            <a:ext cx="555491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Symbol" panose="05050102010706020507" pitchFamily="18" charset="2"/>
              </a:rPr>
              <a:t>D</a:t>
            </a:r>
            <a:r>
              <a:rPr lang="en-US" sz="2000" b="1" i="1" dirty="0"/>
              <a:t>t</a:t>
            </a:r>
            <a:r>
              <a:rPr lang="en-US" sz="2000" b="1" dirty="0"/>
              <a:t> = 2 s</a:t>
            </a:r>
          </a:p>
          <a:p>
            <a:r>
              <a:rPr lang="en-US" sz="2000" b="1" i="1" dirty="0"/>
              <a:t>L</a:t>
            </a:r>
            <a:r>
              <a:rPr lang="en-US" sz="2000" b="1" dirty="0"/>
              <a:t> = 3.59 in (measured)</a:t>
            </a:r>
          </a:p>
          <a:p>
            <a:r>
              <a:rPr lang="en-US" sz="2000" b="1" i="1" dirty="0"/>
              <a:t>D</a:t>
            </a:r>
            <a:r>
              <a:rPr lang="en-US" sz="2000" b="1" dirty="0"/>
              <a:t> = 2.90 in, or r = 1.45 in</a:t>
            </a:r>
          </a:p>
          <a:p>
            <a:r>
              <a:rPr lang="en-US" sz="2000" b="1" i="1" dirty="0"/>
              <a:t>a</a:t>
            </a:r>
            <a:r>
              <a:rPr lang="en-US" sz="2000" b="1" dirty="0"/>
              <a:t> = 2</a:t>
            </a:r>
            <a:r>
              <a:rPr lang="en-US" sz="2000" b="1" i="1" dirty="0"/>
              <a:t>L</a:t>
            </a:r>
            <a:r>
              <a:rPr lang="en-US" sz="2000" b="1" dirty="0"/>
              <a:t>/</a:t>
            </a:r>
            <a:r>
              <a:rPr lang="en-US" sz="2000" b="1" dirty="0">
                <a:latin typeface="Symbol" panose="05050102010706020507" pitchFamily="18" charset="2"/>
              </a:rPr>
              <a:t>D</a:t>
            </a:r>
            <a:r>
              <a:rPr lang="en-US" sz="2000" b="1" i="1" dirty="0"/>
              <a:t>t</a:t>
            </a:r>
            <a:r>
              <a:rPr lang="en-US" sz="2000" b="1" baseline="30000" dirty="0"/>
              <a:t>2</a:t>
            </a:r>
            <a:r>
              <a:rPr lang="en-US" sz="2000" b="1" dirty="0"/>
              <a:t> = 1.795 in/s</a:t>
            </a:r>
            <a:r>
              <a:rPr lang="en-US" sz="2000" b="1" baseline="30000" dirty="0"/>
              <a:t>2</a:t>
            </a:r>
          </a:p>
          <a:p>
            <a:r>
              <a:rPr lang="en-US" sz="2000" b="1" i="1" dirty="0">
                <a:latin typeface="Symbol" panose="05050102010706020507" pitchFamily="18" charset="2"/>
              </a:rPr>
              <a:t>a</a:t>
            </a:r>
            <a:r>
              <a:rPr lang="en-US" sz="2000" b="1" dirty="0"/>
              <a:t> = </a:t>
            </a:r>
            <a:r>
              <a:rPr lang="en-US" sz="2000" b="1" i="1" dirty="0" err="1"/>
              <a:t>a</a:t>
            </a:r>
            <a:r>
              <a:rPr lang="en-US" sz="2000" b="1" dirty="0" err="1"/>
              <a:t>/</a:t>
            </a:r>
            <a:r>
              <a:rPr lang="en-US" sz="2000" b="1" i="1" dirty="0" err="1"/>
              <a:t>r</a:t>
            </a:r>
            <a:r>
              <a:rPr lang="en-US" sz="2000" b="1" dirty="0"/>
              <a:t> = 1.238 rad/s</a:t>
            </a:r>
            <a:r>
              <a:rPr lang="en-US" sz="2000" b="1" baseline="30000" dirty="0"/>
              <a:t>2</a:t>
            </a:r>
            <a:endParaRPr lang="en-US" sz="2000" b="1" dirty="0"/>
          </a:p>
          <a:p>
            <a:r>
              <a:rPr lang="en-US" sz="2000" b="1" dirty="0" err="1">
                <a:latin typeface="Symbol" panose="05050102010706020507" pitchFamily="18" charset="2"/>
              </a:rPr>
              <a:t>D</a:t>
            </a:r>
            <a:r>
              <a:rPr lang="en-US" sz="2000" b="1" i="1" dirty="0" err="1">
                <a:latin typeface="Symbol" panose="05050102010706020507" pitchFamily="18" charset="2"/>
              </a:rPr>
              <a:t>q</a:t>
            </a:r>
            <a:r>
              <a:rPr lang="en-US" sz="2000" b="1" dirty="0"/>
              <a:t> = ½</a:t>
            </a:r>
            <a:r>
              <a:rPr lang="en-US" sz="2000" b="1" i="1" dirty="0">
                <a:latin typeface="Symbol" panose="05050102010706020507" pitchFamily="18" charset="2"/>
              </a:rPr>
              <a:t>a</a:t>
            </a:r>
            <a:r>
              <a:rPr lang="en-US" sz="2000" b="1" dirty="0">
                <a:latin typeface="Symbol" panose="05050102010706020507" pitchFamily="18" charset="2"/>
              </a:rPr>
              <a:t>D</a:t>
            </a:r>
            <a:r>
              <a:rPr lang="en-US" sz="2000" b="1" i="1" dirty="0"/>
              <a:t>t</a:t>
            </a:r>
            <a:r>
              <a:rPr lang="en-US" sz="2000" b="1" baseline="30000" dirty="0"/>
              <a:t>2</a:t>
            </a:r>
            <a:r>
              <a:rPr lang="en-US" sz="2000" b="1" dirty="0"/>
              <a:t> = 2.476 rad = 141.9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endParaRPr lang="en-US" sz="2000" b="1" dirty="0"/>
          </a:p>
          <a:p>
            <a:r>
              <a:rPr lang="en-US" sz="2000" b="1" i="1" dirty="0" err="1">
                <a:latin typeface="Symbol" panose="05050102010706020507" pitchFamily="18" charset="2"/>
              </a:rPr>
              <a:t>w</a:t>
            </a:r>
            <a:r>
              <a:rPr lang="en-US" sz="2000" b="1" baseline="-25000" dirty="0" err="1"/>
              <a:t>final</a:t>
            </a:r>
            <a:r>
              <a:rPr lang="en-US" sz="2000" b="1" dirty="0"/>
              <a:t> = </a:t>
            </a:r>
            <a:r>
              <a:rPr lang="en-US" sz="2000" b="1" i="1" dirty="0" err="1">
                <a:latin typeface="Symbol" panose="05050102010706020507" pitchFamily="18" charset="2"/>
              </a:rPr>
              <a:t>a</a:t>
            </a:r>
            <a:r>
              <a:rPr lang="en-US" sz="2000" b="1" dirty="0" err="1">
                <a:latin typeface="Symbol" panose="05050102010706020507" pitchFamily="18" charset="2"/>
              </a:rPr>
              <a:t>D</a:t>
            </a:r>
            <a:r>
              <a:rPr lang="en-US" sz="2000" b="1" i="1" dirty="0" err="1"/>
              <a:t>t</a:t>
            </a:r>
            <a:r>
              <a:rPr lang="en-US" sz="2000" b="1" dirty="0"/>
              <a:t> = 2.476 rad/s = 141.9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2000" b="1" dirty="0"/>
              <a:t>/s</a:t>
            </a:r>
          </a:p>
          <a:p>
            <a:endParaRPr lang="en-US" sz="2000" b="1" dirty="0"/>
          </a:p>
          <a:p>
            <a:r>
              <a:rPr lang="en-US" sz="2000" b="1" dirty="0"/>
              <a:t>This slide combines some of the earlier features.</a:t>
            </a:r>
          </a:p>
          <a:p>
            <a:r>
              <a:rPr lang="en-US" sz="2000" b="1" dirty="0"/>
              <a:t>The green “paper tab” has a significant invisible section that the rotation axis is correct.</a:t>
            </a:r>
          </a:p>
          <a:p>
            <a:endParaRPr lang="en-US" sz="2000" b="1" dirty="0"/>
          </a:p>
          <a:p>
            <a:r>
              <a:rPr lang="en-US" sz="2000" b="1" dirty="0"/>
              <a:t>In the “real” experiment, </a:t>
            </a:r>
            <a:r>
              <a:rPr lang="en-US" sz="2000" b="1" i="1" dirty="0"/>
              <a:t>L</a:t>
            </a:r>
            <a:r>
              <a:rPr lang="en-US" sz="2000" b="1" dirty="0"/>
              <a:t> was much larger than </a:t>
            </a:r>
            <a:r>
              <a:rPr lang="en-US" sz="2000" b="1" i="1" dirty="0"/>
              <a:t>D</a:t>
            </a:r>
            <a:r>
              <a:rPr lang="en-US" sz="2000" b="1" dirty="0"/>
              <a:t>. So, to match that experiment better, we would probably draw a much smaller wheel. If </a:t>
            </a:r>
            <a:r>
              <a:rPr lang="en-US" sz="2000" b="1" i="1" dirty="0"/>
              <a:t>D</a:t>
            </a:r>
            <a:r>
              <a:rPr lang="en-US" sz="2000" b="1" dirty="0"/>
              <a:t> = 1.00 inches as drawn, then the results would be </a:t>
            </a:r>
            <a:r>
              <a:rPr lang="en-US" sz="2000" b="1" i="1" dirty="0"/>
              <a:t>a </a:t>
            </a:r>
            <a:r>
              <a:rPr lang="en-US" sz="2000" b="1" dirty="0"/>
              <a:t>= 1.795 in/s</a:t>
            </a:r>
            <a:r>
              <a:rPr lang="en-US" sz="2000" b="1" baseline="30000" dirty="0"/>
              <a:t>2</a:t>
            </a:r>
            <a:r>
              <a:rPr lang="en-US" sz="2000" b="1" dirty="0"/>
              <a:t>,</a:t>
            </a:r>
            <a:r>
              <a:rPr lang="en-US" sz="2000" b="1" baseline="30000" dirty="0"/>
              <a:t> </a:t>
            </a:r>
            <a:r>
              <a:rPr lang="en-US" sz="2000" b="1" i="1" dirty="0">
                <a:latin typeface="Symbol" panose="05050102010706020507" pitchFamily="18" charset="2"/>
              </a:rPr>
              <a:t>a</a:t>
            </a:r>
            <a:r>
              <a:rPr lang="en-US" sz="2000" b="1" dirty="0"/>
              <a:t> = 3.59 rad/s</a:t>
            </a:r>
            <a:r>
              <a:rPr lang="en-US" sz="2000" b="1" baseline="30000" dirty="0"/>
              <a:t>2</a:t>
            </a:r>
            <a:r>
              <a:rPr lang="en-US" sz="2000" b="1" dirty="0"/>
              <a:t>, </a:t>
            </a:r>
            <a:r>
              <a:rPr lang="en-US" sz="2000" b="1" dirty="0" err="1">
                <a:latin typeface="Symbol" panose="05050102010706020507" pitchFamily="18" charset="2"/>
              </a:rPr>
              <a:t>D</a:t>
            </a:r>
            <a:r>
              <a:rPr lang="en-US" sz="2000" b="1" i="1" dirty="0" err="1">
                <a:latin typeface="Symbol" panose="05050102010706020507" pitchFamily="18" charset="2"/>
              </a:rPr>
              <a:t>q</a:t>
            </a:r>
            <a:r>
              <a:rPr lang="en-US" sz="2000" b="1" dirty="0"/>
              <a:t> = ½</a:t>
            </a:r>
            <a:r>
              <a:rPr lang="en-US" sz="2000" b="1" i="1" dirty="0">
                <a:latin typeface="Symbol" panose="05050102010706020507" pitchFamily="18" charset="2"/>
              </a:rPr>
              <a:t>a</a:t>
            </a:r>
            <a:r>
              <a:rPr lang="en-US" sz="2000" b="1" dirty="0">
                <a:latin typeface="Symbol" panose="05050102010706020507" pitchFamily="18" charset="2"/>
              </a:rPr>
              <a:t>D</a:t>
            </a:r>
            <a:r>
              <a:rPr lang="en-US" sz="2000" b="1" i="1" dirty="0"/>
              <a:t>t</a:t>
            </a:r>
            <a:r>
              <a:rPr lang="en-US" sz="2000" b="1" baseline="30000" dirty="0"/>
              <a:t>2</a:t>
            </a:r>
            <a:r>
              <a:rPr lang="en-US" sz="2000" b="1" dirty="0"/>
              <a:t> = 7.18 rad = 411.4</a:t>
            </a:r>
            <a:r>
              <a:rPr lang="en-US" sz="2000" b="1" baseline="30000" dirty="0"/>
              <a:t>o</a:t>
            </a:r>
            <a:r>
              <a:rPr lang="en-US" sz="2000" b="1" dirty="0"/>
              <a:t> (i.e., more than one full turn), and </a:t>
            </a:r>
            <a:r>
              <a:rPr lang="en-US" sz="2000" b="1" i="1" dirty="0" err="1">
                <a:latin typeface="Symbol" panose="05050102010706020507" pitchFamily="18" charset="2"/>
              </a:rPr>
              <a:t>w</a:t>
            </a:r>
            <a:r>
              <a:rPr lang="en-US" sz="2000" b="1" baseline="-25000" dirty="0" err="1"/>
              <a:t>final</a:t>
            </a:r>
            <a:r>
              <a:rPr lang="en-US" sz="2000" b="1" dirty="0"/>
              <a:t> = </a:t>
            </a:r>
            <a:r>
              <a:rPr lang="en-US" sz="2000" b="1" i="1" dirty="0" err="1">
                <a:latin typeface="Symbol" panose="05050102010706020507" pitchFamily="18" charset="2"/>
              </a:rPr>
              <a:t>a</a:t>
            </a:r>
            <a:r>
              <a:rPr lang="en-US" sz="2000" b="1" dirty="0" err="1">
                <a:latin typeface="Symbol" panose="05050102010706020507" pitchFamily="18" charset="2"/>
              </a:rPr>
              <a:t>D</a:t>
            </a:r>
            <a:r>
              <a:rPr lang="en-US" sz="2000" b="1" i="1" dirty="0" err="1"/>
              <a:t>t</a:t>
            </a:r>
            <a:r>
              <a:rPr lang="en-US" sz="2000" b="1" i="1" dirty="0"/>
              <a:t> </a:t>
            </a:r>
            <a:r>
              <a:rPr lang="en-US" sz="2000" b="1" dirty="0"/>
              <a:t>= 7.18 rad/s = 411.4</a:t>
            </a:r>
            <a:r>
              <a:rPr lang="en-US" sz="2000" b="1" baseline="30000" dirty="0"/>
              <a:t>o</a:t>
            </a:r>
            <a:r>
              <a:rPr lang="en-US" sz="2000" b="1" dirty="0"/>
              <a:t>/s</a:t>
            </a: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293017" y="2006678"/>
            <a:ext cx="512654" cy="514477"/>
          </a:xfrm>
          <a:custGeom>
            <a:avLst/>
            <a:gdLst>
              <a:gd name="T0" fmla="*/ 0 w 1283"/>
              <a:gd name="T1" fmla="*/ 1290 h 1290"/>
              <a:gd name="T2" fmla="*/ 0 w 1283"/>
              <a:gd name="T3" fmla="*/ 473 h 1290"/>
              <a:gd name="T4" fmla="*/ 473 w 1283"/>
              <a:gd name="T5" fmla="*/ 0 h 1290"/>
              <a:gd name="T6" fmla="*/ 1283 w 1283"/>
              <a:gd name="T7" fmla="*/ 0 h 1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3" h="1290">
                <a:moveTo>
                  <a:pt x="0" y="1290"/>
                </a:moveTo>
                <a:lnTo>
                  <a:pt x="0" y="473"/>
                </a:lnTo>
                <a:lnTo>
                  <a:pt x="473" y="0"/>
                </a:lnTo>
                <a:lnTo>
                  <a:pt x="1283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 flipH="1">
            <a:off x="3515027" y="2006678"/>
            <a:ext cx="512654" cy="514477"/>
          </a:xfrm>
          <a:custGeom>
            <a:avLst/>
            <a:gdLst>
              <a:gd name="T0" fmla="*/ 0 w 1283"/>
              <a:gd name="T1" fmla="*/ 1290 h 1290"/>
              <a:gd name="T2" fmla="*/ 0 w 1283"/>
              <a:gd name="T3" fmla="*/ 473 h 1290"/>
              <a:gd name="T4" fmla="*/ 473 w 1283"/>
              <a:gd name="T5" fmla="*/ 0 h 1290"/>
              <a:gd name="T6" fmla="*/ 1283 w 1283"/>
              <a:gd name="T7" fmla="*/ 0 h 1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3" h="1290">
                <a:moveTo>
                  <a:pt x="0" y="1290"/>
                </a:moveTo>
                <a:lnTo>
                  <a:pt x="0" y="473"/>
                </a:lnTo>
                <a:lnTo>
                  <a:pt x="473" y="0"/>
                </a:lnTo>
                <a:lnTo>
                  <a:pt x="1283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>
            <a:off x="4027681" y="2527507"/>
            <a:ext cx="0" cy="130207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ADB303-6C7A-6000-D372-91CC61B58A94}"/>
              </a:ext>
            </a:extLst>
          </p:cNvPr>
          <p:cNvSpPr txBox="1"/>
          <p:nvPr/>
        </p:nvSpPr>
        <p:spPr>
          <a:xfrm>
            <a:off x="1380868" y="223106"/>
            <a:ext cx="4426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This slide has 2 animations. </a:t>
            </a:r>
          </a:p>
        </p:txBody>
      </p:sp>
    </p:spTree>
    <p:extLst>
      <p:ext uri="{BB962C8B-B14F-4D97-AF65-F5344CB8AC3E}">
        <p14:creationId xmlns:p14="http://schemas.microsoft.com/office/powerpoint/2010/main" val="397671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3.125E-6 0.493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514000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 rot="1800000">
            <a:off x="4006761" y="1393695"/>
            <a:ext cx="254063" cy="774892"/>
            <a:chOff x="9728439" y="526363"/>
            <a:chExt cx="254063" cy="774892"/>
          </a:xfrm>
        </p:grpSpPr>
        <p:sp>
          <p:nvSpPr>
            <p:cNvPr id="2" name="AutoShape 2"/>
            <p:cNvSpPr>
              <a:spLocks noChangeArrowheads="1"/>
            </p:cNvSpPr>
            <p:nvPr/>
          </p:nvSpPr>
          <p:spPr bwMode="auto">
            <a:xfrm>
              <a:off x="9728439" y="526363"/>
              <a:ext cx="254063" cy="774892"/>
            </a:xfrm>
            <a:prstGeom prst="roundRect">
              <a:avLst>
                <a:gd name="adj" fmla="val 50000"/>
              </a:avLst>
            </a:pr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9"/>
            <p:cNvSpPr>
              <a:spLocks noChangeArrowheads="1"/>
            </p:cNvSpPr>
            <p:nvPr/>
          </p:nvSpPr>
          <p:spPr bwMode="auto">
            <a:xfrm>
              <a:off x="9811010" y="602582"/>
              <a:ext cx="91039" cy="8892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4653585" y="2336509"/>
            <a:ext cx="0" cy="479341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2797162" y="1462124"/>
            <a:ext cx="1852575" cy="1852576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CC99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3293017" y="2527507"/>
            <a:ext cx="0" cy="129572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2673864" y="1339151"/>
            <a:ext cx="2089515" cy="2098401"/>
            <a:chOff x="2181493" y="837990"/>
            <a:chExt cx="2987354" cy="3000057"/>
          </a:xfrm>
        </p:grpSpPr>
        <p:grpSp>
          <p:nvGrpSpPr>
            <p:cNvPr id="29" name="Group 14"/>
            <p:cNvGrpSpPr>
              <a:grpSpLocks/>
            </p:cNvGrpSpPr>
            <p:nvPr/>
          </p:nvGrpSpPr>
          <p:grpSpPr bwMode="auto">
            <a:xfrm>
              <a:off x="2181493" y="844767"/>
              <a:ext cx="2987354" cy="2993280"/>
              <a:chOff x="2941" y="1133"/>
              <a:chExt cx="3526" cy="3534"/>
            </a:xfrm>
          </p:grpSpPr>
          <p:sp>
            <p:nvSpPr>
              <p:cNvPr id="31" name="Arc 15"/>
              <p:cNvSpPr>
                <a:spLocks/>
              </p:cNvSpPr>
              <p:nvPr/>
            </p:nvSpPr>
            <p:spPr bwMode="auto">
              <a:xfrm>
                <a:off x="2941" y="1133"/>
                <a:ext cx="1762" cy="176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86 h 21686"/>
                  <a:gd name="T2" fmla="*/ 21494 w 21600"/>
                  <a:gd name="T3" fmla="*/ 0 h 21686"/>
                  <a:gd name="T4" fmla="*/ 21600 w 21600"/>
                  <a:gd name="T5" fmla="*/ 21600 h 21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6" fill="none" extrusionOk="0">
                    <a:moveTo>
                      <a:pt x="0" y="21685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0" y="9712"/>
                      <a:pt x="9606" y="58"/>
                      <a:pt x="21494" y="0"/>
                    </a:cubicBezTo>
                  </a:path>
                  <a:path w="21600" h="21686" stroke="0" extrusionOk="0">
                    <a:moveTo>
                      <a:pt x="0" y="21685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0" y="9712"/>
                      <a:pt x="9606" y="58"/>
                      <a:pt x="21494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32" name="Group 16"/>
              <p:cNvGrpSpPr>
                <a:grpSpLocks/>
              </p:cNvGrpSpPr>
              <p:nvPr/>
            </p:nvGrpSpPr>
            <p:grpSpPr bwMode="auto">
              <a:xfrm>
                <a:off x="4705" y="2889"/>
                <a:ext cx="1762" cy="1778"/>
                <a:chOff x="4705" y="2889"/>
                <a:chExt cx="1762" cy="1778"/>
              </a:xfrm>
            </p:grpSpPr>
            <p:sp>
              <p:nvSpPr>
                <p:cNvPr id="33" name="Arc 17"/>
                <p:cNvSpPr>
                  <a:spLocks/>
                </p:cNvSpPr>
                <p:nvPr/>
              </p:nvSpPr>
              <p:spPr bwMode="auto">
                <a:xfrm rot="10800000">
                  <a:off x="4705" y="2889"/>
                  <a:ext cx="1762" cy="1769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0 w 21600"/>
                    <a:gd name="T1" fmla="*/ 21686 h 21686"/>
                    <a:gd name="T2" fmla="*/ 21494 w 21600"/>
                    <a:gd name="T3" fmla="*/ 0 h 21686"/>
                    <a:gd name="T4" fmla="*/ 21600 w 21600"/>
                    <a:gd name="T5" fmla="*/ 21600 h 21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86" fill="none" extrusionOk="0">
                      <a:moveTo>
                        <a:pt x="0" y="21685"/>
                      </a:moveTo>
                      <a:cubicBezTo>
                        <a:pt x="0" y="21657"/>
                        <a:pt x="0" y="21628"/>
                        <a:pt x="0" y="21600"/>
                      </a:cubicBezTo>
                      <a:cubicBezTo>
                        <a:pt x="0" y="9712"/>
                        <a:pt x="9606" y="58"/>
                        <a:pt x="21494" y="0"/>
                      </a:cubicBezTo>
                    </a:path>
                    <a:path w="21600" h="21686" stroke="0" extrusionOk="0">
                      <a:moveTo>
                        <a:pt x="0" y="21685"/>
                      </a:moveTo>
                      <a:cubicBezTo>
                        <a:pt x="0" y="21657"/>
                        <a:pt x="0" y="21628"/>
                        <a:pt x="0" y="21600"/>
                      </a:cubicBezTo>
                      <a:cubicBezTo>
                        <a:pt x="0" y="9712"/>
                        <a:pt x="9606" y="58"/>
                        <a:pt x="21494" y="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18"/>
                <p:cNvSpPr>
                  <a:spLocks/>
                </p:cNvSpPr>
                <p:nvPr/>
              </p:nvSpPr>
              <p:spPr bwMode="auto">
                <a:xfrm rot="10800000">
                  <a:off x="4705" y="2889"/>
                  <a:ext cx="1762" cy="1778"/>
                </a:xfrm>
                <a:custGeom>
                  <a:avLst/>
                  <a:gdLst>
                    <a:gd name="T0" fmla="*/ 0 w 2730"/>
                    <a:gd name="T1" fmla="*/ 2535 h 2535"/>
                    <a:gd name="T2" fmla="*/ 2730 w 2730"/>
                    <a:gd name="T3" fmla="*/ 2535 h 2535"/>
                    <a:gd name="T4" fmla="*/ 2730 w 2730"/>
                    <a:gd name="T5" fmla="*/ 0 h 2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730" h="2535">
                      <a:moveTo>
                        <a:pt x="0" y="2535"/>
                      </a:moveTo>
                      <a:lnTo>
                        <a:pt x="2730" y="2535"/>
                      </a:lnTo>
                      <a:lnTo>
                        <a:pt x="27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2181493" y="837990"/>
              <a:ext cx="1492830" cy="1505957"/>
            </a:xfrm>
            <a:custGeom>
              <a:avLst/>
              <a:gdLst>
                <a:gd name="T0" fmla="*/ 0 w 2730"/>
                <a:gd name="T1" fmla="*/ 2535 h 2535"/>
                <a:gd name="T2" fmla="*/ 2730 w 2730"/>
                <a:gd name="T3" fmla="*/ 2535 h 2535"/>
                <a:gd name="T4" fmla="*/ 2730 w 2730"/>
                <a:gd name="T5" fmla="*/ 0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30" h="2535">
                  <a:moveTo>
                    <a:pt x="0" y="2535"/>
                  </a:moveTo>
                  <a:lnTo>
                    <a:pt x="2730" y="2535"/>
                  </a:lnTo>
                  <a:lnTo>
                    <a:pt x="273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Oval 20"/>
          <p:cNvSpPr>
            <a:spLocks noChangeArrowheads="1"/>
          </p:cNvSpPr>
          <p:nvPr/>
        </p:nvSpPr>
        <p:spPr bwMode="auto">
          <a:xfrm>
            <a:off x="3591040" y="2262680"/>
            <a:ext cx="256179" cy="254062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4528038" y="3171168"/>
            <a:ext cx="251090" cy="4091278"/>
            <a:chOff x="5441592" y="4152835"/>
            <a:chExt cx="251090" cy="4091278"/>
          </a:xfrm>
        </p:grpSpPr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5447735" y="4252405"/>
              <a:ext cx="214936" cy="399170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 flipV="1">
              <a:off x="5441592" y="4152835"/>
              <a:ext cx="251090" cy="249040"/>
            </a:xfrm>
            <a:prstGeom prst="rect">
              <a:avLst/>
            </a:prstGeom>
            <a:gradFill rotWithShape="1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43796" y="343932"/>
                <a:ext cx="6105188" cy="619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This slide uses a “ruler” to make length measurements. The “time” ruler is 1 animation second = 1 “real” second. </a:t>
                </a:r>
              </a:p>
              <a:p>
                <a:r>
                  <a:rPr lang="en-US" sz="2000" b="1" dirty="0"/>
                  <a:t>The wheel is drawn at a scale like those we use in the actual lab. It assumes that </a:t>
                </a:r>
                <a:r>
                  <a:rPr lang="en-US" sz="2000" b="1" i="1" dirty="0"/>
                  <a:t>g</a:t>
                </a:r>
                <a:r>
                  <a:rPr lang="en-US" sz="2000" b="1" dirty="0"/>
                  <a:t> = 9.8 m/s</a:t>
                </a:r>
                <a:r>
                  <a:rPr lang="en-US" sz="2000" b="1" baseline="30000" dirty="0"/>
                  <a:t>2</a:t>
                </a:r>
                <a:r>
                  <a:rPr lang="en-US" sz="2000" b="1" dirty="0"/>
                  <a:t>, using this scale.</a:t>
                </a:r>
              </a:p>
              <a:p>
                <a:endParaRPr lang="en-US" sz="2000" b="1" dirty="0"/>
              </a:p>
              <a:p>
                <a:r>
                  <a:rPr lang="en-US" sz="2000" b="1" i="1" dirty="0"/>
                  <a:t>D</a:t>
                </a:r>
                <a:r>
                  <a:rPr lang="en-US" sz="2000" b="1" dirty="0"/>
                  <a:t> = 20 cm, so </a:t>
                </a:r>
                <a:r>
                  <a:rPr lang="en-US" sz="2000" b="1" i="1" dirty="0"/>
                  <a:t>r</a:t>
                </a:r>
                <a:r>
                  <a:rPr lang="en-US" sz="2000" b="1" dirty="0"/>
                  <a:t> = 10 cm. Also, I am setting </a:t>
                </a:r>
              </a:p>
              <a:p>
                <a:r>
                  <a:rPr lang="en-US" sz="2000" b="1" i="1" dirty="0"/>
                  <a:t>I</a:t>
                </a:r>
                <a:r>
                  <a:rPr lang="en-US" sz="2000" b="1" dirty="0"/>
                  <a:t> = 0.015 kg m</a:t>
                </a:r>
                <a:r>
                  <a:rPr lang="en-US" sz="2000" b="1" baseline="30000" dirty="0"/>
                  <a:t>2</a:t>
                </a:r>
                <a:r>
                  <a:rPr lang="en-US" sz="2000" b="1" dirty="0"/>
                  <a:t> (true to those in lab).</a:t>
                </a:r>
                <a:endParaRPr lang="en-US" sz="2000" b="1" baseline="30000" dirty="0"/>
              </a:p>
              <a:p>
                <a:r>
                  <a:rPr lang="en-US" sz="2000" b="1" i="1" dirty="0" err="1"/>
                  <a:t>m</a:t>
                </a:r>
                <a:r>
                  <a:rPr lang="en-US" sz="2000" b="1" i="1" baseline="-25000" dirty="0" err="1"/>
                  <a:t>purple</a:t>
                </a:r>
                <a:r>
                  <a:rPr lang="en-US" sz="2000" b="1" dirty="0"/>
                  <a:t> = 0.09 kg (again, true to life)</a:t>
                </a:r>
              </a:p>
              <a:p>
                <a:r>
                  <a:rPr lang="en-US" sz="2000" b="1" dirty="0"/>
                  <a:t>Free Body Diagram</a:t>
                </a:r>
                <a:r>
                  <a:rPr lang="en-US" sz="2000" b="1" dirty="0">
                    <a:sym typeface="Wingdings" panose="05000000000000000000" pitchFamily="2" charset="2"/>
                  </a:rPr>
                  <a:t></a:t>
                </a:r>
              </a:p>
              <a:p>
                <a:r>
                  <a:rPr lang="en-US" sz="2000" b="1" dirty="0">
                    <a:sym typeface="Wingdings" panose="05000000000000000000" pitchFamily="2" charset="2"/>
                  </a:rPr>
                  <a:t>	 </a:t>
                </a:r>
                <a:r>
                  <a:rPr lang="en-US" sz="2000" b="1" i="1" dirty="0">
                    <a:sym typeface="Wingdings" panose="05000000000000000000" pitchFamily="2" charset="2"/>
                  </a:rPr>
                  <a:t>a</a:t>
                </a:r>
                <a:r>
                  <a:rPr lang="en-US" sz="2000" b="1" dirty="0">
                    <a:sym typeface="Wingdings" panose="05000000000000000000" pitchFamily="2" charset="2"/>
                  </a:rPr>
                  <a:t> = </a:t>
                </a:r>
                <a:r>
                  <a:rPr lang="en-US" sz="2000" b="1" i="1" dirty="0">
                    <a:sym typeface="Wingdings" panose="05000000000000000000" pitchFamily="2" charset="2"/>
                  </a:rPr>
                  <a:t>mR</a:t>
                </a:r>
                <a:r>
                  <a:rPr lang="en-US" sz="2000" b="1" baseline="30000" dirty="0">
                    <a:sym typeface="Wingdings" panose="05000000000000000000" pitchFamily="2" charset="2"/>
                  </a:rPr>
                  <a:t>2</a:t>
                </a:r>
                <a:r>
                  <a:rPr lang="en-US" sz="2000" b="1" i="1" dirty="0">
                    <a:sym typeface="Wingdings" panose="05000000000000000000" pitchFamily="2" charset="2"/>
                  </a:rPr>
                  <a:t>g</a:t>
                </a:r>
                <a:r>
                  <a:rPr lang="en-US" sz="2000" b="1" dirty="0">
                    <a:sym typeface="Wingdings" panose="05000000000000000000" pitchFamily="2" charset="2"/>
                  </a:rPr>
                  <a:t>/(</a:t>
                </a:r>
                <a:r>
                  <a:rPr lang="en-US" sz="2000" b="1" i="1" dirty="0">
                    <a:sym typeface="Wingdings" panose="05000000000000000000" pitchFamily="2" charset="2"/>
                  </a:rPr>
                  <a:t>mR</a:t>
                </a:r>
                <a:r>
                  <a:rPr lang="en-US" sz="2000" b="1" baseline="30000" dirty="0">
                    <a:sym typeface="Wingdings" panose="05000000000000000000" pitchFamily="2" charset="2"/>
                  </a:rPr>
                  <a:t>2</a:t>
                </a:r>
                <a:r>
                  <a:rPr lang="en-US" sz="2000" b="1" dirty="0">
                    <a:sym typeface="Wingdings" panose="05000000000000000000" pitchFamily="2" charset="2"/>
                  </a:rPr>
                  <a:t> + </a:t>
                </a:r>
                <a:r>
                  <a:rPr lang="en-US" sz="2000" b="1" i="1" dirty="0">
                    <a:sym typeface="Wingdings" panose="05000000000000000000" pitchFamily="2" charset="2"/>
                  </a:rPr>
                  <a:t>I</a:t>
                </a:r>
                <a:r>
                  <a:rPr lang="en-US" sz="2000" b="1" dirty="0">
                    <a:sym typeface="Wingdings" panose="05000000000000000000" pitchFamily="2" charset="2"/>
                  </a:rPr>
                  <a:t>) = 0.56 m/s</a:t>
                </a:r>
                <a:r>
                  <a:rPr lang="en-US" sz="2000" b="1" baseline="30000" dirty="0">
                    <a:sym typeface="Wingdings" panose="05000000000000000000" pitchFamily="2" charset="2"/>
                  </a:rPr>
                  <a:t>2</a:t>
                </a:r>
                <a:endParaRPr lang="en-US" sz="2000" b="1" dirty="0"/>
              </a:p>
              <a:p>
                <a:r>
                  <a:rPr lang="en-US" sz="2000" b="1" i="1" dirty="0">
                    <a:latin typeface="Symbol" panose="05050102010706020507" pitchFamily="18" charset="2"/>
                  </a:rPr>
                  <a:t>	a</a:t>
                </a:r>
                <a:r>
                  <a:rPr lang="en-US" sz="2000" b="1" dirty="0"/>
                  <a:t> = </a:t>
                </a:r>
                <a:r>
                  <a:rPr lang="en-US" sz="2000" b="1" i="1" dirty="0" err="1"/>
                  <a:t>a</a:t>
                </a:r>
                <a:r>
                  <a:rPr lang="en-US" sz="2000" b="1" dirty="0" err="1"/>
                  <a:t>/</a:t>
                </a:r>
                <a:r>
                  <a:rPr lang="en-US" sz="2000" b="1" i="1" dirty="0" err="1"/>
                  <a:t>r</a:t>
                </a:r>
                <a:r>
                  <a:rPr lang="en-US" sz="2000" b="1" dirty="0"/>
                  <a:t> = 5.6 rad/s</a:t>
                </a:r>
                <a:r>
                  <a:rPr lang="en-US" sz="2000" b="1" baseline="30000" dirty="0"/>
                  <a:t>2</a:t>
                </a:r>
                <a:endParaRPr lang="en-US" sz="2000" b="1" dirty="0"/>
              </a:p>
              <a:p>
                <a:r>
                  <a:rPr lang="en-US" sz="2000" b="1" dirty="0"/>
                  <a:t>If I want the animation to show the mass falling 30 cm (one ruler), then:</a:t>
                </a:r>
                <a:endParaRPr lang="en-US" sz="2000" b="1" dirty="0">
                  <a:latin typeface="Symbol" panose="05050102010706020507" pitchFamily="18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num>
                          <m:den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den>
                        </m:f>
                      </m:e>
                    </m:rad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dirty="0">
                    <a:latin typeface="Symbol" panose="05050102010706020507" pitchFamily="18" charset="2"/>
                  </a:rPr>
                  <a:t> </a:t>
                </a:r>
                <a:r>
                  <a:rPr lang="en-US" sz="2000" b="1" dirty="0"/>
                  <a:t>resulting in </a:t>
                </a:r>
                <a:r>
                  <a:rPr lang="en-US" sz="2000" b="1" dirty="0">
                    <a:latin typeface="Symbol" panose="05050102010706020507" pitchFamily="18" charset="2"/>
                  </a:rPr>
                  <a:t>D</a:t>
                </a:r>
                <a:r>
                  <a:rPr lang="en-US" sz="2000" b="1" i="1" dirty="0"/>
                  <a:t>t</a:t>
                </a:r>
                <a:r>
                  <a:rPr lang="en-US" sz="2000" b="1" dirty="0"/>
                  <a:t> = 1.035s.</a:t>
                </a:r>
              </a:p>
              <a:p>
                <a:r>
                  <a:rPr lang="en-US" sz="2000" b="1" dirty="0" err="1">
                    <a:latin typeface="Symbol" panose="05050102010706020507" pitchFamily="18" charset="2"/>
                  </a:rPr>
                  <a:t>D</a:t>
                </a:r>
                <a:r>
                  <a:rPr lang="en-US" sz="2000" b="1" i="1" dirty="0" err="1">
                    <a:latin typeface="Symbol" panose="05050102010706020507" pitchFamily="18" charset="2"/>
                  </a:rPr>
                  <a:t>q</a:t>
                </a:r>
                <a:r>
                  <a:rPr lang="en-US" sz="2000" b="1" dirty="0"/>
                  <a:t> = ½</a:t>
                </a:r>
                <a:r>
                  <a:rPr lang="en-US" sz="2000" b="1" i="1" dirty="0">
                    <a:latin typeface="Symbol" panose="05050102010706020507" pitchFamily="18" charset="2"/>
                  </a:rPr>
                  <a:t>a</a:t>
                </a:r>
                <a:r>
                  <a:rPr lang="en-US" sz="2000" b="1" dirty="0">
                    <a:latin typeface="Symbol" panose="05050102010706020507" pitchFamily="18" charset="2"/>
                  </a:rPr>
                  <a:t>D</a:t>
                </a:r>
                <a:r>
                  <a:rPr lang="en-US" sz="2000" b="1" i="1" dirty="0"/>
                  <a:t>t</a:t>
                </a:r>
                <a:r>
                  <a:rPr lang="en-US" sz="2000" b="1" baseline="30000" dirty="0"/>
                  <a:t>2</a:t>
                </a:r>
                <a:r>
                  <a:rPr lang="en-US" sz="2000" b="1" dirty="0"/>
                  <a:t> = 3.00 rad = 171.9</a:t>
                </a:r>
                <a:r>
                  <a:rPr lang="en-US" sz="2000" b="1" baseline="30000" dirty="0"/>
                  <a:t>o</a:t>
                </a:r>
              </a:p>
              <a:p>
                <a:r>
                  <a:rPr lang="en-US" sz="2000" b="1" i="1" dirty="0" err="1">
                    <a:latin typeface="Symbol" panose="05050102010706020507" pitchFamily="18" charset="2"/>
                  </a:rPr>
                  <a:t>w</a:t>
                </a:r>
                <a:r>
                  <a:rPr lang="en-US" sz="2000" b="1" baseline="-25000" dirty="0" err="1"/>
                  <a:t>final</a:t>
                </a:r>
                <a:r>
                  <a:rPr lang="en-US" sz="2000" b="1" dirty="0"/>
                  <a:t> = </a:t>
                </a:r>
                <a:r>
                  <a:rPr lang="en-US" sz="2000" b="1" dirty="0" err="1">
                    <a:latin typeface="Symbol" panose="05050102010706020507" pitchFamily="18" charset="2"/>
                  </a:rPr>
                  <a:t>aD</a:t>
                </a:r>
                <a:r>
                  <a:rPr lang="en-US" sz="2000" b="1" dirty="0" err="1"/>
                  <a:t>t</a:t>
                </a:r>
                <a:r>
                  <a:rPr lang="en-US" sz="2000" b="1" dirty="0"/>
                  <a:t> = 5.80 rad/s = 332.1</a:t>
                </a:r>
                <a:r>
                  <a:rPr lang="en-US" sz="2000" b="1" baseline="30000" dirty="0"/>
                  <a:t>o</a:t>
                </a:r>
                <a:r>
                  <a:rPr lang="en-US" sz="2000" b="1" dirty="0"/>
                  <a:t>/s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796" y="343932"/>
                <a:ext cx="6105188" cy="6197081"/>
              </a:xfrm>
              <a:prstGeom prst="rect">
                <a:avLst/>
              </a:prstGeom>
              <a:blipFill>
                <a:blip r:embed="rId2"/>
                <a:stretch>
                  <a:fillRect l="-1099" t="-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 5"/>
          <p:cNvSpPr>
            <a:spLocks/>
          </p:cNvSpPr>
          <p:nvPr/>
        </p:nvSpPr>
        <p:spPr bwMode="auto">
          <a:xfrm>
            <a:off x="3293017" y="2006678"/>
            <a:ext cx="512654" cy="514477"/>
          </a:xfrm>
          <a:custGeom>
            <a:avLst/>
            <a:gdLst>
              <a:gd name="T0" fmla="*/ 0 w 1283"/>
              <a:gd name="T1" fmla="*/ 1290 h 1290"/>
              <a:gd name="T2" fmla="*/ 0 w 1283"/>
              <a:gd name="T3" fmla="*/ 473 h 1290"/>
              <a:gd name="T4" fmla="*/ 473 w 1283"/>
              <a:gd name="T5" fmla="*/ 0 h 1290"/>
              <a:gd name="T6" fmla="*/ 1283 w 1283"/>
              <a:gd name="T7" fmla="*/ 0 h 1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3" h="1290">
                <a:moveTo>
                  <a:pt x="0" y="1290"/>
                </a:moveTo>
                <a:lnTo>
                  <a:pt x="0" y="473"/>
                </a:lnTo>
                <a:lnTo>
                  <a:pt x="473" y="0"/>
                </a:lnTo>
                <a:lnTo>
                  <a:pt x="1283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 flipH="1">
            <a:off x="3515027" y="2006678"/>
            <a:ext cx="512654" cy="514477"/>
          </a:xfrm>
          <a:custGeom>
            <a:avLst/>
            <a:gdLst>
              <a:gd name="T0" fmla="*/ 0 w 1283"/>
              <a:gd name="T1" fmla="*/ 1290 h 1290"/>
              <a:gd name="T2" fmla="*/ 0 w 1283"/>
              <a:gd name="T3" fmla="*/ 473 h 1290"/>
              <a:gd name="T4" fmla="*/ 473 w 1283"/>
              <a:gd name="T5" fmla="*/ 0 h 1290"/>
              <a:gd name="T6" fmla="*/ 1283 w 1283"/>
              <a:gd name="T7" fmla="*/ 0 h 1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3" h="1290">
                <a:moveTo>
                  <a:pt x="0" y="1290"/>
                </a:moveTo>
                <a:lnTo>
                  <a:pt x="0" y="473"/>
                </a:lnTo>
                <a:lnTo>
                  <a:pt x="473" y="0"/>
                </a:lnTo>
                <a:lnTo>
                  <a:pt x="1283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>
            <a:off x="4027681" y="2527507"/>
            <a:ext cx="0" cy="130207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38035" y="652374"/>
            <a:ext cx="2839913" cy="276999"/>
            <a:chOff x="5627076" y="4627685"/>
            <a:chExt cx="2839913" cy="276999"/>
          </a:xfrm>
        </p:grpSpPr>
        <p:grpSp>
          <p:nvGrpSpPr>
            <p:cNvPr id="8" name="Group 7"/>
            <p:cNvGrpSpPr/>
            <p:nvPr/>
          </p:nvGrpSpPr>
          <p:grpSpPr>
            <a:xfrm>
              <a:off x="5627076" y="4665073"/>
              <a:ext cx="2787162" cy="202223"/>
              <a:chOff x="5627076" y="4668715"/>
              <a:chExt cx="2787162" cy="20222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5627077" y="4668715"/>
                <a:ext cx="2787161" cy="202223"/>
              </a:xfrm>
              <a:prstGeom prst="rect">
                <a:avLst/>
              </a:prstGeom>
              <a:solidFill>
                <a:srgbClr val="FFD34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5627076" y="4677508"/>
                <a:ext cx="2787161" cy="193430"/>
                <a:chOff x="5679831" y="5407269"/>
                <a:chExt cx="457200" cy="325316"/>
              </a:xfrm>
            </p:grpSpPr>
            <p:cxnSp>
              <p:nvCxnSpPr>
                <p:cNvPr id="6" name="Straight Connector 5"/>
                <p:cNvCxnSpPr/>
                <p:nvPr/>
              </p:nvCxnSpPr>
              <p:spPr>
                <a:xfrm>
                  <a:off x="56798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58322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59846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61370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" name="TextBox 8"/>
            <p:cNvSpPr txBox="1"/>
            <p:nvPr/>
          </p:nvSpPr>
          <p:spPr>
            <a:xfrm>
              <a:off x="6066692" y="4627685"/>
              <a:ext cx="6945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 cm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966438" y="4627685"/>
              <a:ext cx="6945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20 cm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822220" y="4627685"/>
              <a:ext cx="6447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30 cm</a:t>
              </a:r>
            </a:p>
          </p:txBody>
        </p:sp>
      </p:grp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418746" y="3546388"/>
            <a:ext cx="3852911" cy="2357487"/>
          </a:xfrm>
          <a:prstGeom prst="rect">
            <a:avLst/>
          </a:prstGeom>
          <a:gradFill rotWithShape="1">
            <a:gsLst>
              <a:gs pos="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 rot="5400000">
            <a:off x="3581399" y="4709747"/>
            <a:ext cx="2839913" cy="276999"/>
            <a:chOff x="5627076" y="4627685"/>
            <a:chExt cx="2839913" cy="276999"/>
          </a:xfrm>
        </p:grpSpPr>
        <p:grpSp>
          <p:nvGrpSpPr>
            <p:cNvPr id="44" name="Group 43"/>
            <p:cNvGrpSpPr/>
            <p:nvPr/>
          </p:nvGrpSpPr>
          <p:grpSpPr>
            <a:xfrm>
              <a:off x="5627076" y="4665073"/>
              <a:ext cx="2787162" cy="202223"/>
              <a:chOff x="5627076" y="4668715"/>
              <a:chExt cx="2787162" cy="202223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5627077" y="4668715"/>
                <a:ext cx="2787161" cy="202223"/>
              </a:xfrm>
              <a:prstGeom prst="rect">
                <a:avLst/>
              </a:prstGeom>
              <a:solidFill>
                <a:srgbClr val="FFD34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5627076" y="4677508"/>
                <a:ext cx="2787161" cy="193430"/>
                <a:chOff x="5679831" y="5407269"/>
                <a:chExt cx="457200" cy="325316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>
                  <a:off x="56798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58322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59846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6137031" y="5407269"/>
                  <a:ext cx="0" cy="3253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6" name="TextBox 45"/>
            <p:cNvSpPr txBox="1"/>
            <p:nvPr/>
          </p:nvSpPr>
          <p:spPr>
            <a:xfrm>
              <a:off x="6066692" y="4627685"/>
              <a:ext cx="6945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 cm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966438" y="4627685"/>
              <a:ext cx="6945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20 cm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22220" y="4627685"/>
              <a:ext cx="6447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30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99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951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-6.25E-7 0.40694 " pathEditMode="relative" rAng="0" ptsTypes="AA">
                                      <p:cBhvr>
                                        <p:cTn id="6" dur="103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9951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314000">
                                      <p:cBhvr>
                                        <p:cTn id="8" dur="103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3EF9D15-F4EB-7D09-4DE9-EE165D774571}"/>
              </a:ext>
            </a:extLst>
          </p:cNvPr>
          <p:cNvGrpSpPr/>
          <p:nvPr/>
        </p:nvGrpSpPr>
        <p:grpSpPr>
          <a:xfrm>
            <a:off x="673787" y="3336668"/>
            <a:ext cx="2641600" cy="2641600"/>
            <a:chOff x="914400" y="3263900"/>
            <a:chExt cx="2768600" cy="27686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DB6E02F-CCEC-BF89-B56D-E42EC48EC008}"/>
                </a:ext>
              </a:extLst>
            </p:cNvPr>
            <p:cNvSpPr/>
            <p:nvPr/>
          </p:nvSpPr>
          <p:spPr>
            <a:xfrm>
              <a:off x="914400" y="3263900"/>
              <a:ext cx="2768600" cy="276860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100000">
                  <a:srgbClr val="FFE10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DCB143F-F021-1791-7F16-5BAEC630C1A7}"/>
                </a:ext>
              </a:extLst>
            </p:cNvPr>
            <p:cNvSpPr/>
            <p:nvPr/>
          </p:nvSpPr>
          <p:spPr>
            <a:xfrm>
              <a:off x="1955800" y="4305300"/>
              <a:ext cx="6858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8E7CC5D-2BF4-DC56-097B-F71BE954C542}"/>
              </a:ext>
            </a:extLst>
          </p:cNvPr>
          <p:cNvSpPr/>
          <p:nvPr/>
        </p:nvSpPr>
        <p:spPr>
          <a:xfrm>
            <a:off x="3023287" y="1215768"/>
            <a:ext cx="4419600" cy="34417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0FAC6D-4077-F8CF-FD7B-9BD078C69B0C}"/>
              </a:ext>
            </a:extLst>
          </p:cNvPr>
          <p:cNvSpPr/>
          <p:nvPr/>
        </p:nvSpPr>
        <p:spPr>
          <a:xfrm>
            <a:off x="3023287" y="1215767"/>
            <a:ext cx="4419600" cy="34417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FF0000"/>
              </a:gs>
            </a:gsLst>
            <a:lin ang="81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2B7BB1-0332-6270-8E31-B496CDE9D1EC}"/>
              </a:ext>
            </a:extLst>
          </p:cNvPr>
          <p:cNvSpPr txBox="1"/>
          <p:nvPr/>
        </p:nvSpPr>
        <p:spPr>
          <a:xfrm>
            <a:off x="1495168" y="395416"/>
            <a:ext cx="9749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Heating a metal plate with an energy source near one corner…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F62CE-4A0B-E79B-8126-B6F4EE46500A}"/>
              </a:ext>
            </a:extLst>
          </p:cNvPr>
          <p:cNvSpPr txBox="1"/>
          <p:nvPr/>
        </p:nvSpPr>
        <p:spPr>
          <a:xfrm>
            <a:off x="7970108" y="1371600"/>
            <a:ext cx="33486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There are two rectangular plates. The colored one is invisible at the start of the slide, but “fades in”, eventually covering the gray one.</a:t>
            </a:r>
          </a:p>
        </p:txBody>
      </p:sp>
    </p:spTree>
    <p:extLst>
      <p:ext uri="{BB962C8B-B14F-4D97-AF65-F5344CB8AC3E}">
        <p14:creationId xmlns:p14="http://schemas.microsoft.com/office/powerpoint/2010/main" val="428703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92B00-EE20-8F19-8073-727CD5B98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634" y="340412"/>
            <a:ext cx="2139778" cy="784053"/>
          </a:xfrm>
        </p:spPr>
        <p:txBody>
          <a:bodyPr anchor="t" anchorCtr="0">
            <a:norm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Triggers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F7D3FE-6243-0E3A-F278-A9AEC6BBFF1A}"/>
              </a:ext>
            </a:extLst>
          </p:cNvPr>
          <p:cNvSpPr txBox="1"/>
          <p:nvPr/>
        </p:nvSpPr>
        <p:spPr>
          <a:xfrm>
            <a:off x="1037968" y="1112108"/>
            <a:ext cx="85879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Refers to ways of </a:t>
            </a:r>
            <a:r>
              <a:rPr lang="en-US" sz="2400" i="1" dirty="0"/>
              <a:t>starting</a:t>
            </a:r>
            <a:r>
              <a:rPr lang="en-US" sz="2400" dirty="0"/>
              <a:t> or </a:t>
            </a:r>
            <a:r>
              <a:rPr lang="en-US" sz="2400" i="1" dirty="0"/>
              <a:t>restarting</a:t>
            </a:r>
            <a:r>
              <a:rPr lang="en-US" sz="2400" dirty="0"/>
              <a:t> an animation.</a:t>
            </a:r>
          </a:p>
          <a:p>
            <a:r>
              <a:rPr lang="en-US" sz="2400" dirty="0"/>
              <a:t>Method:</a:t>
            </a:r>
          </a:p>
          <a:p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Make an animation (like this blue motion path)</a:t>
            </a:r>
          </a:p>
          <a:p>
            <a:pPr marL="457200" indent="-457200">
              <a:buAutoNum type="arabicPeriod"/>
            </a:pPr>
            <a:r>
              <a:rPr lang="en-US" sz="2400" dirty="0"/>
              <a:t>In the animation pane, right click, then select </a:t>
            </a:r>
          </a:p>
          <a:p>
            <a:r>
              <a:rPr lang="en-US" sz="2400" dirty="0"/>
              <a:t>       Timing/Triggers.</a:t>
            </a:r>
          </a:p>
          <a:p>
            <a:pPr marL="457200" indent="-457200">
              <a:buAutoNum type="arabicPeriod" startAt="3"/>
            </a:pPr>
            <a:r>
              <a:rPr lang="en-US" sz="2400" dirty="0"/>
              <a:t>Choose “Start effect on click of…”, and choose an</a:t>
            </a:r>
          </a:p>
          <a:p>
            <a:r>
              <a:rPr lang="en-US" sz="2400" dirty="0"/>
              <a:t>       object to start it. Here, I picked the orange text</a:t>
            </a:r>
          </a:p>
          <a:p>
            <a:r>
              <a:rPr lang="en-US" sz="2400" dirty="0"/>
              <a:t>       box.</a:t>
            </a:r>
          </a:p>
          <a:p>
            <a:r>
              <a:rPr lang="en-US" sz="2400" dirty="0"/>
              <a:t>4.    It can be clicked any number of times!</a:t>
            </a:r>
          </a:p>
          <a:p>
            <a:r>
              <a:rPr lang="en-US" sz="2400" dirty="0"/>
              <a:t>    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D6E4F4D-3754-1761-A829-48D44EA43059}"/>
              </a:ext>
            </a:extLst>
          </p:cNvPr>
          <p:cNvSpPr/>
          <p:nvPr/>
        </p:nvSpPr>
        <p:spPr>
          <a:xfrm>
            <a:off x="7722973" y="4263080"/>
            <a:ext cx="933510" cy="9020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692A3-EC58-8638-8A70-D84712A79EAF}"/>
              </a:ext>
            </a:extLst>
          </p:cNvPr>
          <p:cNvSpPr txBox="1"/>
          <p:nvPr/>
        </p:nvSpPr>
        <p:spPr>
          <a:xfrm>
            <a:off x="1272746" y="5053914"/>
            <a:ext cx="1482811" cy="70788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69821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48148E-6 C 0.01042 -0.19121 0.05573 -0.49283 0.07787 -0.49259 C 0.13373 -0.49028 0.17904 -0.1669 0.20573 0.0560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86" y="-2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73F33F-16C4-5CF3-B2CA-F36D080B1914}"/>
              </a:ext>
            </a:extLst>
          </p:cNvPr>
          <p:cNvSpPr/>
          <p:nvPr/>
        </p:nvSpPr>
        <p:spPr>
          <a:xfrm>
            <a:off x="321547" y="395654"/>
            <a:ext cx="11512899" cy="61634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11E332-EEEA-E135-1706-C72CE79B0535}"/>
              </a:ext>
            </a:extLst>
          </p:cNvPr>
          <p:cNvSpPr/>
          <p:nvPr/>
        </p:nvSpPr>
        <p:spPr>
          <a:xfrm>
            <a:off x="862445" y="820882"/>
            <a:ext cx="1951320" cy="1257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B282F0-2263-15D0-CA37-CE5C6173A7B2}"/>
              </a:ext>
            </a:extLst>
          </p:cNvPr>
          <p:cNvSpPr txBox="1"/>
          <p:nvPr/>
        </p:nvSpPr>
        <p:spPr>
          <a:xfrm>
            <a:off x="971201" y="1564070"/>
            <a:ext cx="797756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C7F97-7CFA-C312-81E4-FBF1AF8C3878}"/>
              </a:ext>
            </a:extLst>
          </p:cNvPr>
          <p:cNvSpPr txBox="1"/>
          <p:nvPr/>
        </p:nvSpPr>
        <p:spPr>
          <a:xfrm>
            <a:off x="1906382" y="1565563"/>
            <a:ext cx="797756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Bye!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B74186-A1CD-C375-0640-AEDB6ECCD181}"/>
              </a:ext>
            </a:extLst>
          </p:cNvPr>
          <p:cNvSpPr txBox="1"/>
          <p:nvPr/>
        </p:nvSpPr>
        <p:spPr>
          <a:xfrm>
            <a:off x="971201" y="991077"/>
            <a:ext cx="797757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Arrive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BE713E2-21A1-4DE6-EA27-33A36EE07244}"/>
              </a:ext>
            </a:extLst>
          </p:cNvPr>
          <p:cNvGrpSpPr/>
          <p:nvPr/>
        </p:nvGrpSpPr>
        <p:grpSpPr>
          <a:xfrm>
            <a:off x="8546124" y="2233246"/>
            <a:ext cx="2901461" cy="2901461"/>
            <a:chOff x="8546124" y="2233246"/>
            <a:chExt cx="2901461" cy="290146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A17F139-D181-1672-7844-88AE69B49CDE}"/>
                </a:ext>
              </a:extLst>
            </p:cNvPr>
            <p:cNvSpPr/>
            <p:nvPr/>
          </p:nvSpPr>
          <p:spPr>
            <a:xfrm>
              <a:off x="8546124" y="2233246"/>
              <a:ext cx="2901461" cy="29014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85CD0F-CF08-8C9C-40D3-DB3B41DE05B8}"/>
                </a:ext>
              </a:extLst>
            </p:cNvPr>
            <p:cNvSpPr/>
            <p:nvPr/>
          </p:nvSpPr>
          <p:spPr>
            <a:xfrm>
              <a:off x="8916304" y="2768192"/>
              <a:ext cx="2161099" cy="1902741"/>
            </a:xfrm>
            <a:custGeom>
              <a:avLst/>
              <a:gdLst>
                <a:gd name="connsiteX0" fmla="*/ 167417 w 2161099"/>
                <a:gd name="connsiteY0" fmla="*/ 0 h 1902741"/>
                <a:gd name="connsiteX1" fmla="*/ 536693 w 2161099"/>
                <a:gd name="connsiteY1" fmla="*/ 422030 h 1902741"/>
                <a:gd name="connsiteX2" fmla="*/ 363 w 2161099"/>
                <a:gd name="connsiteY2" fmla="*/ 633046 h 1902741"/>
                <a:gd name="connsiteX3" fmla="*/ 633409 w 2161099"/>
                <a:gd name="connsiteY3" fmla="*/ 993530 h 1902741"/>
                <a:gd name="connsiteX4" fmla="*/ 369640 w 2161099"/>
                <a:gd name="connsiteY4" fmla="*/ 1389184 h 1902741"/>
                <a:gd name="connsiteX5" fmla="*/ 923555 w 2161099"/>
                <a:gd name="connsiteY5" fmla="*/ 931984 h 1902741"/>
                <a:gd name="connsiteX6" fmla="*/ 809255 w 2161099"/>
                <a:gd name="connsiteY6" fmla="*/ 694592 h 1902741"/>
                <a:gd name="connsiteX7" fmla="*/ 1266455 w 2161099"/>
                <a:gd name="connsiteY7" fmla="*/ 773723 h 1902741"/>
                <a:gd name="connsiteX8" fmla="*/ 1196117 w 2161099"/>
                <a:gd name="connsiteY8" fmla="*/ 1248507 h 1902741"/>
                <a:gd name="connsiteX9" fmla="*/ 1424717 w 2161099"/>
                <a:gd name="connsiteY9" fmla="*/ 1600200 h 1902741"/>
                <a:gd name="connsiteX10" fmla="*/ 1503847 w 2161099"/>
                <a:gd name="connsiteY10" fmla="*/ 1600200 h 1902741"/>
                <a:gd name="connsiteX11" fmla="*/ 1407132 w 2161099"/>
                <a:gd name="connsiteY11" fmla="*/ 1345223 h 1902741"/>
                <a:gd name="connsiteX12" fmla="*/ 1354378 w 2161099"/>
                <a:gd name="connsiteY12" fmla="*/ 1081453 h 1902741"/>
                <a:gd name="connsiteX13" fmla="*/ 1442301 w 2161099"/>
                <a:gd name="connsiteY13" fmla="*/ 861646 h 1902741"/>
                <a:gd name="connsiteX14" fmla="*/ 1961047 w 2161099"/>
                <a:gd name="connsiteY14" fmla="*/ 1143000 h 1902741"/>
                <a:gd name="connsiteX15" fmla="*/ 1952255 w 2161099"/>
                <a:gd name="connsiteY15" fmla="*/ 1565030 h 1902741"/>
                <a:gd name="connsiteX16" fmla="*/ 1328001 w 2161099"/>
                <a:gd name="connsiteY16" fmla="*/ 1811215 h 1902741"/>
                <a:gd name="connsiteX17" fmla="*/ 352055 w 2161099"/>
                <a:gd name="connsiteY17" fmla="*/ 1406769 h 1902741"/>
                <a:gd name="connsiteX18" fmla="*/ 255340 w 2161099"/>
                <a:gd name="connsiteY18" fmla="*/ 1591407 h 1902741"/>
                <a:gd name="connsiteX19" fmla="*/ 598240 w 2161099"/>
                <a:gd name="connsiteY19" fmla="*/ 1652953 h 1902741"/>
                <a:gd name="connsiteX20" fmla="*/ 870801 w 2161099"/>
                <a:gd name="connsiteY20" fmla="*/ 1767253 h 1902741"/>
                <a:gd name="connsiteX21" fmla="*/ 1389547 w 2161099"/>
                <a:gd name="connsiteY21" fmla="*/ 1872761 h 1902741"/>
                <a:gd name="connsiteX22" fmla="*/ 1662109 w 2161099"/>
                <a:gd name="connsiteY22" fmla="*/ 1890346 h 1902741"/>
                <a:gd name="connsiteX23" fmla="*/ 1996217 w 2161099"/>
                <a:gd name="connsiteY23" fmla="*/ 1705707 h 1902741"/>
                <a:gd name="connsiteX24" fmla="*/ 2154478 w 2161099"/>
                <a:gd name="connsiteY24" fmla="*/ 1362807 h 1902741"/>
                <a:gd name="connsiteX25" fmla="*/ 2057763 w 2161099"/>
                <a:gd name="connsiteY25" fmla="*/ 896815 h 1902741"/>
                <a:gd name="connsiteX26" fmla="*/ 1424717 w 2161099"/>
                <a:gd name="connsiteY26" fmla="*/ 474784 h 1902741"/>
                <a:gd name="connsiteX27" fmla="*/ 1415924 w 2161099"/>
                <a:gd name="connsiteY27" fmla="*/ 43961 h 1902741"/>
                <a:gd name="connsiteX28" fmla="*/ 1029063 w 2161099"/>
                <a:gd name="connsiteY28" fmla="*/ 378069 h 1902741"/>
                <a:gd name="connsiteX29" fmla="*/ 686163 w 2161099"/>
                <a:gd name="connsiteY29" fmla="*/ 175846 h 1902741"/>
                <a:gd name="connsiteX30" fmla="*/ 519109 w 2161099"/>
                <a:gd name="connsiteY30" fmla="*/ 35169 h 1902741"/>
                <a:gd name="connsiteX31" fmla="*/ 185001 w 2161099"/>
                <a:gd name="connsiteY31" fmla="*/ 79130 h 1902741"/>
                <a:gd name="connsiteX32" fmla="*/ 246547 w 2161099"/>
                <a:gd name="connsiteY32" fmla="*/ 123092 h 190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61099" h="1902741">
                  <a:moveTo>
                    <a:pt x="167417" y="0"/>
                  </a:moveTo>
                  <a:cubicBezTo>
                    <a:pt x="365976" y="158261"/>
                    <a:pt x="564535" y="316522"/>
                    <a:pt x="536693" y="422030"/>
                  </a:cubicBezTo>
                  <a:cubicBezTo>
                    <a:pt x="508851" y="527538"/>
                    <a:pt x="-15756" y="537796"/>
                    <a:pt x="363" y="633046"/>
                  </a:cubicBezTo>
                  <a:cubicBezTo>
                    <a:pt x="16482" y="728296"/>
                    <a:pt x="571863" y="867507"/>
                    <a:pt x="633409" y="993530"/>
                  </a:cubicBezTo>
                  <a:cubicBezTo>
                    <a:pt x="694955" y="1119553"/>
                    <a:pt x="321282" y="1399442"/>
                    <a:pt x="369640" y="1389184"/>
                  </a:cubicBezTo>
                  <a:cubicBezTo>
                    <a:pt x="417998" y="1378926"/>
                    <a:pt x="850286" y="1047749"/>
                    <a:pt x="923555" y="931984"/>
                  </a:cubicBezTo>
                  <a:cubicBezTo>
                    <a:pt x="996824" y="816219"/>
                    <a:pt x="752105" y="720969"/>
                    <a:pt x="809255" y="694592"/>
                  </a:cubicBezTo>
                  <a:cubicBezTo>
                    <a:pt x="866405" y="668215"/>
                    <a:pt x="1201978" y="681404"/>
                    <a:pt x="1266455" y="773723"/>
                  </a:cubicBezTo>
                  <a:cubicBezTo>
                    <a:pt x="1330932" y="866042"/>
                    <a:pt x="1169740" y="1110761"/>
                    <a:pt x="1196117" y="1248507"/>
                  </a:cubicBezTo>
                  <a:cubicBezTo>
                    <a:pt x="1222494" y="1386253"/>
                    <a:pt x="1373429" y="1541585"/>
                    <a:pt x="1424717" y="1600200"/>
                  </a:cubicBezTo>
                  <a:cubicBezTo>
                    <a:pt x="1476005" y="1658815"/>
                    <a:pt x="1506778" y="1642696"/>
                    <a:pt x="1503847" y="1600200"/>
                  </a:cubicBezTo>
                  <a:cubicBezTo>
                    <a:pt x="1500916" y="1557704"/>
                    <a:pt x="1432043" y="1431681"/>
                    <a:pt x="1407132" y="1345223"/>
                  </a:cubicBezTo>
                  <a:cubicBezTo>
                    <a:pt x="1382221" y="1258765"/>
                    <a:pt x="1348517" y="1162049"/>
                    <a:pt x="1354378" y="1081453"/>
                  </a:cubicBezTo>
                  <a:cubicBezTo>
                    <a:pt x="1360239" y="1000857"/>
                    <a:pt x="1341190" y="851388"/>
                    <a:pt x="1442301" y="861646"/>
                  </a:cubicBezTo>
                  <a:cubicBezTo>
                    <a:pt x="1543413" y="871904"/>
                    <a:pt x="1876055" y="1025769"/>
                    <a:pt x="1961047" y="1143000"/>
                  </a:cubicBezTo>
                  <a:cubicBezTo>
                    <a:pt x="2046039" y="1260231"/>
                    <a:pt x="2057763" y="1453661"/>
                    <a:pt x="1952255" y="1565030"/>
                  </a:cubicBezTo>
                  <a:cubicBezTo>
                    <a:pt x="1846747" y="1676399"/>
                    <a:pt x="1594701" y="1837592"/>
                    <a:pt x="1328001" y="1811215"/>
                  </a:cubicBezTo>
                  <a:cubicBezTo>
                    <a:pt x="1061301" y="1784838"/>
                    <a:pt x="530832" y="1443404"/>
                    <a:pt x="352055" y="1406769"/>
                  </a:cubicBezTo>
                  <a:cubicBezTo>
                    <a:pt x="173278" y="1370134"/>
                    <a:pt x="214309" y="1550376"/>
                    <a:pt x="255340" y="1591407"/>
                  </a:cubicBezTo>
                  <a:cubicBezTo>
                    <a:pt x="296371" y="1632438"/>
                    <a:pt x="495663" y="1623645"/>
                    <a:pt x="598240" y="1652953"/>
                  </a:cubicBezTo>
                  <a:cubicBezTo>
                    <a:pt x="700817" y="1682261"/>
                    <a:pt x="738917" y="1730618"/>
                    <a:pt x="870801" y="1767253"/>
                  </a:cubicBezTo>
                  <a:cubicBezTo>
                    <a:pt x="1002685" y="1803888"/>
                    <a:pt x="1257662" y="1852246"/>
                    <a:pt x="1389547" y="1872761"/>
                  </a:cubicBezTo>
                  <a:cubicBezTo>
                    <a:pt x="1521432" y="1893276"/>
                    <a:pt x="1560997" y="1918188"/>
                    <a:pt x="1662109" y="1890346"/>
                  </a:cubicBezTo>
                  <a:cubicBezTo>
                    <a:pt x="1763221" y="1862504"/>
                    <a:pt x="1914156" y="1793630"/>
                    <a:pt x="1996217" y="1705707"/>
                  </a:cubicBezTo>
                  <a:cubicBezTo>
                    <a:pt x="2078278" y="1617784"/>
                    <a:pt x="2144220" y="1497622"/>
                    <a:pt x="2154478" y="1362807"/>
                  </a:cubicBezTo>
                  <a:cubicBezTo>
                    <a:pt x="2164736" y="1227992"/>
                    <a:pt x="2179390" y="1044819"/>
                    <a:pt x="2057763" y="896815"/>
                  </a:cubicBezTo>
                  <a:cubicBezTo>
                    <a:pt x="1936136" y="748811"/>
                    <a:pt x="1531690" y="616926"/>
                    <a:pt x="1424717" y="474784"/>
                  </a:cubicBezTo>
                  <a:cubicBezTo>
                    <a:pt x="1317744" y="332642"/>
                    <a:pt x="1481866" y="60080"/>
                    <a:pt x="1415924" y="43961"/>
                  </a:cubicBezTo>
                  <a:cubicBezTo>
                    <a:pt x="1349982" y="27842"/>
                    <a:pt x="1150690" y="356088"/>
                    <a:pt x="1029063" y="378069"/>
                  </a:cubicBezTo>
                  <a:cubicBezTo>
                    <a:pt x="907436" y="400050"/>
                    <a:pt x="771155" y="232996"/>
                    <a:pt x="686163" y="175846"/>
                  </a:cubicBezTo>
                  <a:cubicBezTo>
                    <a:pt x="601171" y="118696"/>
                    <a:pt x="602636" y="51288"/>
                    <a:pt x="519109" y="35169"/>
                  </a:cubicBezTo>
                  <a:cubicBezTo>
                    <a:pt x="435582" y="19050"/>
                    <a:pt x="230428" y="64476"/>
                    <a:pt x="185001" y="79130"/>
                  </a:cubicBezTo>
                  <a:cubicBezTo>
                    <a:pt x="139574" y="93784"/>
                    <a:pt x="193060" y="108438"/>
                    <a:pt x="246547" y="123092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4DB6E77-BC89-6359-A45E-F8AE26925B84}"/>
                </a:ext>
              </a:extLst>
            </p:cNvPr>
            <p:cNvSpPr/>
            <p:nvPr/>
          </p:nvSpPr>
          <p:spPr>
            <a:xfrm>
              <a:off x="8793853" y="2540977"/>
              <a:ext cx="2289441" cy="826610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4C1360D-936D-CA6B-BFFC-0AE0C177929D}"/>
                </a:ext>
              </a:extLst>
            </p:cNvPr>
            <p:cNvSpPr/>
            <p:nvPr/>
          </p:nvSpPr>
          <p:spPr>
            <a:xfrm>
              <a:off x="8687071" y="3490414"/>
              <a:ext cx="1510364" cy="545322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147B95-D177-89C6-9E4A-E3F13B4AE5A8}"/>
                </a:ext>
              </a:extLst>
            </p:cNvPr>
            <p:cNvSpPr/>
            <p:nvPr/>
          </p:nvSpPr>
          <p:spPr>
            <a:xfrm rot="10800000">
              <a:off x="8981392" y="3837842"/>
              <a:ext cx="2289441" cy="826610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E0A24FE-71E9-020A-4CF5-DBC6F1D1438A}"/>
                </a:ext>
              </a:extLst>
            </p:cNvPr>
            <p:cNvSpPr/>
            <p:nvPr/>
          </p:nvSpPr>
          <p:spPr>
            <a:xfrm>
              <a:off x="9882237" y="3415992"/>
              <a:ext cx="1510364" cy="545322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5452E81-AE90-7949-3843-C7B6C7764185}"/>
              </a:ext>
            </a:extLst>
          </p:cNvPr>
          <p:cNvGrpSpPr/>
          <p:nvPr/>
        </p:nvGrpSpPr>
        <p:grpSpPr>
          <a:xfrm>
            <a:off x="4684400" y="2624684"/>
            <a:ext cx="1571328" cy="1582616"/>
            <a:chOff x="1629875" y="3800374"/>
            <a:chExt cx="1571328" cy="158261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17A02E0-579D-B4B2-67F6-33B0147700B7}"/>
                </a:ext>
              </a:extLst>
            </p:cNvPr>
            <p:cNvGrpSpPr/>
            <p:nvPr/>
          </p:nvGrpSpPr>
          <p:grpSpPr>
            <a:xfrm>
              <a:off x="1629875" y="3800374"/>
              <a:ext cx="1571328" cy="1582616"/>
              <a:chOff x="5046785" y="1090246"/>
              <a:chExt cx="2039816" cy="205447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E2D7FFA-503D-6D79-6FD3-5FA44020E5C9}"/>
                  </a:ext>
                </a:extLst>
              </p:cNvPr>
              <p:cNvSpPr/>
              <p:nvPr/>
            </p:nvSpPr>
            <p:spPr>
              <a:xfrm>
                <a:off x="5046785" y="1090246"/>
                <a:ext cx="2039816" cy="203981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BD26441-CE90-AD4D-A4F7-97B1219B5A9F}"/>
                  </a:ext>
                </a:extLst>
              </p:cNvPr>
              <p:cNvCxnSpPr>
                <a:stCxn id="8" idx="2"/>
                <a:endCxn id="8" idx="6"/>
              </p:cNvCxnSpPr>
              <p:nvPr/>
            </p:nvCxnSpPr>
            <p:spPr>
              <a:xfrm>
                <a:off x="5046785" y="2110154"/>
                <a:ext cx="20398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1EE587A3-077E-1E0F-478D-E69B02A346DF}"/>
                  </a:ext>
                </a:extLst>
              </p:cNvPr>
              <p:cNvSpPr/>
              <p:nvPr/>
            </p:nvSpPr>
            <p:spPr>
              <a:xfrm>
                <a:off x="5205046" y="1090246"/>
                <a:ext cx="1723292" cy="2039816"/>
              </a:xfrm>
              <a:prstGeom prst="arc">
                <a:avLst>
                  <a:gd name="adj1" fmla="val 16200000"/>
                  <a:gd name="adj2" fmla="val 53999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4F625758-4FCB-5F96-D553-1E50F2DCB6D0}"/>
                  </a:ext>
                </a:extLst>
              </p:cNvPr>
              <p:cNvSpPr/>
              <p:nvPr/>
            </p:nvSpPr>
            <p:spPr>
              <a:xfrm>
                <a:off x="5515706" y="1093178"/>
                <a:ext cx="1052148" cy="2039816"/>
              </a:xfrm>
              <a:prstGeom prst="arc">
                <a:avLst>
                  <a:gd name="adj1" fmla="val 16200000"/>
                  <a:gd name="adj2" fmla="val 53999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2A068F8-EF83-EE6B-6F38-C6DDEF94CBB3}"/>
                  </a:ext>
                </a:extLst>
              </p:cNvPr>
              <p:cNvCxnSpPr/>
              <p:nvPr/>
            </p:nvCxnSpPr>
            <p:spPr>
              <a:xfrm flipV="1">
                <a:off x="6096000" y="1090246"/>
                <a:ext cx="0" cy="20398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1375402-8383-1735-FB42-1650F9CBFEE3}"/>
                  </a:ext>
                </a:extLst>
              </p:cNvPr>
              <p:cNvGrpSpPr/>
              <p:nvPr/>
            </p:nvGrpSpPr>
            <p:grpSpPr>
              <a:xfrm flipH="1">
                <a:off x="5251941" y="1101968"/>
                <a:ext cx="1723292" cy="2042748"/>
                <a:chOff x="5357446" y="1242646"/>
                <a:chExt cx="1723292" cy="2042748"/>
              </a:xfrm>
            </p:grpSpPr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id="{C9A17EDD-EFCD-7028-1BB0-4483C53799CA}"/>
                    </a:ext>
                  </a:extLst>
                </p:cNvPr>
                <p:cNvSpPr/>
                <p:nvPr/>
              </p:nvSpPr>
              <p:spPr>
                <a:xfrm>
                  <a:off x="5357446" y="1242646"/>
                  <a:ext cx="1723292" cy="2039816"/>
                </a:xfrm>
                <a:prstGeom prst="arc">
                  <a:avLst>
                    <a:gd name="adj1" fmla="val 16200000"/>
                    <a:gd name="adj2" fmla="val 5399997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>
                  <a:extLst>
                    <a:ext uri="{FF2B5EF4-FFF2-40B4-BE49-F238E27FC236}">
                      <a16:creationId xmlns:a16="http://schemas.microsoft.com/office/drawing/2014/main" id="{A62F4D21-71F3-0413-9CC7-CB80D54F5609}"/>
                    </a:ext>
                  </a:extLst>
                </p:cNvPr>
                <p:cNvSpPr/>
                <p:nvPr/>
              </p:nvSpPr>
              <p:spPr>
                <a:xfrm>
                  <a:off x="5668106" y="1245578"/>
                  <a:ext cx="1052148" cy="2039816"/>
                </a:xfrm>
                <a:prstGeom prst="arc">
                  <a:avLst>
                    <a:gd name="adj1" fmla="val 16200000"/>
                    <a:gd name="adj2" fmla="val 5399997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7A9F5D8-10F9-0554-F7C1-C348BA51B640}"/>
                </a:ext>
              </a:extLst>
            </p:cNvPr>
            <p:cNvSpPr/>
            <p:nvPr/>
          </p:nvSpPr>
          <p:spPr>
            <a:xfrm>
              <a:off x="2604281" y="4035736"/>
              <a:ext cx="279436" cy="470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6ABFD2B-3F74-2DFF-10C1-7D96B741782F}"/>
              </a:ext>
            </a:extLst>
          </p:cNvPr>
          <p:cNvGrpSpPr/>
          <p:nvPr/>
        </p:nvGrpSpPr>
        <p:grpSpPr>
          <a:xfrm>
            <a:off x="5658806" y="2820941"/>
            <a:ext cx="3987612" cy="826611"/>
            <a:chOff x="5658806" y="2820941"/>
            <a:chExt cx="3987612" cy="826611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9609721-A5C6-B1A2-24D9-745BCDC43F28}"/>
                </a:ext>
              </a:extLst>
            </p:cNvPr>
            <p:cNvCxnSpPr/>
            <p:nvPr/>
          </p:nvCxnSpPr>
          <p:spPr>
            <a:xfrm>
              <a:off x="6631912" y="3195376"/>
              <a:ext cx="3014506" cy="452176"/>
            </a:xfrm>
            <a:prstGeom prst="line">
              <a:avLst/>
            </a:prstGeom>
            <a:ln w="571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1102BC0-BD71-F7C7-64CA-8115FD58F228}"/>
                </a:ext>
              </a:extLst>
            </p:cNvPr>
            <p:cNvCxnSpPr/>
            <p:nvPr/>
          </p:nvCxnSpPr>
          <p:spPr>
            <a:xfrm>
              <a:off x="5844898" y="2820941"/>
              <a:ext cx="781010" cy="374436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D0DC21-362A-A70F-3FE6-3FF5A602278D}"/>
                </a:ext>
              </a:extLst>
            </p:cNvPr>
            <p:cNvCxnSpPr>
              <a:cxnSpLocks/>
              <a:stCxn id="29" idx="1"/>
            </p:cNvCxnSpPr>
            <p:nvPr/>
          </p:nvCxnSpPr>
          <p:spPr>
            <a:xfrm>
              <a:off x="5699728" y="2929008"/>
              <a:ext cx="972550" cy="266368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96E23CB-7BA3-0B08-FFB3-B152B409FF3B}"/>
                </a:ext>
              </a:extLst>
            </p:cNvPr>
            <p:cNvCxnSpPr>
              <a:cxnSpLocks/>
              <a:stCxn id="29" idx="4"/>
            </p:cNvCxnSpPr>
            <p:nvPr/>
          </p:nvCxnSpPr>
          <p:spPr>
            <a:xfrm flipV="1">
              <a:off x="5798524" y="3195376"/>
              <a:ext cx="873754" cy="135570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A136681-C859-6EE2-5143-7D400A2B5488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5658806" y="3095496"/>
              <a:ext cx="958149" cy="99880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71A87-9631-FB5E-E8C6-F85ED1A5925D}"/>
                </a:ext>
              </a:extLst>
            </p:cNvPr>
            <p:cNvCxnSpPr>
              <a:cxnSpLocks/>
              <a:stCxn id="29" idx="3"/>
            </p:cNvCxnSpPr>
            <p:nvPr/>
          </p:nvCxnSpPr>
          <p:spPr>
            <a:xfrm flipV="1">
              <a:off x="5699728" y="3195376"/>
              <a:ext cx="926180" cy="66608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AB1CC95-4096-0F50-753E-8BF275148132}"/>
              </a:ext>
            </a:extLst>
          </p:cNvPr>
          <p:cNvSpPr txBox="1"/>
          <p:nvPr/>
        </p:nvSpPr>
        <p:spPr>
          <a:xfrm>
            <a:off x="1892483" y="991077"/>
            <a:ext cx="797757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Attack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549EAAE-84F1-F714-14CF-02137DC347CE}"/>
              </a:ext>
            </a:extLst>
          </p:cNvPr>
          <p:cNvGrpSpPr/>
          <p:nvPr/>
        </p:nvGrpSpPr>
        <p:grpSpPr>
          <a:xfrm>
            <a:off x="-1683650" y="6959207"/>
            <a:ext cx="4715568" cy="1607355"/>
            <a:chOff x="-1683650" y="6959207"/>
            <a:chExt cx="4715568" cy="1607355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9ECADF-864B-EAAC-6006-66DE32E99666}"/>
                </a:ext>
              </a:extLst>
            </p:cNvPr>
            <p:cNvGrpSpPr/>
            <p:nvPr/>
          </p:nvGrpSpPr>
          <p:grpSpPr>
            <a:xfrm>
              <a:off x="-400498" y="7816334"/>
              <a:ext cx="1565031" cy="750228"/>
              <a:chOff x="2497015" y="4202723"/>
              <a:chExt cx="2370626" cy="1136406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EABE4EF-8B65-3F45-B481-5AD64D9626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215F0AB-7420-6C0C-C06B-37DAEB0190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7A1D4296-B7D6-39AD-3C8B-A79AAD32C359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83492A93-07CE-2D86-D7F6-D442E9890AE0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F2D3333-D7D3-7C35-856D-7164916A14D8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FE41444-6EA3-7A1D-FCD8-410601883532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9D764B8-532C-1BC7-6487-C909BC488D4D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AEA10A7-7AD6-C5E3-D71C-50F7AADB3D71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FBD28BD-CD7E-F31B-4CFA-2BC3DE97ED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068EF85-0CF4-CA51-13C0-60972B41F7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70196C9-1DD0-52DE-32E8-3233F8946270}"/>
                </a:ext>
              </a:extLst>
            </p:cNvPr>
            <p:cNvGrpSpPr/>
            <p:nvPr/>
          </p:nvGrpSpPr>
          <p:grpSpPr>
            <a:xfrm>
              <a:off x="-1683650" y="7045756"/>
              <a:ext cx="1565031" cy="750228"/>
              <a:chOff x="2497015" y="4202723"/>
              <a:chExt cx="2370626" cy="1136406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33192D-E528-1764-AB7B-182D5DAD7E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868B617-9478-7534-F4EF-8F475212A0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9C7CEF0-1D11-755C-F63A-3A3DD8B06B81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9961925-A89B-7800-BEA8-8CF3EC7F578A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7E20024-FC82-4943-AD90-3C8012DB8C81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2EFB081C-330A-D2F3-0011-C6F7C834D1F4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C23205D-D22F-12C9-C858-9651AFF8AC31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518CDFF-4A15-22B1-A066-E3AC24C04057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67074CA-3645-61A5-8D4E-4CB1C27885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181228A-CEB6-B044-D1F6-3D8EA22DF9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A83FC9E-0A4E-AC3E-07AA-65153BF59150}"/>
                </a:ext>
              </a:extLst>
            </p:cNvPr>
            <p:cNvGrpSpPr/>
            <p:nvPr/>
          </p:nvGrpSpPr>
          <p:grpSpPr>
            <a:xfrm>
              <a:off x="56034" y="6959207"/>
              <a:ext cx="1565031" cy="750228"/>
              <a:chOff x="2497015" y="4202723"/>
              <a:chExt cx="2370626" cy="1136406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5DA8CCA7-7548-71A6-34C5-13F0FE9F3F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E74130A-9CE7-4E4B-4A09-D3A1336F8A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72FA0DD-9356-0308-70E1-118CE2FEF8F4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B672965-2A5C-788A-C5D9-A971A0BADD06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0CE7EB4-6DFF-2A70-1CAA-27345E262D24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317D36CA-94D4-A9A0-5429-B39A6EA18C4A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7007754-E72E-EF94-F10E-122711508D76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DCDD525C-0D4C-0B72-8530-5E2EE2AB6E4A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6C3485E3-11D8-2FA7-0694-FD6EB07B6E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9ABBE36-76C4-F91A-BB99-EB770C27DD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2A526DF-57BF-F8BA-B1A9-D2F5B94BB94B}"/>
                </a:ext>
              </a:extLst>
            </p:cNvPr>
            <p:cNvGrpSpPr/>
            <p:nvPr/>
          </p:nvGrpSpPr>
          <p:grpSpPr>
            <a:xfrm>
              <a:off x="1466887" y="7370125"/>
              <a:ext cx="1565031" cy="750228"/>
              <a:chOff x="2497015" y="4202723"/>
              <a:chExt cx="2370626" cy="1136406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C8565F0E-624C-20F1-516E-008454D76D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63A4815-6117-FA4F-D7E4-1C4B71E4A8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630D326-7F46-7952-8664-15F0A561DA6C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979172A-BD3F-CEBF-7A7D-2A822424E6EE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34C78F04-442E-D267-C30E-987D3784FA8F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AD4DF336-C195-12CA-D519-2CCB3BC258D9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89CE62B-6B24-08F3-023D-53DA04CA7CAD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16A83658-C386-0636-FD5D-C5274FD3D845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487602C-6E3D-16E6-5E0B-E8999EA2C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161D19DE-68AE-8932-2ADA-2046897647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3136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37109 -0.48958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55" y="-2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757</Words>
  <Application>Microsoft Office PowerPoint</Application>
  <PresentationFormat>Widescreen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Triggers      </vt:lpstr>
      <vt:lpstr>PowerPoint Presentation</vt:lpstr>
    </vt:vector>
  </TitlesOfParts>
  <Company>SUNY Geneseo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Pogozelski</dc:creator>
  <cp:lastModifiedBy>Edward Pogozelski</cp:lastModifiedBy>
  <cp:revision>19</cp:revision>
  <dcterms:created xsi:type="dcterms:W3CDTF">2020-03-09T14:28:13Z</dcterms:created>
  <dcterms:modified xsi:type="dcterms:W3CDTF">2025-02-25T17:17:21Z</dcterms:modified>
</cp:coreProperties>
</file>