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14" r:id="rId4"/>
    <p:sldId id="257" r:id="rId5"/>
    <p:sldId id="260" r:id="rId6"/>
    <p:sldId id="259" r:id="rId7"/>
    <p:sldId id="261" r:id="rId8"/>
    <p:sldId id="262" r:id="rId9"/>
    <p:sldId id="263" r:id="rId10"/>
    <p:sldId id="264" r:id="rId11"/>
    <p:sldId id="265" r:id="rId12"/>
    <p:sldId id="266" r:id="rId13"/>
    <p:sldId id="267" r:id="rId14"/>
    <p:sldId id="268" r:id="rId15"/>
    <p:sldId id="269" r:id="rId16"/>
    <p:sldId id="272" r:id="rId17"/>
    <p:sldId id="270" r:id="rId18"/>
    <p:sldId id="271" r:id="rId19"/>
    <p:sldId id="273" r:id="rId20"/>
    <p:sldId id="274" r:id="rId21"/>
    <p:sldId id="275" r:id="rId22"/>
    <p:sldId id="276" r:id="rId23"/>
    <p:sldId id="277" r:id="rId24"/>
    <p:sldId id="278" r:id="rId25"/>
    <p:sldId id="279" r:id="rId26"/>
    <p:sldId id="283" r:id="rId27"/>
    <p:sldId id="280" r:id="rId28"/>
    <p:sldId id="281" r:id="rId29"/>
    <p:sldId id="282" r:id="rId30"/>
    <p:sldId id="284" r:id="rId31"/>
    <p:sldId id="285" r:id="rId32"/>
    <p:sldId id="286" r:id="rId33"/>
    <p:sldId id="287" r:id="rId34"/>
    <p:sldId id="288" r:id="rId35"/>
    <p:sldId id="289" r:id="rId36"/>
    <p:sldId id="292" r:id="rId37"/>
    <p:sldId id="290" r:id="rId38"/>
    <p:sldId id="306" r:id="rId39"/>
    <p:sldId id="291"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7" r:id="rId53"/>
    <p:sldId id="308" r:id="rId54"/>
    <p:sldId id="309" r:id="rId55"/>
    <p:sldId id="310" r:id="rId56"/>
    <p:sldId id="311" r:id="rId57"/>
    <p:sldId id="312" r:id="rId58"/>
    <p:sldId id="313"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CC99"/>
    <a:srgbClr val="FFCC66"/>
    <a:srgbClr val="32BE7D"/>
    <a:srgbClr val="AAE2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0" d="100"/>
          <a:sy n="100" d="100"/>
        </p:scale>
        <p:origin x="8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851F-6311-7190-FC60-B25B88B1A8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4A9FD6-CE96-7170-504B-BB5C14D05B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B8C475-8708-9CC4-654E-A7088CB2AC84}"/>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5" name="Footer Placeholder 4">
            <a:extLst>
              <a:ext uri="{FF2B5EF4-FFF2-40B4-BE49-F238E27FC236}">
                <a16:creationId xmlns:a16="http://schemas.microsoft.com/office/drawing/2014/main" id="{FB2AA7A3-0178-2778-09A9-715687FF3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F267E9-8F00-84DB-8BE9-2A2C4E849D9D}"/>
              </a:ext>
            </a:extLst>
          </p:cNvPr>
          <p:cNvSpPr>
            <a:spLocks noGrp="1"/>
          </p:cNvSpPr>
          <p:nvPr>
            <p:ph type="sldNum" sz="quarter" idx="12"/>
          </p:nvPr>
        </p:nvSpPr>
        <p:spPr/>
        <p:txBody>
          <a:bodyPr/>
          <a:lstStyle/>
          <a:p>
            <a:fld id="{14A96548-8076-43C4-BA54-8B0CDFD83EA0}" type="slidenum">
              <a:rPr lang="en-US" smtClean="0"/>
              <a:t>‹#›</a:t>
            </a:fld>
            <a:endParaRPr lang="en-US"/>
          </a:p>
        </p:txBody>
      </p:sp>
      <p:grpSp>
        <p:nvGrpSpPr>
          <p:cNvPr id="7" name="Group 6">
            <a:extLst>
              <a:ext uri="{FF2B5EF4-FFF2-40B4-BE49-F238E27FC236}">
                <a16:creationId xmlns:a16="http://schemas.microsoft.com/office/drawing/2014/main" id="{29E8896F-1891-4830-1A27-99A5C3658CDE}"/>
              </a:ext>
            </a:extLst>
          </p:cNvPr>
          <p:cNvGrpSpPr/>
          <p:nvPr userDrawn="1"/>
        </p:nvGrpSpPr>
        <p:grpSpPr>
          <a:xfrm>
            <a:off x="-19050" y="-9524"/>
            <a:ext cx="12239624" cy="6867523"/>
            <a:chOff x="-19050" y="-9524"/>
            <a:chExt cx="12239624" cy="6867523"/>
          </a:xfrm>
          <a:solidFill>
            <a:srgbClr val="32BE7D"/>
          </a:solidFill>
        </p:grpSpPr>
        <p:sp>
          <p:nvSpPr>
            <p:cNvPr id="8" name="Freeform: Shape 7">
              <a:extLst>
                <a:ext uri="{FF2B5EF4-FFF2-40B4-BE49-F238E27FC236}">
                  <a16:creationId xmlns:a16="http://schemas.microsoft.com/office/drawing/2014/main" id="{82DCBB1A-F2D3-354E-2A0D-48F6DB7D99A9}"/>
                </a:ext>
              </a:extLst>
            </p:cNvPr>
            <p:cNvSpPr/>
            <p:nvPr/>
          </p:nvSpPr>
          <p:spPr>
            <a:xfrm>
              <a:off x="-19050" y="-9524"/>
              <a:ext cx="12220575" cy="857250"/>
            </a:xfrm>
            <a:custGeom>
              <a:avLst/>
              <a:gdLst>
                <a:gd name="csX0" fmla="*/ 0 w 12220575"/>
                <a:gd name="csY0" fmla="*/ 0 h 1524000"/>
                <a:gd name="csX1" fmla="*/ 9525 w 12220575"/>
                <a:gd name="csY1" fmla="*/ 1524000 h 1524000"/>
                <a:gd name="csX2" fmla="*/ 3048000 w 12220575"/>
                <a:gd name="csY2" fmla="*/ 514350 h 1524000"/>
                <a:gd name="csX3" fmla="*/ 9448800 w 12220575"/>
                <a:gd name="csY3" fmla="*/ 1428750 h 1524000"/>
                <a:gd name="csX4" fmla="*/ 12220575 w 12220575"/>
                <a:gd name="csY4" fmla="*/ 542925 h 1524000"/>
                <a:gd name="csX5" fmla="*/ 12211050 w 12220575"/>
                <a:gd name="csY5" fmla="*/ 9525 h 1524000"/>
                <a:gd name="csX6" fmla="*/ 0 w 12220575"/>
                <a:gd name="csY6" fmla="*/ 0 h 1524000"/>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220575" h="1528847">
                  <a:moveTo>
                    <a:pt x="0" y="0"/>
                  </a:moveTo>
                  <a:lnTo>
                    <a:pt x="9525" y="1524000"/>
                  </a:lnTo>
                  <a:cubicBezTo>
                    <a:pt x="517525" y="1609725"/>
                    <a:pt x="1474788" y="530225"/>
                    <a:pt x="3048000" y="514350"/>
                  </a:cubicBezTo>
                  <a:cubicBezTo>
                    <a:pt x="4621212" y="498475"/>
                    <a:pt x="8477250" y="1571625"/>
                    <a:pt x="9448800" y="1428750"/>
                  </a:cubicBezTo>
                  <a:cubicBezTo>
                    <a:pt x="10420350" y="1285875"/>
                    <a:pt x="11506200" y="866775"/>
                    <a:pt x="12220575" y="542925"/>
                  </a:cubicBezTo>
                  <a:lnTo>
                    <a:pt x="12211050" y="9525"/>
                  </a:lnTo>
                  <a:lnTo>
                    <a:pt x="0"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E1C81E4-C767-3434-7BBE-D85C64020DC0}"/>
                </a:ext>
              </a:extLst>
            </p:cNvPr>
            <p:cNvSpPr/>
            <p:nvPr/>
          </p:nvSpPr>
          <p:spPr>
            <a:xfrm rot="10800000">
              <a:off x="-1" y="6276974"/>
              <a:ext cx="12220575" cy="581025"/>
            </a:xfrm>
            <a:custGeom>
              <a:avLst/>
              <a:gdLst>
                <a:gd name="csX0" fmla="*/ 0 w 12220575"/>
                <a:gd name="csY0" fmla="*/ 0 h 1524000"/>
                <a:gd name="csX1" fmla="*/ 9525 w 12220575"/>
                <a:gd name="csY1" fmla="*/ 1524000 h 1524000"/>
                <a:gd name="csX2" fmla="*/ 3048000 w 12220575"/>
                <a:gd name="csY2" fmla="*/ 514350 h 1524000"/>
                <a:gd name="csX3" fmla="*/ 9448800 w 12220575"/>
                <a:gd name="csY3" fmla="*/ 1428750 h 1524000"/>
                <a:gd name="csX4" fmla="*/ 12220575 w 12220575"/>
                <a:gd name="csY4" fmla="*/ 542925 h 1524000"/>
                <a:gd name="csX5" fmla="*/ 12211050 w 12220575"/>
                <a:gd name="csY5" fmla="*/ 9525 h 1524000"/>
                <a:gd name="csX6" fmla="*/ 0 w 12220575"/>
                <a:gd name="csY6" fmla="*/ 0 h 1524000"/>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 name="csX0" fmla="*/ 0 w 12220575"/>
                <a:gd name="csY0" fmla="*/ 0 h 1528847"/>
                <a:gd name="csX1" fmla="*/ 9525 w 12220575"/>
                <a:gd name="csY1" fmla="*/ 1524000 h 1528847"/>
                <a:gd name="csX2" fmla="*/ 3048000 w 12220575"/>
                <a:gd name="csY2" fmla="*/ 514350 h 1528847"/>
                <a:gd name="csX3" fmla="*/ 9448800 w 12220575"/>
                <a:gd name="csY3" fmla="*/ 1428750 h 1528847"/>
                <a:gd name="csX4" fmla="*/ 12220575 w 12220575"/>
                <a:gd name="csY4" fmla="*/ 542925 h 1528847"/>
                <a:gd name="csX5" fmla="*/ 12211050 w 12220575"/>
                <a:gd name="csY5" fmla="*/ 9525 h 1528847"/>
                <a:gd name="csX6" fmla="*/ 0 w 12220575"/>
                <a:gd name="csY6" fmla="*/ 0 h 15288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220575" h="1528847">
                  <a:moveTo>
                    <a:pt x="0" y="0"/>
                  </a:moveTo>
                  <a:lnTo>
                    <a:pt x="9525" y="1524000"/>
                  </a:lnTo>
                  <a:cubicBezTo>
                    <a:pt x="517525" y="1609725"/>
                    <a:pt x="1474788" y="530225"/>
                    <a:pt x="3048000" y="514350"/>
                  </a:cubicBezTo>
                  <a:cubicBezTo>
                    <a:pt x="4621212" y="498475"/>
                    <a:pt x="8477250" y="1571625"/>
                    <a:pt x="9448800" y="1428750"/>
                  </a:cubicBezTo>
                  <a:cubicBezTo>
                    <a:pt x="10420350" y="1285875"/>
                    <a:pt x="11506200" y="866775"/>
                    <a:pt x="12220575" y="542925"/>
                  </a:cubicBezTo>
                  <a:lnTo>
                    <a:pt x="12211050" y="9525"/>
                  </a:lnTo>
                  <a:lnTo>
                    <a:pt x="0"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5616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9A479-FA3A-44D3-218E-EAB52D7B5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41BC00-904E-02E7-0E92-4CD32513F0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B1F96-C42C-1B15-7F86-091B4709E275}"/>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5" name="Footer Placeholder 4">
            <a:extLst>
              <a:ext uri="{FF2B5EF4-FFF2-40B4-BE49-F238E27FC236}">
                <a16:creationId xmlns:a16="http://schemas.microsoft.com/office/drawing/2014/main" id="{357424C8-6ACC-3F08-1172-2819E7165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566EE8-5E2C-AF58-2273-D8FD045631BE}"/>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1009451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6401-5431-C47D-994E-58E4B4E18C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316282-14D9-6DE6-8AE4-F770B0FFD8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7235B2-B945-66F0-1864-D4389E8D7817}"/>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5" name="Footer Placeholder 4">
            <a:extLst>
              <a:ext uri="{FF2B5EF4-FFF2-40B4-BE49-F238E27FC236}">
                <a16:creationId xmlns:a16="http://schemas.microsoft.com/office/drawing/2014/main" id="{4F128061-9C28-635F-7F1B-DE9C3FB99F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9E6DC-4D93-EC67-E40F-60A00A3707FD}"/>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842904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F97B-04BC-469A-E742-6F0ABEFB67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883003-EC25-06DB-367F-784F9DAF6A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6C6402-B00C-675E-17D0-63A68DC8D7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E4797D-EAA7-1CC7-136C-23867F8AC4AE}"/>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6" name="Footer Placeholder 5">
            <a:extLst>
              <a:ext uri="{FF2B5EF4-FFF2-40B4-BE49-F238E27FC236}">
                <a16:creationId xmlns:a16="http://schemas.microsoft.com/office/drawing/2014/main" id="{E11FFE10-0EB8-0C11-0AC7-ACA55FF1CD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41C7D4-2905-3159-811A-3D2C2FDC70B8}"/>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202082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AAB6-D818-F2A4-A06A-CAD3B9D6A8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AFCA0-2B71-6991-55AD-012D7D340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FA3189-B37F-0114-C82C-CCE8F234A8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E3D355-025E-663B-AF1A-B1CBB0CBA6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207FF0-AF1A-55D7-17D7-49A80AE112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383CE5-7E39-A648-07C1-9EFA8A62F2AE}"/>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8" name="Footer Placeholder 7">
            <a:extLst>
              <a:ext uri="{FF2B5EF4-FFF2-40B4-BE49-F238E27FC236}">
                <a16:creationId xmlns:a16="http://schemas.microsoft.com/office/drawing/2014/main" id="{83D47BFE-88F9-0D46-1570-32B2251C45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17A58C-07CF-625C-5409-08DF8C464556}"/>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3955138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3CEFD-8065-A3B8-D74A-3D493BFB72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7F91F4-E855-2537-20C7-DAB293CF9DB5}"/>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4" name="Footer Placeholder 3">
            <a:extLst>
              <a:ext uri="{FF2B5EF4-FFF2-40B4-BE49-F238E27FC236}">
                <a16:creationId xmlns:a16="http://schemas.microsoft.com/office/drawing/2014/main" id="{09C721A4-508B-408B-53AB-7E35A4FDD3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3CB6CD-3415-2C1F-F33D-1F2B94883C4C}"/>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629757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C9BE20-4A68-E471-78F9-0574BB93D7D9}"/>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3" name="Footer Placeholder 2">
            <a:extLst>
              <a:ext uri="{FF2B5EF4-FFF2-40B4-BE49-F238E27FC236}">
                <a16:creationId xmlns:a16="http://schemas.microsoft.com/office/drawing/2014/main" id="{3C72D28D-C36F-4B12-E761-ADE67202B2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AD6DE0-6374-DE31-0F52-F47A0326F20A}"/>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495847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48A1C-97AA-09B1-3CA1-377BED2365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06B70-987E-F1C0-BD3A-1705B66D82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ABA44B-93EE-2D58-6684-D0F0A3BC7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C0B1FB-0F44-C585-56EF-17057A274129}"/>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6" name="Footer Placeholder 5">
            <a:extLst>
              <a:ext uri="{FF2B5EF4-FFF2-40B4-BE49-F238E27FC236}">
                <a16:creationId xmlns:a16="http://schemas.microsoft.com/office/drawing/2014/main" id="{C2C29AA5-4C4A-2D76-FD29-D9D5BAAF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EFAE94-0B14-9BB8-AAEA-C623252AF404}"/>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3593547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1941-8A49-ABF3-A4E1-35DB34649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A650F1-02F9-ED6D-87E3-D34DBD204E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1B944EF-E685-669F-FFDC-7322F774B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1C589-D803-7126-FCEB-8095A37708EF}"/>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6" name="Footer Placeholder 5">
            <a:extLst>
              <a:ext uri="{FF2B5EF4-FFF2-40B4-BE49-F238E27FC236}">
                <a16:creationId xmlns:a16="http://schemas.microsoft.com/office/drawing/2014/main" id="{8663465D-1C32-2F63-A65E-A17A114577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832A3F-84B8-1106-46D6-B179017B8705}"/>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599762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620D3-0AA6-D8E0-1F64-C7215FC5B8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E987D5-3D17-56C6-E2BF-11A4196168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2B827A-8D8F-DDE0-CEB6-70DAA0DBE65B}"/>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5" name="Footer Placeholder 4">
            <a:extLst>
              <a:ext uri="{FF2B5EF4-FFF2-40B4-BE49-F238E27FC236}">
                <a16:creationId xmlns:a16="http://schemas.microsoft.com/office/drawing/2014/main" id="{8C3A7EB0-B0C2-3D75-06F1-FDD4D902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3710B8-BC6E-3C2D-2CA4-71CAB3C0B00D}"/>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273384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591FA6-1D91-EC76-090D-60F10AEC14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635B83-0092-CCEA-28BD-21E23BB154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49412-BA75-4428-0F99-343D5D3BD8E2}"/>
              </a:ext>
            </a:extLst>
          </p:cNvPr>
          <p:cNvSpPr>
            <a:spLocks noGrp="1"/>
          </p:cNvSpPr>
          <p:nvPr>
            <p:ph type="dt" sz="half" idx="10"/>
          </p:nvPr>
        </p:nvSpPr>
        <p:spPr/>
        <p:txBody>
          <a:bodyPr/>
          <a:lstStyle/>
          <a:p>
            <a:fld id="{1B36E4A8-6D56-4175-925C-F5C6F94C1B02}" type="datetimeFigureOut">
              <a:rPr lang="en-US" smtClean="0"/>
              <a:t>6/15/2026</a:t>
            </a:fld>
            <a:endParaRPr lang="en-US"/>
          </a:p>
        </p:txBody>
      </p:sp>
      <p:sp>
        <p:nvSpPr>
          <p:cNvPr id="5" name="Footer Placeholder 4">
            <a:extLst>
              <a:ext uri="{FF2B5EF4-FFF2-40B4-BE49-F238E27FC236}">
                <a16:creationId xmlns:a16="http://schemas.microsoft.com/office/drawing/2014/main" id="{AC694988-C703-846B-310E-AB497A3B98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CC57AC-44E0-C3F2-E93D-C2AC37A08463}"/>
              </a:ext>
            </a:extLst>
          </p:cNvPr>
          <p:cNvSpPr>
            <a:spLocks noGrp="1"/>
          </p:cNvSpPr>
          <p:nvPr>
            <p:ph type="sldNum" sz="quarter" idx="12"/>
          </p:nvPr>
        </p:nvSpPr>
        <p:spPr/>
        <p:txBody>
          <a:bodyPr/>
          <a:lstStyle/>
          <a:p>
            <a:fld id="{14A96548-8076-43C4-BA54-8B0CDFD83EA0}" type="slidenum">
              <a:rPr lang="en-US" smtClean="0"/>
              <a:t>‹#›</a:t>
            </a:fld>
            <a:endParaRPr lang="en-US"/>
          </a:p>
        </p:txBody>
      </p:sp>
    </p:spTree>
    <p:extLst>
      <p:ext uri="{BB962C8B-B14F-4D97-AF65-F5344CB8AC3E}">
        <p14:creationId xmlns:p14="http://schemas.microsoft.com/office/powerpoint/2010/main" val="178471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8B604F-3956-10F5-BBB4-DA454190BF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7CA06F-7445-FD87-5297-662175EF52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20EBB6-E439-BE5A-72DA-5BE84703EF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36E4A8-6D56-4175-925C-F5C6F94C1B02}" type="datetimeFigureOut">
              <a:rPr lang="en-US" smtClean="0"/>
              <a:t>6/15/2026</a:t>
            </a:fld>
            <a:endParaRPr lang="en-US"/>
          </a:p>
        </p:txBody>
      </p:sp>
      <p:sp>
        <p:nvSpPr>
          <p:cNvPr id="5" name="Footer Placeholder 4">
            <a:extLst>
              <a:ext uri="{FF2B5EF4-FFF2-40B4-BE49-F238E27FC236}">
                <a16:creationId xmlns:a16="http://schemas.microsoft.com/office/drawing/2014/main" id="{59ADE68C-AB64-A65F-3160-ED9EED83B7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FBAAAAB-E55C-29F8-02C4-18B8FE33B7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A96548-8076-43C4-BA54-8B0CDFD83EA0}" type="slidenum">
              <a:rPr lang="en-US" smtClean="0"/>
              <a:t>‹#›</a:t>
            </a:fld>
            <a:endParaRPr lang="en-US"/>
          </a:p>
        </p:txBody>
      </p:sp>
    </p:spTree>
    <p:extLst>
      <p:ext uri="{BB962C8B-B14F-4D97-AF65-F5344CB8AC3E}">
        <p14:creationId xmlns:p14="http://schemas.microsoft.com/office/powerpoint/2010/main" val="607495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C43068-CD5D-B2C7-C847-2331FFC0D185}"/>
              </a:ext>
            </a:extLst>
          </p:cNvPr>
          <p:cNvSpPr txBox="1"/>
          <p:nvPr/>
        </p:nvSpPr>
        <p:spPr>
          <a:xfrm>
            <a:off x="1143000" y="1030778"/>
            <a:ext cx="8762999" cy="4985980"/>
          </a:xfrm>
          <a:prstGeom prst="rect">
            <a:avLst/>
          </a:prstGeom>
          <a:noFill/>
        </p:spPr>
        <p:txBody>
          <a:bodyPr wrap="square" rtlCol="0">
            <a:spAutoFit/>
          </a:bodyPr>
          <a:lstStyle/>
          <a:p>
            <a:r>
              <a:rPr lang="en-US" sz="3200" b="1" dirty="0">
                <a:solidFill>
                  <a:schemeClr val="accent6">
                    <a:lumMod val="75000"/>
                  </a:schemeClr>
                </a:solidFill>
              </a:rPr>
              <a:t>Excel</a:t>
            </a:r>
            <a:r>
              <a:rPr lang="en-US" sz="3200" dirty="0"/>
              <a:t> is used to organize, analyze, and display data.</a:t>
            </a:r>
          </a:p>
          <a:p>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It was originally designed to analyze financial data, not scientific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r>
              <a:rPr lang="en-US" sz="3200" b="1" dirty="0">
                <a:solidFill>
                  <a:schemeClr val="accent6">
                    <a:lumMod val="75000"/>
                  </a:schemeClr>
                </a:solidFill>
              </a:rPr>
              <a:t>Excel</a:t>
            </a:r>
            <a:r>
              <a:rPr lang="en-US" sz="3200" dirty="0"/>
              <a:t> is a spreadsheet, which means it’s also a programming environment that mimics “BASIC”.</a:t>
            </a:r>
          </a:p>
          <a:p>
            <a:endParaRPr lang="en-US" sz="1000" dirty="0"/>
          </a:p>
          <a:p>
            <a:r>
              <a:rPr lang="en-US" sz="3200" dirty="0"/>
              <a:t>It also contains a </a:t>
            </a:r>
            <a:r>
              <a:rPr lang="en-US" sz="3200" i="1" dirty="0"/>
              <a:t>second</a:t>
            </a:r>
            <a:r>
              <a:rPr lang="en-US" sz="3200" dirty="0"/>
              <a:t> programming environment called Visual Basic, but that’s not for today.</a:t>
            </a:r>
          </a:p>
        </p:txBody>
      </p:sp>
      <p:pic>
        <p:nvPicPr>
          <p:cNvPr id="4" name="Picture 3">
            <a:extLst>
              <a:ext uri="{FF2B5EF4-FFF2-40B4-BE49-F238E27FC236}">
                <a16:creationId xmlns:a16="http://schemas.microsoft.com/office/drawing/2014/main" id="{5FA0EA0F-BFD4-AD37-ECCA-BDAABC1FF00C}"/>
              </a:ext>
            </a:extLst>
          </p:cNvPr>
          <p:cNvPicPr>
            <a:picLocks noChangeAspect="1"/>
          </p:cNvPicPr>
          <p:nvPr/>
        </p:nvPicPr>
        <p:blipFill>
          <a:blip r:embed="rId2"/>
          <a:stretch>
            <a:fillRect/>
          </a:stretch>
        </p:blipFill>
        <p:spPr>
          <a:xfrm>
            <a:off x="9735589" y="1135306"/>
            <a:ext cx="1066800" cy="1009650"/>
          </a:xfrm>
          <a:prstGeom prst="rect">
            <a:avLst/>
          </a:prstGeom>
        </p:spPr>
      </p:pic>
    </p:spTree>
    <p:extLst>
      <p:ext uri="{BB962C8B-B14F-4D97-AF65-F5344CB8AC3E}">
        <p14:creationId xmlns:p14="http://schemas.microsoft.com/office/powerpoint/2010/main" val="2224943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20702-F4F0-44B0-6964-B0F909044C1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762F79B-C6EC-0A6F-CCC3-C1163999950A}"/>
              </a:ext>
            </a:extLst>
          </p:cNvPr>
          <p:cNvSpPr txBox="1"/>
          <p:nvPr/>
        </p:nvSpPr>
        <p:spPr>
          <a:xfrm>
            <a:off x="1504602" y="1030778"/>
            <a:ext cx="8134697" cy="4524315"/>
          </a:xfrm>
          <a:prstGeom prst="rect">
            <a:avLst/>
          </a:prstGeom>
          <a:noFill/>
        </p:spPr>
        <p:txBody>
          <a:bodyPr wrap="square" rtlCol="0">
            <a:spAutoFit/>
          </a:bodyPr>
          <a:lstStyle/>
          <a:p>
            <a:r>
              <a:rPr lang="en-US" sz="3200" b="1" dirty="0">
                <a:solidFill>
                  <a:schemeClr val="accent6">
                    <a:lumMod val="75000"/>
                  </a:schemeClr>
                </a:solidFill>
              </a:rPr>
              <a:t>Excel</a:t>
            </a:r>
            <a:r>
              <a:rPr lang="en-US" sz="3200" dirty="0"/>
              <a:t> has an infinity of features.</a:t>
            </a:r>
          </a:p>
          <a:p>
            <a:r>
              <a:rPr lang="en-US" sz="3200" dirty="0"/>
              <a:t>We could talk about:</a:t>
            </a:r>
          </a:p>
          <a:p>
            <a:pPr marL="914400" lvl="1" indent="-457200">
              <a:buFont typeface="Arial" panose="020B0604020202020204" pitchFamily="34" charset="0"/>
              <a:buChar char="•"/>
            </a:pPr>
            <a:r>
              <a:rPr lang="en-US" sz="3200" dirty="0"/>
              <a:t>Plotting in 2D and 3D</a:t>
            </a:r>
          </a:p>
          <a:p>
            <a:pPr marL="914400" lvl="1" indent="-457200">
              <a:buFont typeface="Arial" panose="020B0604020202020204" pitchFamily="34" charset="0"/>
              <a:buChar char="•"/>
            </a:pPr>
            <a:r>
              <a:rPr lang="en-US" sz="3200" dirty="0"/>
              <a:t>Analysis tools like “Solver”</a:t>
            </a:r>
          </a:p>
          <a:p>
            <a:pPr marL="914400" lvl="1" indent="-457200">
              <a:buFont typeface="Arial" panose="020B0604020202020204" pitchFamily="34" charset="0"/>
              <a:buChar char="•"/>
            </a:pPr>
            <a:r>
              <a:rPr lang="en-US" sz="3200" dirty="0"/>
              <a:t>User interface design features including “pivot tables”</a:t>
            </a:r>
          </a:p>
          <a:p>
            <a:r>
              <a:rPr lang="en-US" sz="3200" dirty="0"/>
              <a:t>But today, we’re only talking about using “regular” programming using formulas in cells.</a:t>
            </a:r>
          </a:p>
        </p:txBody>
      </p:sp>
      <p:pic>
        <p:nvPicPr>
          <p:cNvPr id="4" name="Picture 3">
            <a:extLst>
              <a:ext uri="{FF2B5EF4-FFF2-40B4-BE49-F238E27FC236}">
                <a16:creationId xmlns:a16="http://schemas.microsoft.com/office/drawing/2014/main" id="{C1E05A64-F877-EF8A-8E85-4D9BF5BEFDE3}"/>
              </a:ext>
            </a:extLst>
          </p:cNvPr>
          <p:cNvPicPr>
            <a:picLocks noChangeAspect="1"/>
          </p:cNvPicPr>
          <p:nvPr/>
        </p:nvPicPr>
        <p:blipFill>
          <a:blip r:embed="rId2"/>
          <a:stretch>
            <a:fillRect/>
          </a:stretch>
        </p:blipFill>
        <p:spPr>
          <a:xfrm>
            <a:off x="9735589" y="1135306"/>
            <a:ext cx="1066800" cy="1009650"/>
          </a:xfrm>
          <a:prstGeom prst="rect">
            <a:avLst/>
          </a:prstGeom>
        </p:spPr>
      </p:pic>
    </p:spTree>
    <p:extLst>
      <p:ext uri="{BB962C8B-B14F-4D97-AF65-F5344CB8AC3E}">
        <p14:creationId xmlns:p14="http://schemas.microsoft.com/office/powerpoint/2010/main" val="3290710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503C6-DB5F-DC11-E295-9700526385E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E7F9E4-6F53-C5C4-F51C-91A95057D17A}"/>
              </a:ext>
            </a:extLst>
          </p:cNvPr>
          <p:cNvSpPr txBox="1"/>
          <p:nvPr/>
        </p:nvSpPr>
        <p:spPr>
          <a:xfrm>
            <a:off x="1504602" y="1030778"/>
            <a:ext cx="8134697" cy="5016758"/>
          </a:xfrm>
          <a:prstGeom prst="rect">
            <a:avLst/>
          </a:prstGeom>
          <a:noFill/>
        </p:spPr>
        <p:txBody>
          <a:bodyPr wrap="square" rtlCol="0">
            <a:spAutoFit/>
          </a:bodyPr>
          <a:lstStyle/>
          <a:p>
            <a:r>
              <a:rPr lang="en-US" sz="3200" dirty="0"/>
              <a:t>Other important topics that you should know about, but which we are </a:t>
            </a:r>
            <a:r>
              <a:rPr lang="en-US" sz="3200" i="1" dirty="0"/>
              <a:t>not</a:t>
            </a:r>
            <a:r>
              <a:rPr lang="en-US" sz="3200" dirty="0"/>
              <a:t> covering today:</a:t>
            </a:r>
          </a:p>
          <a:p>
            <a:pPr marL="514350" indent="-514350">
              <a:buAutoNum type="arabicPeriod"/>
            </a:pPr>
            <a:r>
              <a:rPr lang="en-US" sz="3200" dirty="0"/>
              <a:t>Opening files that did not originate in Excel</a:t>
            </a:r>
          </a:p>
          <a:p>
            <a:pPr marL="514350" indent="-514350">
              <a:buAutoNum type="arabicPeriod"/>
            </a:pPr>
            <a:r>
              <a:rPr lang="en-US" sz="3200" dirty="0"/>
              <a:t>Making graph templates (because the graphing defaults are so bad and it takes a long time to fix every option)</a:t>
            </a:r>
          </a:p>
          <a:p>
            <a:pPr marL="514350" indent="-514350">
              <a:buAutoNum type="arabicPeriod"/>
            </a:pPr>
            <a:r>
              <a:rPr lang="en-US" sz="3200" dirty="0"/>
              <a:t>Using Secondary axes on plots.</a:t>
            </a:r>
          </a:p>
          <a:p>
            <a:pPr marL="514350" indent="-514350">
              <a:buAutoNum type="arabicPeriod"/>
            </a:pPr>
            <a:r>
              <a:rPr lang="en-US" sz="3200" dirty="0"/>
              <a:t>Using “Named” cells instead of references</a:t>
            </a:r>
          </a:p>
          <a:p>
            <a:r>
              <a:rPr lang="en-US" sz="3200" dirty="0"/>
              <a:t>      (such as “g” instead of “A6” (which </a:t>
            </a:r>
          </a:p>
          <a:p>
            <a:r>
              <a:rPr lang="en-US" sz="3200" dirty="0"/>
              <a:t>      might contain 9.80). </a:t>
            </a:r>
          </a:p>
        </p:txBody>
      </p:sp>
      <p:pic>
        <p:nvPicPr>
          <p:cNvPr id="4" name="Picture 3">
            <a:extLst>
              <a:ext uri="{FF2B5EF4-FFF2-40B4-BE49-F238E27FC236}">
                <a16:creationId xmlns:a16="http://schemas.microsoft.com/office/drawing/2014/main" id="{0557088B-FBAE-B594-1901-0EEB87F1C2A2}"/>
              </a:ext>
            </a:extLst>
          </p:cNvPr>
          <p:cNvPicPr>
            <a:picLocks noChangeAspect="1"/>
          </p:cNvPicPr>
          <p:nvPr/>
        </p:nvPicPr>
        <p:blipFill>
          <a:blip r:embed="rId2"/>
          <a:stretch>
            <a:fillRect/>
          </a:stretch>
        </p:blipFill>
        <p:spPr>
          <a:xfrm>
            <a:off x="9735589" y="1135306"/>
            <a:ext cx="1066800" cy="1009650"/>
          </a:xfrm>
          <a:prstGeom prst="rect">
            <a:avLst/>
          </a:prstGeom>
        </p:spPr>
      </p:pic>
    </p:spTree>
    <p:extLst>
      <p:ext uri="{BB962C8B-B14F-4D97-AF65-F5344CB8AC3E}">
        <p14:creationId xmlns:p14="http://schemas.microsoft.com/office/powerpoint/2010/main" val="2676302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8E77-2B2F-87AC-4C40-AC1E6D8231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1F3CF59-C217-46A3-0D04-E843D0E037D5}"/>
              </a:ext>
            </a:extLst>
          </p:cNvPr>
          <p:cNvSpPr txBox="1"/>
          <p:nvPr/>
        </p:nvSpPr>
        <p:spPr>
          <a:xfrm>
            <a:off x="1524001" y="973628"/>
            <a:ext cx="8543924" cy="4524315"/>
          </a:xfrm>
          <a:prstGeom prst="rect">
            <a:avLst/>
          </a:prstGeom>
          <a:noFill/>
        </p:spPr>
        <p:txBody>
          <a:bodyPr wrap="square" rtlCol="0">
            <a:spAutoFit/>
          </a:bodyPr>
          <a:lstStyle/>
          <a:p>
            <a:r>
              <a:rPr lang="en-US" sz="3200" dirty="0"/>
              <a:t>When “programming” in Excel, our goal is for the data manipulation to be </a:t>
            </a:r>
            <a:r>
              <a:rPr lang="en-US" sz="3200" i="1" dirty="0"/>
              <a:t>automatic</a:t>
            </a:r>
            <a:r>
              <a:rPr lang="en-US" sz="3200" dirty="0"/>
              <a:t>…</a:t>
            </a:r>
          </a:p>
          <a:p>
            <a:endParaRPr lang="en-US" sz="3200" dirty="0"/>
          </a:p>
          <a:p>
            <a:r>
              <a:rPr lang="en-US" sz="3200" dirty="0"/>
              <a:t>The user should </a:t>
            </a:r>
            <a:r>
              <a:rPr lang="en-US" sz="3200" b="1" dirty="0"/>
              <a:t>not</a:t>
            </a:r>
            <a:r>
              <a:rPr lang="en-US" sz="3200" dirty="0"/>
              <a:t> have to click on buttons or toolbars or otherwise need to review the data whenever one or more values are updated. The user starts by merely pasting some </a:t>
            </a:r>
            <a:r>
              <a:rPr lang="en-US" sz="3200" b="1" dirty="0"/>
              <a:t>data</a:t>
            </a:r>
            <a:r>
              <a:rPr lang="en-US" sz="3200" dirty="0"/>
              <a:t> into the spreadsheet, and then all their results are instantly available.</a:t>
            </a:r>
          </a:p>
        </p:txBody>
      </p:sp>
    </p:spTree>
    <p:extLst>
      <p:ext uri="{BB962C8B-B14F-4D97-AF65-F5344CB8AC3E}">
        <p14:creationId xmlns:p14="http://schemas.microsoft.com/office/powerpoint/2010/main" val="2946643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0B666-DFF3-7546-86B6-BD24F98FF7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BFA4679-9489-B133-8081-63FB836A153A}"/>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53F3CFD5-7C06-CB86-3B9E-C0C6A609EDC3}"/>
              </a:ext>
            </a:extLst>
          </p:cNvPr>
          <p:cNvSpPr txBox="1"/>
          <p:nvPr/>
        </p:nvSpPr>
        <p:spPr>
          <a:xfrm>
            <a:off x="1228726" y="1611803"/>
            <a:ext cx="8543924" cy="2554545"/>
          </a:xfrm>
          <a:prstGeom prst="rect">
            <a:avLst/>
          </a:prstGeom>
          <a:noFill/>
        </p:spPr>
        <p:txBody>
          <a:bodyPr wrap="square" rtlCol="0">
            <a:spAutoFit/>
          </a:bodyPr>
          <a:lstStyle/>
          <a:p>
            <a:r>
              <a:rPr lang="en-US" sz="3200" dirty="0"/>
              <a:t>Big picture: I have text from some other source, and I want to extract specific info from it.</a:t>
            </a:r>
          </a:p>
          <a:p>
            <a:r>
              <a:rPr lang="en-US" sz="3200" dirty="0"/>
              <a:t> </a:t>
            </a:r>
          </a:p>
          <a:p>
            <a:r>
              <a:rPr lang="en-US" sz="3200" dirty="0"/>
              <a:t>For example, I can get a text file from the college that looks like this for each class:</a:t>
            </a:r>
          </a:p>
        </p:txBody>
      </p:sp>
      <p:sp>
        <p:nvSpPr>
          <p:cNvPr id="5" name="TextBox 4">
            <a:extLst>
              <a:ext uri="{FF2B5EF4-FFF2-40B4-BE49-F238E27FC236}">
                <a16:creationId xmlns:a16="http://schemas.microsoft.com/office/drawing/2014/main" id="{EE3F0654-4AB0-FB2A-A007-B9A8F48AD67E}"/>
              </a:ext>
            </a:extLst>
          </p:cNvPr>
          <p:cNvSpPr txBox="1"/>
          <p:nvPr/>
        </p:nvSpPr>
        <p:spPr>
          <a:xfrm>
            <a:off x="1025128" y="4348073"/>
            <a:ext cx="10141744" cy="1200329"/>
          </a:xfrm>
          <a:prstGeom prst="rect">
            <a:avLst/>
          </a:prstGeom>
          <a:noFill/>
        </p:spPr>
        <p:txBody>
          <a:bodyPr wrap="square">
            <a:spAutoFit/>
          </a:bodyPr>
          <a:lstStyle/>
          <a:p>
            <a:r>
              <a:rPr lang="en-US" sz="2400" dirty="0"/>
              <a:t>"Bechard, Hanna Mae",G99000000,hmb15@geneseo.edu,PHYS,228,1</a:t>
            </a:r>
          </a:p>
          <a:p>
            <a:r>
              <a:rPr lang="en-US" sz="2400" dirty="0"/>
              <a:t>"Becker, Ethan James",G99111111,ejb19@geneseo.edu,PHYS,228,1</a:t>
            </a:r>
          </a:p>
          <a:p>
            <a:r>
              <a:rPr lang="en-US" sz="2400" dirty="0"/>
              <a:t>…</a:t>
            </a:r>
          </a:p>
        </p:txBody>
      </p:sp>
    </p:spTree>
    <p:extLst>
      <p:ext uri="{BB962C8B-B14F-4D97-AF65-F5344CB8AC3E}">
        <p14:creationId xmlns:p14="http://schemas.microsoft.com/office/powerpoint/2010/main" val="3388874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3629A-7196-0A8B-8BC0-84F672FDED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6A0498-E6F2-6E58-01A6-9668A232EEA3}"/>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36171DC8-E88D-62FF-1AD2-F377162538B7}"/>
              </a:ext>
            </a:extLst>
          </p:cNvPr>
          <p:cNvSpPr txBox="1"/>
          <p:nvPr/>
        </p:nvSpPr>
        <p:spPr>
          <a:xfrm>
            <a:off x="1228725" y="1611803"/>
            <a:ext cx="9105899" cy="4031873"/>
          </a:xfrm>
          <a:prstGeom prst="rect">
            <a:avLst/>
          </a:prstGeom>
          <a:noFill/>
        </p:spPr>
        <p:txBody>
          <a:bodyPr wrap="square" rtlCol="0">
            <a:spAutoFit/>
          </a:bodyPr>
          <a:lstStyle/>
          <a:p>
            <a:r>
              <a:rPr lang="en-US" sz="3200" dirty="0"/>
              <a:t>This data comes to me as a “.csv” file, such as “</a:t>
            </a:r>
            <a:r>
              <a:rPr lang="en-US" sz="3200" dirty="0">
                <a:solidFill>
                  <a:schemeClr val="accent5">
                    <a:lumMod val="75000"/>
                  </a:schemeClr>
                </a:solidFill>
              </a:rPr>
              <a:t>228-Roster.csv</a:t>
            </a:r>
            <a:r>
              <a:rPr lang="en-US" sz="3200" dirty="0"/>
              <a:t>”</a:t>
            </a:r>
          </a:p>
          <a:p>
            <a:endParaRPr lang="en-US" sz="3200" dirty="0"/>
          </a:p>
          <a:p>
            <a:r>
              <a:rPr lang="en-US" sz="3200" dirty="0"/>
              <a:t>This means “</a:t>
            </a:r>
            <a:r>
              <a:rPr lang="en-US" sz="3200" b="1" dirty="0"/>
              <a:t>c</a:t>
            </a:r>
            <a:r>
              <a:rPr lang="en-US" sz="3200" dirty="0"/>
              <a:t>omma </a:t>
            </a:r>
            <a:r>
              <a:rPr lang="en-US" sz="3200" b="1" dirty="0"/>
              <a:t>s</a:t>
            </a:r>
            <a:r>
              <a:rPr lang="en-US" sz="3200" dirty="0"/>
              <a:t>eparated </a:t>
            </a:r>
            <a:r>
              <a:rPr lang="en-US" sz="3200" b="1" dirty="0"/>
              <a:t>v</a:t>
            </a:r>
            <a:r>
              <a:rPr lang="en-US" sz="3200" dirty="0"/>
              <a:t>ariables”.</a:t>
            </a:r>
          </a:p>
          <a:p>
            <a:endParaRPr lang="en-US" sz="3200" b="1" dirty="0"/>
          </a:p>
          <a:p>
            <a:r>
              <a:rPr lang="en-US" sz="3200" b="1" dirty="0"/>
              <a:t>Note</a:t>
            </a:r>
            <a:r>
              <a:rPr lang="en-US" sz="3200" dirty="0"/>
              <a:t>: even though it </a:t>
            </a:r>
            <a:r>
              <a:rPr lang="en-US" sz="3200" i="1" dirty="0"/>
              <a:t>is</a:t>
            </a:r>
            <a:r>
              <a:rPr lang="en-US" sz="3200" dirty="0"/>
              <a:t> already there, you probably told your computer to hide the “.csv” part of the filename from you, because you value ignorance.</a:t>
            </a:r>
          </a:p>
        </p:txBody>
      </p:sp>
    </p:spTree>
    <p:extLst>
      <p:ext uri="{BB962C8B-B14F-4D97-AF65-F5344CB8AC3E}">
        <p14:creationId xmlns:p14="http://schemas.microsoft.com/office/powerpoint/2010/main" val="2574306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62EC6-9439-59F3-CE65-D34D362DF4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B3AE31-67FC-1791-99A8-0E13B0CC45FF}"/>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FE5900A1-5726-2E41-E804-365CBB256265}"/>
              </a:ext>
            </a:extLst>
          </p:cNvPr>
          <p:cNvSpPr txBox="1"/>
          <p:nvPr/>
        </p:nvSpPr>
        <p:spPr>
          <a:xfrm>
            <a:off x="1228725" y="1611803"/>
            <a:ext cx="9105899" cy="3539430"/>
          </a:xfrm>
          <a:prstGeom prst="rect">
            <a:avLst/>
          </a:prstGeom>
          <a:noFill/>
        </p:spPr>
        <p:txBody>
          <a:bodyPr wrap="square" rtlCol="0">
            <a:spAutoFit/>
          </a:bodyPr>
          <a:lstStyle/>
          <a:p>
            <a:r>
              <a:rPr lang="en-US" sz="3200" dirty="0"/>
              <a:t>When I double-click on it, it opens in Excel…</a:t>
            </a:r>
          </a:p>
          <a:p>
            <a:r>
              <a:rPr lang="en-US" sz="3200" b="1" dirty="0"/>
              <a:t>unless</a:t>
            </a:r>
            <a:r>
              <a:rPr lang="en-US" sz="3200" dirty="0"/>
              <a:t> it’s within quotes, each comma starts a new Excel column:</a:t>
            </a:r>
          </a:p>
          <a:p>
            <a:endParaRPr lang="en-US" sz="3200" dirty="0"/>
          </a:p>
          <a:p>
            <a:endParaRPr lang="en-US" sz="3200" dirty="0"/>
          </a:p>
          <a:p>
            <a:endParaRPr lang="en-US" sz="3200" dirty="0"/>
          </a:p>
          <a:p>
            <a:r>
              <a:rPr lang="en-US" sz="3200" dirty="0"/>
              <a:t>Becomes:</a:t>
            </a:r>
          </a:p>
        </p:txBody>
      </p:sp>
      <p:sp>
        <p:nvSpPr>
          <p:cNvPr id="6" name="TextBox 5">
            <a:extLst>
              <a:ext uri="{FF2B5EF4-FFF2-40B4-BE49-F238E27FC236}">
                <a16:creationId xmlns:a16="http://schemas.microsoft.com/office/drawing/2014/main" id="{4279A3B8-FD87-F4C1-1098-9F95B01BB5B6}"/>
              </a:ext>
            </a:extLst>
          </p:cNvPr>
          <p:cNvSpPr txBox="1"/>
          <p:nvPr/>
        </p:nvSpPr>
        <p:spPr>
          <a:xfrm>
            <a:off x="1025128" y="3266497"/>
            <a:ext cx="10141744" cy="1200329"/>
          </a:xfrm>
          <a:prstGeom prst="rect">
            <a:avLst/>
          </a:prstGeom>
          <a:noFill/>
        </p:spPr>
        <p:txBody>
          <a:bodyPr wrap="square">
            <a:spAutoFit/>
          </a:bodyPr>
          <a:lstStyle/>
          <a:p>
            <a:r>
              <a:rPr lang="en-US" sz="2400" dirty="0"/>
              <a:t>"Bechard, Hanna Mae",G99000000,hmb15@geneseo.edu,PHYS,228,1</a:t>
            </a:r>
          </a:p>
          <a:p>
            <a:r>
              <a:rPr lang="en-US" sz="2400" dirty="0"/>
              <a:t>"Becker, Ethan James",G99111111,ejb19@geneseo.edu,PHYS,228,1</a:t>
            </a:r>
          </a:p>
          <a:p>
            <a:r>
              <a:rPr lang="en-US" sz="2400" dirty="0"/>
              <a:t>…</a:t>
            </a:r>
          </a:p>
        </p:txBody>
      </p:sp>
      <p:pic>
        <p:nvPicPr>
          <p:cNvPr id="7" name="Picture 6">
            <a:extLst>
              <a:ext uri="{FF2B5EF4-FFF2-40B4-BE49-F238E27FC236}">
                <a16:creationId xmlns:a16="http://schemas.microsoft.com/office/drawing/2014/main" id="{3FB94691-282D-48FF-5E5D-363EBD5939BA}"/>
              </a:ext>
            </a:extLst>
          </p:cNvPr>
          <p:cNvPicPr>
            <a:picLocks noChangeAspect="1"/>
          </p:cNvPicPr>
          <p:nvPr/>
        </p:nvPicPr>
        <p:blipFill>
          <a:blip r:embed="rId2"/>
          <a:stretch>
            <a:fillRect/>
          </a:stretch>
        </p:blipFill>
        <p:spPr>
          <a:xfrm>
            <a:off x="3276599" y="4547407"/>
            <a:ext cx="8339724" cy="1481917"/>
          </a:xfrm>
          <a:prstGeom prst="rect">
            <a:avLst/>
          </a:prstGeom>
        </p:spPr>
      </p:pic>
    </p:spTree>
    <p:extLst>
      <p:ext uri="{BB962C8B-B14F-4D97-AF65-F5344CB8AC3E}">
        <p14:creationId xmlns:p14="http://schemas.microsoft.com/office/powerpoint/2010/main" val="2324941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4CF23-B9D0-D005-E4A5-84A6148715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B26E50-F228-B104-3EBE-1672A74312D7}"/>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FECD6A00-93BF-5E65-7337-892A3426E736}"/>
              </a:ext>
            </a:extLst>
          </p:cNvPr>
          <p:cNvSpPr txBox="1"/>
          <p:nvPr/>
        </p:nvSpPr>
        <p:spPr>
          <a:xfrm>
            <a:off x="1228725" y="1611803"/>
            <a:ext cx="9105899" cy="1569660"/>
          </a:xfrm>
          <a:prstGeom prst="rect">
            <a:avLst/>
          </a:prstGeom>
          <a:noFill/>
        </p:spPr>
        <p:txBody>
          <a:bodyPr wrap="square" rtlCol="0">
            <a:spAutoFit/>
          </a:bodyPr>
          <a:lstStyle/>
          <a:p>
            <a:r>
              <a:rPr lang="en-US" sz="3200" dirty="0"/>
              <a:t>Today, we’re only looking column “A”.</a:t>
            </a:r>
          </a:p>
          <a:p>
            <a:r>
              <a:rPr lang="en-US" sz="3200" dirty="0"/>
              <a:t>It contains 2 </a:t>
            </a:r>
            <a:r>
              <a:rPr lang="en-US" sz="3200" b="1" dirty="0"/>
              <a:t>or</a:t>
            </a:r>
            <a:r>
              <a:rPr lang="en-US" sz="3200" dirty="0"/>
              <a:t> 3 things in this format:</a:t>
            </a:r>
          </a:p>
          <a:p>
            <a:r>
              <a:rPr lang="en-US" sz="3200" dirty="0"/>
              <a:t>   </a:t>
            </a:r>
            <a:r>
              <a:rPr lang="en-US" sz="2000" b="1" dirty="0">
                <a:solidFill>
                  <a:schemeClr val="accent5">
                    <a:lumMod val="75000"/>
                  </a:schemeClr>
                </a:solidFill>
              </a:rPr>
              <a:t>Lastname</a:t>
            </a:r>
            <a:r>
              <a:rPr lang="en-US" sz="2000" dirty="0"/>
              <a:t> [comma-space] </a:t>
            </a:r>
            <a:r>
              <a:rPr lang="en-US" sz="2000" b="1" dirty="0" err="1">
                <a:solidFill>
                  <a:schemeClr val="accent5">
                    <a:lumMod val="75000"/>
                  </a:schemeClr>
                </a:solidFill>
              </a:rPr>
              <a:t>Firstname</a:t>
            </a:r>
            <a:r>
              <a:rPr lang="en-US" sz="2000" dirty="0"/>
              <a:t> [space] </a:t>
            </a:r>
            <a:r>
              <a:rPr lang="en-US" sz="2000" b="1" dirty="0" err="1">
                <a:solidFill>
                  <a:schemeClr val="accent5">
                    <a:lumMod val="75000"/>
                  </a:schemeClr>
                </a:solidFill>
              </a:rPr>
              <a:t>OptionalMiddleName</a:t>
            </a:r>
            <a:r>
              <a:rPr lang="en-US" sz="2000" dirty="0">
                <a:solidFill>
                  <a:schemeClr val="accent5">
                    <a:lumMod val="75000"/>
                  </a:schemeClr>
                </a:solidFill>
              </a:rPr>
              <a:t> </a:t>
            </a:r>
            <a:endParaRPr lang="en-US" sz="3200" dirty="0">
              <a:solidFill>
                <a:schemeClr val="accent5">
                  <a:lumMod val="75000"/>
                </a:schemeClr>
              </a:solidFill>
            </a:endParaRPr>
          </a:p>
        </p:txBody>
      </p:sp>
      <p:sp>
        <p:nvSpPr>
          <p:cNvPr id="4" name="TextBox 3">
            <a:extLst>
              <a:ext uri="{FF2B5EF4-FFF2-40B4-BE49-F238E27FC236}">
                <a16:creationId xmlns:a16="http://schemas.microsoft.com/office/drawing/2014/main" id="{0530036A-FA71-4396-79E6-80CBC80E305A}"/>
              </a:ext>
            </a:extLst>
          </p:cNvPr>
          <p:cNvSpPr txBox="1"/>
          <p:nvPr/>
        </p:nvSpPr>
        <p:spPr>
          <a:xfrm>
            <a:off x="1243012" y="3286238"/>
            <a:ext cx="9105899" cy="2062103"/>
          </a:xfrm>
          <a:prstGeom prst="rect">
            <a:avLst/>
          </a:prstGeom>
          <a:noFill/>
        </p:spPr>
        <p:txBody>
          <a:bodyPr wrap="square" rtlCol="0">
            <a:spAutoFit/>
          </a:bodyPr>
          <a:lstStyle/>
          <a:p>
            <a:r>
              <a:rPr lang="en-US" sz="3200" dirty="0"/>
              <a:t>Our goal: extract a list of all</a:t>
            </a:r>
          </a:p>
          <a:p>
            <a:r>
              <a:rPr lang="en-US" sz="3200" dirty="0"/>
              <a:t>first names.</a:t>
            </a:r>
          </a:p>
          <a:p>
            <a:endParaRPr lang="en-US" sz="3200" dirty="0"/>
          </a:p>
          <a:p>
            <a:r>
              <a:rPr lang="en-US" sz="3200" dirty="0"/>
              <a:t>Suggest a method/algorithm? </a:t>
            </a:r>
            <a:endParaRPr lang="en-US" sz="3200" dirty="0">
              <a:solidFill>
                <a:schemeClr val="accent5">
                  <a:lumMod val="75000"/>
                </a:schemeClr>
              </a:solidFill>
            </a:endParaRPr>
          </a:p>
        </p:txBody>
      </p:sp>
      <p:pic>
        <p:nvPicPr>
          <p:cNvPr id="10" name="Picture 9">
            <a:extLst>
              <a:ext uri="{FF2B5EF4-FFF2-40B4-BE49-F238E27FC236}">
                <a16:creationId xmlns:a16="http://schemas.microsoft.com/office/drawing/2014/main" id="{FA13F1FD-A4E8-0154-C746-9F226DC54ACF}"/>
              </a:ext>
            </a:extLst>
          </p:cNvPr>
          <p:cNvPicPr>
            <a:picLocks noChangeAspect="1"/>
          </p:cNvPicPr>
          <p:nvPr/>
        </p:nvPicPr>
        <p:blipFill>
          <a:blip r:embed="rId2"/>
          <a:stretch>
            <a:fillRect/>
          </a:stretch>
        </p:blipFill>
        <p:spPr>
          <a:xfrm>
            <a:off x="7254261" y="3286238"/>
            <a:ext cx="3709014" cy="3152662"/>
          </a:xfrm>
          <a:prstGeom prst="rect">
            <a:avLst/>
          </a:prstGeom>
        </p:spPr>
      </p:pic>
    </p:spTree>
    <p:extLst>
      <p:ext uri="{BB962C8B-B14F-4D97-AF65-F5344CB8AC3E}">
        <p14:creationId xmlns:p14="http://schemas.microsoft.com/office/powerpoint/2010/main" val="3248312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CAEF-5160-A0EC-E79B-64D3280D800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1D2BEB-DF8D-5385-F8F7-55E41FCF6EC1}"/>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34AFB907-77A8-B237-D254-7866C6A8B923}"/>
              </a:ext>
            </a:extLst>
          </p:cNvPr>
          <p:cNvSpPr txBox="1"/>
          <p:nvPr/>
        </p:nvSpPr>
        <p:spPr>
          <a:xfrm>
            <a:off x="1228725" y="1611803"/>
            <a:ext cx="9105899" cy="4031873"/>
          </a:xfrm>
          <a:prstGeom prst="rect">
            <a:avLst/>
          </a:prstGeom>
          <a:noFill/>
        </p:spPr>
        <p:txBody>
          <a:bodyPr wrap="square" rtlCol="0">
            <a:spAutoFit/>
          </a:bodyPr>
          <a:lstStyle/>
          <a:p>
            <a:r>
              <a:rPr lang="en-US" sz="3200" dirty="0"/>
              <a:t>A solution?</a:t>
            </a:r>
          </a:p>
          <a:p>
            <a:r>
              <a:rPr lang="en-US" sz="3200" dirty="0">
                <a:solidFill>
                  <a:schemeClr val="accent5">
                    <a:lumMod val="75000"/>
                  </a:schemeClr>
                </a:solidFill>
              </a:rPr>
              <a:t>  1. Locate the [comma-space].</a:t>
            </a:r>
          </a:p>
          <a:p>
            <a:r>
              <a:rPr lang="en-US" sz="3200" dirty="0">
                <a:solidFill>
                  <a:schemeClr val="accent5">
                    <a:lumMod val="75000"/>
                  </a:schemeClr>
                </a:solidFill>
              </a:rPr>
              <a:t>  2. Keep only the stuff to the right.</a:t>
            </a:r>
          </a:p>
          <a:p>
            <a:r>
              <a:rPr lang="en-US" sz="3200" dirty="0">
                <a:solidFill>
                  <a:schemeClr val="accent5">
                    <a:lumMod val="75000"/>
                  </a:schemeClr>
                </a:solidFill>
              </a:rPr>
              <a:t>  3. Locate the next [space].</a:t>
            </a:r>
          </a:p>
          <a:p>
            <a:r>
              <a:rPr lang="en-US" sz="3200" dirty="0">
                <a:solidFill>
                  <a:schemeClr val="accent5">
                    <a:lumMod val="75000"/>
                  </a:schemeClr>
                </a:solidFill>
              </a:rPr>
              <a:t>  4. Keep the text on the left.</a:t>
            </a:r>
          </a:p>
          <a:p>
            <a:endParaRPr lang="en-US" sz="3200" dirty="0">
              <a:solidFill>
                <a:schemeClr val="accent5">
                  <a:lumMod val="75000"/>
                </a:schemeClr>
              </a:solidFill>
            </a:endParaRPr>
          </a:p>
          <a:p>
            <a:r>
              <a:rPr lang="en-US" sz="3200" dirty="0">
                <a:solidFill>
                  <a:schemeClr val="accent5">
                    <a:lumMod val="75000"/>
                  </a:schemeClr>
                </a:solidFill>
              </a:rPr>
              <a:t>Problem: what if there </a:t>
            </a:r>
            <a:r>
              <a:rPr lang="en-US" sz="3200" i="1" dirty="0">
                <a:solidFill>
                  <a:schemeClr val="accent5">
                    <a:lumMod val="75000"/>
                  </a:schemeClr>
                </a:solidFill>
              </a:rPr>
              <a:t>isn’t</a:t>
            </a:r>
            <a:r>
              <a:rPr lang="en-US" sz="3200" dirty="0">
                <a:solidFill>
                  <a:schemeClr val="accent5">
                    <a:lumMod val="75000"/>
                  </a:schemeClr>
                </a:solidFill>
              </a:rPr>
              <a:t> any</a:t>
            </a:r>
          </a:p>
          <a:p>
            <a:r>
              <a:rPr lang="en-US" sz="3200" dirty="0">
                <a:solidFill>
                  <a:schemeClr val="accent5">
                    <a:lumMod val="75000"/>
                  </a:schemeClr>
                </a:solidFill>
              </a:rPr>
              <a:t>space in step 3? </a:t>
            </a:r>
            <a:r>
              <a:rPr lang="en-US" sz="2000" dirty="0">
                <a:solidFill>
                  <a:schemeClr val="accent5">
                    <a:lumMod val="75000"/>
                  </a:schemeClr>
                </a:solidFill>
              </a:rPr>
              <a:t> </a:t>
            </a:r>
            <a:endParaRPr lang="en-US" sz="3200" dirty="0">
              <a:solidFill>
                <a:schemeClr val="accent5">
                  <a:lumMod val="75000"/>
                </a:schemeClr>
              </a:solidFill>
            </a:endParaRPr>
          </a:p>
        </p:txBody>
      </p:sp>
      <p:pic>
        <p:nvPicPr>
          <p:cNvPr id="10" name="Picture 9">
            <a:extLst>
              <a:ext uri="{FF2B5EF4-FFF2-40B4-BE49-F238E27FC236}">
                <a16:creationId xmlns:a16="http://schemas.microsoft.com/office/drawing/2014/main" id="{30CB6D55-C778-0EAC-E133-4D4B34975261}"/>
              </a:ext>
            </a:extLst>
          </p:cNvPr>
          <p:cNvPicPr>
            <a:picLocks noChangeAspect="1"/>
          </p:cNvPicPr>
          <p:nvPr/>
        </p:nvPicPr>
        <p:blipFill>
          <a:blip r:embed="rId2"/>
          <a:stretch>
            <a:fillRect/>
          </a:stretch>
        </p:blipFill>
        <p:spPr>
          <a:xfrm>
            <a:off x="8806836" y="2181338"/>
            <a:ext cx="3709014" cy="3152662"/>
          </a:xfrm>
          <a:prstGeom prst="rect">
            <a:avLst/>
          </a:prstGeom>
        </p:spPr>
      </p:pic>
    </p:spTree>
    <p:extLst>
      <p:ext uri="{BB962C8B-B14F-4D97-AF65-F5344CB8AC3E}">
        <p14:creationId xmlns:p14="http://schemas.microsoft.com/office/powerpoint/2010/main" val="2326700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86980-9B74-AACF-26AD-DF465E00D06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CF3802-2328-5C77-CBFD-A807CA55F848}"/>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83EC9BF2-776B-B019-AED5-B1D4D4CF267A}"/>
              </a:ext>
            </a:extLst>
          </p:cNvPr>
          <p:cNvSpPr txBox="1"/>
          <p:nvPr/>
        </p:nvSpPr>
        <p:spPr>
          <a:xfrm>
            <a:off x="742951" y="1611803"/>
            <a:ext cx="8063886" cy="4524315"/>
          </a:xfrm>
          <a:prstGeom prst="rect">
            <a:avLst/>
          </a:prstGeom>
          <a:noFill/>
        </p:spPr>
        <p:txBody>
          <a:bodyPr wrap="square" rtlCol="0">
            <a:spAutoFit/>
          </a:bodyPr>
          <a:lstStyle/>
          <a:p>
            <a:r>
              <a:rPr lang="en-US" sz="3200" dirty="0"/>
              <a:t>Improved solution:</a:t>
            </a:r>
          </a:p>
          <a:p>
            <a:r>
              <a:rPr lang="en-US" sz="3200" dirty="0">
                <a:solidFill>
                  <a:schemeClr val="accent5">
                    <a:lumMod val="75000"/>
                  </a:schemeClr>
                </a:solidFill>
              </a:rPr>
              <a:t>  1. Locate the [comma-space].</a:t>
            </a:r>
          </a:p>
          <a:p>
            <a:r>
              <a:rPr lang="en-US" sz="3200" dirty="0">
                <a:solidFill>
                  <a:schemeClr val="accent5">
                    <a:lumMod val="75000"/>
                  </a:schemeClr>
                </a:solidFill>
              </a:rPr>
              <a:t>  2. Keep only the stuff to the right.</a:t>
            </a:r>
          </a:p>
          <a:p>
            <a:r>
              <a:rPr lang="en-US" sz="3200" dirty="0">
                <a:solidFill>
                  <a:schemeClr val="accent5">
                    <a:lumMod val="75000"/>
                  </a:schemeClr>
                </a:solidFill>
              </a:rPr>
              <a:t>  3a. If a space exists, determine its location  </a:t>
            </a:r>
          </a:p>
          <a:p>
            <a:r>
              <a:rPr lang="en-US" sz="3200" dirty="0">
                <a:solidFill>
                  <a:schemeClr val="accent5">
                    <a:lumMod val="75000"/>
                  </a:schemeClr>
                </a:solidFill>
              </a:rPr>
              <a:t>          #… it should be one character after the </a:t>
            </a:r>
          </a:p>
          <a:p>
            <a:r>
              <a:rPr lang="en-US" sz="3200" dirty="0">
                <a:solidFill>
                  <a:schemeClr val="accent5">
                    <a:lumMod val="75000"/>
                  </a:schemeClr>
                </a:solidFill>
              </a:rPr>
              <a:t>          first name.</a:t>
            </a:r>
            <a:br>
              <a:rPr lang="en-US" sz="3200" dirty="0">
                <a:solidFill>
                  <a:schemeClr val="accent5">
                    <a:lumMod val="75000"/>
                  </a:schemeClr>
                </a:solidFill>
              </a:rPr>
            </a:br>
            <a:r>
              <a:rPr lang="en-US" sz="3200" dirty="0">
                <a:solidFill>
                  <a:schemeClr val="accent5">
                    <a:lumMod val="75000"/>
                  </a:schemeClr>
                </a:solidFill>
              </a:rPr>
              <a:t>  3b. If it doesn’t exist, write a number that is </a:t>
            </a:r>
          </a:p>
          <a:p>
            <a:r>
              <a:rPr lang="en-US" sz="3200" dirty="0">
                <a:solidFill>
                  <a:schemeClr val="accent5">
                    <a:lumMod val="75000"/>
                  </a:schemeClr>
                </a:solidFill>
              </a:rPr>
              <a:t>         one character after whatever </a:t>
            </a:r>
            <a:r>
              <a:rPr lang="en-US" sz="3200" i="1" dirty="0">
                <a:solidFill>
                  <a:schemeClr val="accent5">
                    <a:lumMod val="75000"/>
                  </a:schemeClr>
                </a:solidFill>
              </a:rPr>
              <a:t>does</a:t>
            </a:r>
            <a:r>
              <a:rPr lang="en-US" sz="3200" dirty="0">
                <a:solidFill>
                  <a:schemeClr val="accent5">
                    <a:lumMod val="75000"/>
                  </a:schemeClr>
                </a:solidFill>
              </a:rPr>
              <a:t> exist.</a:t>
            </a:r>
          </a:p>
          <a:p>
            <a:r>
              <a:rPr lang="en-US" sz="3200" dirty="0">
                <a:solidFill>
                  <a:schemeClr val="accent5">
                    <a:lumMod val="75000"/>
                  </a:schemeClr>
                </a:solidFill>
              </a:rPr>
              <a:t>  4. Keep the text on the left.</a:t>
            </a:r>
          </a:p>
        </p:txBody>
      </p:sp>
      <p:pic>
        <p:nvPicPr>
          <p:cNvPr id="4" name="Picture 3">
            <a:extLst>
              <a:ext uri="{FF2B5EF4-FFF2-40B4-BE49-F238E27FC236}">
                <a16:creationId xmlns:a16="http://schemas.microsoft.com/office/drawing/2014/main" id="{64D1B5A8-0A8A-7854-C924-84BE5C6020F4}"/>
              </a:ext>
            </a:extLst>
          </p:cNvPr>
          <p:cNvPicPr>
            <a:picLocks noChangeAspect="1"/>
          </p:cNvPicPr>
          <p:nvPr/>
        </p:nvPicPr>
        <p:blipFill>
          <a:blip r:embed="rId2"/>
          <a:stretch>
            <a:fillRect/>
          </a:stretch>
        </p:blipFill>
        <p:spPr>
          <a:xfrm>
            <a:off x="8806836" y="2181338"/>
            <a:ext cx="3709014" cy="3152662"/>
          </a:xfrm>
          <a:prstGeom prst="rect">
            <a:avLst/>
          </a:prstGeom>
        </p:spPr>
      </p:pic>
    </p:spTree>
    <p:extLst>
      <p:ext uri="{BB962C8B-B14F-4D97-AF65-F5344CB8AC3E}">
        <p14:creationId xmlns:p14="http://schemas.microsoft.com/office/powerpoint/2010/main" val="206015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8088-7951-3C3A-6BBF-D4403CFB21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7A7675B-0C02-66E4-2BE7-CF1346229CFA}"/>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DD59200A-B5E8-B9E1-C797-87F3300FD24D}"/>
              </a:ext>
            </a:extLst>
          </p:cNvPr>
          <p:cNvSpPr txBox="1"/>
          <p:nvPr/>
        </p:nvSpPr>
        <p:spPr>
          <a:xfrm>
            <a:off x="1228725" y="1611803"/>
            <a:ext cx="9105899" cy="584775"/>
          </a:xfrm>
          <a:prstGeom prst="rect">
            <a:avLst/>
          </a:prstGeom>
          <a:noFill/>
        </p:spPr>
        <p:txBody>
          <a:bodyPr wrap="square" rtlCol="0">
            <a:spAutoFit/>
          </a:bodyPr>
          <a:lstStyle/>
          <a:p>
            <a:r>
              <a:rPr lang="en-US" sz="3200" dirty="0"/>
              <a:t>1. Locate the comma using the FIND function:</a:t>
            </a:r>
            <a:r>
              <a:rPr lang="en-US" sz="3200" dirty="0">
                <a:solidFill>
                  <a:schemeClr val="accent5">
                    <a:lumMod val="75000"/>
                  </a:schemeClr>
                </a:solidFill>
              </a:rPr>
              <a:t>  </a:t>
            </a:r>
          </a:p>
        </p:txBody>
      </p:sp>
      <p:pic>
        <p:nvPicPr>
          <p:cNvPr id="10" name="Picture 9">
            <a:extLst>
              <a:ext uri="{FF2B5EF4-FFF2-40B4-BE49-F238E27FC236}">
                <a16:creationId xmlns:a16="http://schemas.microsoft.com/office/drawing/2014/main" id="{7542DDDA-1EE6-B360-E435-E055528585D5}"/>
              </a:ext>
            </a:extLst>
          </p:cNvPr>
          <p:cNvPicPr>
            <a:picLocks noChangeAspect="1"/>
          </p:cNvPicPr>
          <p:nvPr/>
        </p:nvPicPr>
        <p:blipFill>
          <a:blip r:embed="rId2"/>
          <a:stretch>
            <a:fillRect/>
          </a:stretch>
        </p:blipFill>
        <p:spPr>
          <a:xfrm>
            <a:off x="2047875" y="2300287"/>
            <a:ext cx="4914900" cy="2843213"/>
          </a:xfrm>
          <a:prstGeom prst="rect">
            <a:avLst/>
          </a:prstGeom>
        </p:spPr>
      </p:pic>
      <p:sp>
        <p:nvSpPr>
          <p:cNvPr id="6" name="Rectangle 5">
            <a:extLst>
              <a:ext uri="{FF2B5EF4-FFF2-40B4-BE49-F238E27FC236}">
                <a16:creationId xmlns:a16="http://schemas.microsoft.com/office/drawing/2014/main" id="{F7BD30BA-F56C-B0FA-38C7-6CA167E8E5B5}"/>
              </a:ext>
            </a:extLst>
          </p:cNvPr>
          <p:cNvSpPr/>
          <p:nvPr/>
        </p:nvSpPr>
        <p:spPr>
          <a:xfrm>
            <a:off x="5038725" y="2376487"/>
            <a:ext cx="2028825" cy="3857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1" name="TextBox 10">
            <a:extLst>
              <a:ext uri="{FF2B5EF4-FFF2-40B4-BE49-F238E27FC236}">
                <a16:creationId xmlns:a16="http://schemas.microsoft.com/office/drawing/2014/main" id="{9BBC7A6E-EB16-D71C-6436-AC1E36E4E450}"/>
              </a:ext>
            </a:extLst>
          </p:cNvPr>
          <p:cNvSpPr txBox="1"/>
          <p:nvPr/>
        </p:nvSpPr>
        <p:spPr>
          <a:xfrm>
            <a:off x="1076324" y="5323409"/>
            <a:ext cx="9582151" cy="954107"/>
          </a:xfrm>
          <a:prstGeom prst="rect">
            <a:avLst/>
          </a:prstGeom>
          <a:noFill/>
        </p:spPr>
        <p:txBody>
          <a:bodyPr wrap="square" rtlCol="0">
            <a:spAutoFit/>
          </a:bodyPr>
          <a:lstStyle/>
          <a:p>
            <a:r>
              <a:rPr lang="en-US" sz="2400" dirty="0"/>
              <a:t>The comma is in position 7 because there are 6 characters in front of it.</a:t>
            </a:r>
          </a:p>
          <a:p>
            <a:r>
              <a:rPr lang="en-US" sz="2400" dirty="0"/>
              <a:t>The “1” at the end of the function means “start at the beginning”. </a:t>
            </a:r>
            <a:r>
              <a:rPr lang="en-US" sz="3200" dirty="0">
                <a:solidFill>
                  <a:schemeClr val="accent5">
                    <a:lumMod val="75000"/>
                  </a:schemeClr>
                </a:solidFill>
              </a:rPr>
              <a:t>  </a:t>
            </a:r>
          </a:p>
        </p:txBody>
      </p:sp>
      <p:cxnSp>
        <p:nvCxnSpPr>
          <p:cNvPr id="13" name="Straight Connector 12">
            <a:extLst>
              <a:ext uri="{FF2B5EF4-FFF2-40B4-BE49-F238E27FC236}">
                <a16:creationId xmlns:a16="http://schemas.microsoft.com/office/drawing/2014/main" id="{E49C56F4-C1D6-E0B1-E195-A299046108F0}"/>
              </a:ext>
            </a:extLst>
          </p:cNvPr>
          <p:cNvCxnSpPr/>
          <p:nvPr/>
        </p:nvCxnSpPr>
        <p:spPr>
          <a:xfrm flipH="1">
            <a:off x="7067550" y="4362450"/>
            <a:ext cx="876300" cy="514350"/>
          </a:xfrm>
          <a:prstGeom prst="line">
            <a:avLst/>
          </a:prstGeom>
          <a:ln w="76200">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0731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DE5B9-9CCF-D109-ECFC-CA29FF9664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9C6911-0078-93E7-68C5-047BDB554FCE}"/>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6D9AF4CB-EA8E-ED57-D568-26C07A9A9867}"/>
              </a:ext>
            </a:extLst>
          </p:cNvPr>
          <p:cNvSpPr txBox="1"/>
          <p:nvPr/>
        </p:nvSpPr>
        <p:spPr>
          <a:xfrm>
            <a:off x="1228725" y="1611803"/>
            <a:ext cx="9105899" cy="584775"/>
          </a:xfrm>
          <a:prstGeom prst="rect">
            <a:avLst/>
          </a:prstGeom>
          <a:noFill/>
        </p:spPr>
        <p:txBody>
          <a:bodyPr wrap="square" rtlCol="0">
            <a:spAutoFit/>
          </a:bodyPr>
          <a:lstStyle/>
          <a:p>
            <a:r>
              <a:rPr lang="en-US" sz="3200" dirty="0"/>
              <a:t>2. Keep the stuff to the right of the comma:</a:t>
            </a:r>
            <a:r>
              <a:rPr lang="en-US" sz="3200" dirty="0">
                <a:solidFill>
                  <a:schemeClr val="accent5">
                    <a:lumMod val="75000"/>
                  </a:schemeClr>
                </a:solidFill>
              </a:rPr>
              <a:t>  </a:t>
            </a:r>
          </a:p>
        </p:txBody>
      </p:sp>
      <p:pic>
        <p:nvPicPr>
          <p:cNvPr id="9" name="Picture 8">
            <a:extLst>
              <a:ext uri="{FF2B5EF4-FFF2-40B4-BE49-F238E27FC236}">
                <a16:creationId xmlns:a16="http://schemas.microsoft.com/office/drawing/2014/main" id="{E8790305-19B8-624C-F9C5-D052A36B8516}"/>
              </a:ext>
            </a:extLst>
          </p:cNvPr>
          <p:cNvPicPr>
            <a:picLocks noChangeAspect="1"/>
          </p:cNvPicPr>
          <p:nvPr/>
        </p:nvPicPr>
        <p:blipFill>
          <a:blip r:embed="rId2"/>
          <a:stretch>
            <a:fillRect/>
          </a:stretch>
        </p:blipFill>
        <p:spPr>
          <a:xfrm>
            <a:off x="1052512" y="2196577"/>
            <a:ext cx="7015163" cy="2858569"/>
          </a:xfrm>
          <a:prstGeom prst="rect">
            <a:avLst/>
          </a:prstGeom>
        </p:spPr>
      </p:pic>
      <p:sp>
        <p:nvSpPr>
          <p:cNvPr id="6" name="Rectangle 5">
            <a:extLst>
              <a:ext uri="{FF2B5EF4-FFF2-40B4-BE49-F238E27FC236}">
                <a16:creationId xmlns:a16="http://schemas.microsoft.com/office/drawing/2014/main" id="{8D62A676-E66C-278A-E55A-9EEB14E9D699}"/>
              </a:ext>
            </a:extLst>
          </p:cNvPr>
          <p:cNvSpPr/>
          <p:nvPr/>
        </p:nvSpPr>
        <p:spPr>
          <a:xfrm>
            <a:off x="4114800" y="2196576"/>
            <a:ext cx="2962275" cy="3846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TextBox 9">
            <a:extLst>
              <a:ext uri="{FF2B5EF4-FFF2-40B4-BE49-F238E27FC236}">
                <a16:creationId xmlns:a16="http://schemas.microsoft.com/office/drawing/2014/main" id="{E8998709-F4E0-00AE-3E15-DB4329D7A3D0}"/>
              </a:ext>
            </a:extLst>
          </p:cNvPr>
          <p:cNvSpPr txBox="1"/>
          <p:nvPr/>
        </p:nvSpPr>
        <p:spPr>
          <a:xfrm>
            <a:off x="1228724" y="5246197"/>
            <a:ext cx="9677401" cy="954107"/>
          </a:xfrm>
          <a:prstGeom prst="rect">
            <a:avLst/>
          </a:prstGeom>
          <a:noFill/>
        </p:spPr>
        <p:txBody>
          <a:bodyPr wrap="square" rtlCol="0">
            <a:spAutoFit/>
          </a:bodyPr>
          <a:lstStyle/>
          <a:p>
            <a:r>
              <a:rPr lang="en-US" sz="2400" dirty="0"/>
              <a:t>LEN(B8) = 16 total characters; so 16-7-1  = 8 is the number of characters we’re keeping. The “-1” eliminates the space after the comma.</a:t>
            </a:r>
            <a:r>
              <a:rPr lang="en-US" sz="3200" dirty="0">
                <a:solidFill>
                  <a:schemeClr val="accent5">
                    <a:lumMod val="75000"/>
                  </a:schemeClr>
                </a:solidFill>
              </a:rPr>
              <a:t> </a:t>
            </a:r>
          </a:p>
        </p:txBody>
      </p:sp>
      <p:cxnSp>
        <p:nvCxnSpPr>
          <p:cNvPr id="12" name="Straight Connector 11">
            <a:extLst>
              <a:ext uri="{FF2B5EF4-FFF2-40B4-BE49-F238E27FC236}">
                <a16:creationId xmlns:a16="http://schemas.microsoft.com/office/drawing/2014/main" id="{1B70E6BA-EA40-59C3-F4E4-56D75FAA7972}"/>
              </a:ext>
            </a:extLst>
          </p:cNvPr>
          <p:cNvCxnSpPr/>
          <p:nvPr/>
        </p:nvCxnSpPr>
        <p:spPr>
          <a:xfrm flipH="1">
            <a:off x="8205787" y="4267200"/>
            <a:ext cx="876300" cy="514350"/>
          </a:xfrm>
          <a:prstGeom prst="line">
            <a:avLst/>
          </a:prstGeom>
          <a:ln w="76200">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2224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071E-5A6D-FC82-276F-F544952858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C0E1D5-CADD-98EF-3753-1964C5ED3C91}"/>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D77EEF2B-10E9-EF55-DABC-102AF5225F62}"/>
              </a:ext>
            </a:extLst>
          </p:cNvPr>
          <p:cNvSpPr txBox="1"/>
          <p:nvPr/>
        </p:nvSpPr>
        <p:spPr>
          <a:xfrm>
            <a:off x="1228725" y="1611803"/>
            <a:ext cx="9105899" cy="584775"/>
          </a:xfrm>
          <a:prstGeom prst="rect">
            <a:avLst/>
          </a:prstGeom>
          <a:noFill/>
        </p:spPr>
        <p:txBody>
          <a:bodyPr wrap="square" rtlCol="0">
            <a:spAutoFit/>
          </a:bodyPr>
          <a:lstStyle/>
          <a:p>
            <a:r>
              <a:rPr lang="en-US" sz="3200" dirty="0"/>
              <a:t>3. Locate the space:</a:t>
            </a:r>
            <a:r>
              <a:rPr lang="en-US" sz="3200" dirty="0">
                <a:solidFill>
                  <a:schemeClr val="accent5">
                    <a:lumMod val="75000"/>
                  </a:schemeClr>
                </a:solidFill>
              </a:rPr>
              <a:t>  </a:t>
            </a:r>
          </a:p>
        </p:txBody>
      </p:sp>
      <p:sp>
        <p:nvSpPr>
          <p:cNvPr id="10" name="TextBox 9">
            <a:extLst>
              <a:ext uri="{FF2B5EF4-FFF2-40B4-BE49-F238E27FC236}">
                <a16:creationId xmlns:a16="http://schemas.microsoft.com/office/drawing/2014/main" id="{BBEDEF4D-C0C4-94AA-FD4B-7BF150F9E124}"/>
              </a:ext>
            </a:extLst>
          </p:cNvPr>
          <p:cNvSpPr txBox="1"/>
          <p:nvPr/>
        </p:nvSpPr>
        <p:spPr>
          <a:xfrm>
            <a:off x="1228725" y="5246197"/>
            <a:ext cx="9677401" cy="830997"/>
          </a:xfrm>
          <a:prstGeom prst="rect">
            <a:avLst/>
          </a:prstGeom>
          <a:noFill/>
        </p:spPr>
        <p:txBody>
          <a:bodyPr wrap="square" rtlCol="0">
            <a:spAutoFit/>
          </a:bodyPr>
          <a:lstStyle/>
          <a:p>
            <a:r>
              <a:rPr lang="en-US" sz="2400" dirty="0"/>
              <a:t>Notice the #VALUE! </a:t>
            </a:r>
            <a:r>
              <a:rPr lang="en-US" sz="2400" b="1" dirty="0">
                <a:solidFill>
                  <a:srgbClr val="0070C0"/>
                </a:solidFill>
              </a:rPr>
              <a:t>Error</a:t>
            </a:r>
            <a:r>
              <a:rPr lang="en-US" sz="2400" dirty="0"/>
              <a:t> “#VALUE!” for students with no middle name!</a:t>
            </a:r>
          </a:p>
          <a:p>
            <a:r>
              <a:rPr lang="en-US" sz="2400" dirty="0">
                <a:solidFill>
                  <a:schemeClr val="accent5">
                    <a:lumMod val="75000"/>
                  </a:schemeClr>
                </a:solidFill>
              </a:rPr>
              <a:t>Notice I left out the last “1” in the FIND this time… 1 is the default.</a:t>
            </a:r>
            <a:endParaRPr lang="en-US" sz="3200" dirty="0">
              <a:solidFill>
                <a:schemeClr val="accent5">
                  <a:lumMod val="75000"/>
                </a:schemeClr>
              </a:solidFill>
            </a:endParaRPr>
          </a:p>
        </p:txBody>
      </p:sp>
      <p:pic>
        <p:nvPicPr>
          <p:cNvPr id="5" name="Picture 4">
            <a:extLst>
              <a:ext uri="{FF2B5EF4-FFF2-40B4-BE49-F238E27FC236}">
                <a16:creationId xmlns:a16="http://schemas.microsoft.com/office/drawing/2014/main" id="{761ED40F-7B97-910C-4706-A87948D5A341}"/>
              </a:ext>
            </a:extLst>
          </p:cNvPr>
          <p:cNvPicPr>
            <a:picLocks noChangeAspect="1"/>
          </p:cNvPicPr>
          <p:nvPr/>
        </p:nvPicPr>
        <p:blipFill>
          <a:blip r:embed="rId2"/>
          <a:stretch>
            <a:fillRect/>
          </a:stretch>
        </p:blipFill>
        <p:spPr>
          <a:xfrm>
            <a:off x="1857376" y="2118300"/>
            <a:ext cx="5000624" cy="2934498"/>
          </a:xfrm>
          <a:prstGeom prst="rect">
            <a:avLst/>
          </a:prstGeom>
        </p:spPr>
      </p:pic>
      <p:sp>
        <p:nvSpPr>
          <p:cNvPr id="6" name="Rectangle 5">
            <a:extLst>
              <a:ext uri="{FF2B5EF4-FFF2-40B4-BE49-F238E27FC236}">
                <a16:creationId xmlns:a16="http://schemas.microsoft.com/office/drawing/2014/main" id="{62A3E60F-3FE4-108A-F80D-4A85EF7C479B}"/>
              </a:ext>
            </a:extLst>
          </p:cNvPr>
          <p:cNvSpPr/>
          <p:nvPr/>
        </p:nvSpPr>
        <p:spPr>
          <a:xfrm>
            <a:off x="4924425" y="2118300"/>
            <a:ext cx="1933575" cy="3846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cxnSp>
        <p:nvCxnSpPr>
          <p:cNvPr id="7" name="Straight Connector 6">
            <a:extLst>
              <a:ext uri="{FF2B5EF4-FFF2-40B4-BE49-F238E27FC236}">
                <a16:creationId xmlns:a16="http://schemas.microsoft.com/office/drawing/2014/main" id="{7FF1A10D-2DBC-7402-D947-1E21E50A1C09}"/>
              </a:ext>
            </a:extLst>
          </p:cNvPr>
          <p:cNvCxnSpPr/>
          <p:nvPr/>
        </p:nvCxnSpPr>
        <p:spPr>
          <a:xfrm flipH="1">
            <a:off x="7048501" y="4369897"/>
            <a:ext cx="876300" cy="514350"/>
          </a:xfrm>
          <a:prstGeom prst="line">
            <a:avLst/>
          </a:prstGeom>
          <a:ln w="76200">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FCF4875B-DB8F-6A48-A933-E408828A882D}"/>
              </a:ext>
            </a:extLst>
          </p:cNvPr>
          <p:cNvCxnSpPr/>
          <p:nvPr/>
        </p:nvCxnSpPr>
        <p:spPr>
          <a:xfrm flipH="1">
            <a:off x="6981826" y="3969847"/>
            <a:ext cx="876300" cy="514350"/>
          </a:xfrm>
          <a:prstGeom prst="line">
            <a:avLst/>
          </a:prstGeom>
          <a:ln w="76200">
            <a:solidFill>
              <a:srgbClr val="0070C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7975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E9376-24BD-FDCF-771A-9CC8244F34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E96EB0-8D3F-7D83-DD85-C2E04F44366C}"/>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1F862718-B5E0-77B3-AC8B-DFAEC48BFC3D}"/>
              </a:ext>
            </a:extLst>
          </p:cNvPr>
          <p:cNvSpPr txBox="1"/>
          <p:nvPr/>
        </p:nvSpPr>
        <p:spPr>
          <a:xfrm>
            <a:off x="1228725" y="1611803"/>
            <a:ext cx="9105899" cy="584775"/>
          </a:xfrm>
          <a:prstGeom prst="rect">
            <a:avLst/>
          </a:prstGeom>
          <a:noFill/>
        </p:spPr>
        <p:txBody>
          <a:bodyPr wrap="square" rtlCol="0">
            <a:spAutoFit/>
          </a:bodyPr>
          <a:lstStyle/>
          <a:p>
            <a:r>
              <a:rPr lang="en-US" sz="3200" dirty="0"/>
              <a:t>3a/b. Locate the space </a:t>
            </a:r>
            <a:r>
              <a:rPr lang="en-US" sz="3200" dirty="0">
                <a:solidFill>
                  <a:srgbClr val="FF0000"/>
                </a:solidFill>
              </a:rPr>
              <a:t>if it exists</a:t>
            </a:r>
            <a:r>
              <a:rPr lang="en-US" sz="3200" dirty="0">
                <a:solidFill>
                  <a:schemeClr val="accent5">
                    <a:lumMod val="75000"/>
                  </a:schemeClr>
                </a:solidFill>
              </a:rPr>
              <a:t>  </a:t>
            </a:r>
          </a:p>
        </p:txBody>
      </p:sp>
      <p:sp>
        <p:nvSpPr>
          <p:cNvPr id="10" name="TextBox 9">
            <a:extLst>
              <a:ext uri="{FF2B5EF4-FFF2-40B4-BE49-F238E27FC236}">
                <a16:creationId xmlns:a16="http://schemas.microsoft.com/office/drawing/2014/main" id="{C4297AD7-ADE3-C555-273E-9CCBBCE45DE0}"/>
              </a:ext>
            </a:extLst>
          </p:cNvPr>
          <p:cNvSpPr txBox="1"/>
          <p:nvPr/>
        </p:nvSpPr>
        <p:spPr>
          <a:xfrm>
            <a:off x="1228725" y="5246197"/>
            <a:ext cx="9677401" cy="830997"/>
          </a:xfrm>
          <a:prstGeom prst="rect">
            <a:avLst/>
          </a:prstGeom>
          <a:noFill/>
        </p:spPr>
        <p:txBody>
          <a:bodyPr wrap="square" rtlCol="0">
            <a:spAutoFit/>
          </a:bodyPr>
          <a:lstStyle/>
          <a:p>
            <a:r>
              <a:rPr lang="en-US" sz="2400" dirty="0"/>
              <a:t>The IFERROR function does the first thing </a:t>
            </a:r>
            <a:r>
              <a:rPr lang="en-US" sz="2400" i="1" dirty="0"/>
              <a:t>if it can</a:t>
            </a:r>
            <a:r>
              <a:rPr lang="en-US" sz="2400" dirty="0"/>
              <a:t> (it tells the number of the space). But, if it can’t, it does the second thing instead (LEN(E8)+1).</a:t>
            </a:r>
            <a:endParaRPr lang="en-US" sz="3200" dirty="0">
              <a:solidFill>
                <a:schemeClr val="accent5">
                  <a:lumMod val="75000"/>
                </a:schemeClr>
              </a:solidFill>
            </a:endParaRPr>
          </a:p>
        </p:txBody>
      </p:sp>
      <p:pic>
        <p:nvPicPr>
          <p:cNvPr id="7" name="Picture 6">
            <a:extLst>
              <a:ext uri="{FF2B5EF4-FFF2-40B4-BE49-F238E27FC236}">
                <a16:creationId xmlns:a16="http://schemas.microsoft.com/office/drawing/2014/main" id="{F9DBAC16-A46A-00F1-5458-3A71EBCD4314}"/>
              </a:ext>
            </a:extLst>
          </p:cNvPr>
          <p:cNvPicPr>
            <a:picLocks noChangeAspect="1"/>
          </p:cNvPicPr>
          <p:nvPr/>
        </p:nvPicPr>
        <p:blipFill>
          <a:blip r:embed="rId2"/>
          <a:stretch>
            <a:fillRect/>
          </a:stretch>
        </p:blipFill>
        <p:spPr>
          <a:xfrm>
            <a:off x="1585912" y="2196578"/>
            <a:ext cx="7329488" cy="2962020"/>
          </a:xfrm>
          <a:prstGeom prst="rect">
            <a:avLst/>
          </a:prstGeom>
        </p:spPr>
      </p:pic>
      <p:sp>
        <p:nvSpPr>
          <p:cNvPr id="6" name="Rectangle 5">
            <a:extLst>
              <a:ext uri="{FF2B5EF4-FFF2-40B4-BE49-F238E27FC236}">
                <a16:creationId xmlns:a16="http://schemas.microsoft.com/office/drawing/2014/main" id="{406D18D4-DA87-3288-3225-B29354783238}"/>
              </a:ext>
            </a:extLst>
          </p:cNvPr>
          <p:cNvSpPr/>
          <p:nvPr/>
        </p:nvSpPr>
        <p:spPr>
          <a:xfrm>
            <a:off x="4743450" y="2196578"/>
            <a:ext cx="4171950" cy="3846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cxnSp>
        <p:nvCxnSpPr>
          <p:cNvPr id="8" name="Straight Connector 7">
            <a:extLst>
              <a:ext uri="{FF2B5EF4-FFF2-40B4-BE49-F238E27FC236}">
                <a16:creationId xmlns:a16="http://schemas.microsoft.com/office/drawing/2014/main" id="{F2B9A1A2-E98C-4AB4-43D6-8742739D422B}"/>
              </a:ext>
            </a:extLst>
          </p:cNvPr>
          <p:cNvCxnSpPr/>
          <p:nvPr/>
        </p:nvCxnSpPr>
        <p:spPr>
          <a:xfrm flipH="1">
            <a:off x="9010651" y="4404248"/>
            <a:ext cx="876300" cy="514350"/>
          </a:xfrm>
          <a:prstGeom prst="line">
            <a:avLst/>
          </a:prstGeom>
          <a:ln w="76200">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7830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0397-8E8C-A635-EEC9-05D219C488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924C57-2754-BE34-6D02-748DB3FE3DAE}"/>
              </a:ext>
            </a:extLst>
          </p:cNvPr>
          <p:cNvSpPr txBox="1"/>
          <p:nvPr/>
        </p:nvSpPr>
        <p:spPr>
          <a:xfrm>
            <a:off x="2947988" y="735503"/>
            <a:ext cx="5695949" cy="584775"/>
          </a:xfrm>
          <a:prstGeom prst="rect">
            <a:avLst/>
          </a:prstGeom>
          <a:noFill/>
        </p:spPr>
        <p:txBody>
          <a:bodyPr wrap="square" rtlCol="0">
            <a:spAutoFit/>
          </a:bodyPr>
          <a:lstStyle/>
          <a:p>
            <a:r>
              <a:rPr lang="en-US" sz="3200" b="1" dirty="0"/>
              <a:t>Task #1: Using text functions.</a:t>
            </a:r>
          </a:p>
        </p:txBody>
      </p:sp>
      <p:sp>
        <p:nvSpPr>
          <p:cNvPr id="3" name="TextBox 2">
            <a:extLst>
              <a:ext uri="{FF2B5EF4-FFF2-40B4-BE49-F238E27FC236}">
                <a16:creationId xmlns:a16="http://schemas.microsoft.com/office/drawing/2014/main" id="{460B13FA-5283-8777-2481-7D85C8542396}"/>
              </a:ext>
            </a:extLst>
          </p:cNvPr>
          <p:cNvSpPr txBox="1"/>
          <p:nvPr/>
        </p:nvSpPr>
        <p:spPr>
          <a:xfrm>
            <a:off x="1228725" y="1611803"/>
            <a:ext cx="9544050" cy="584775"/>
          </a:xfrm>
          <a:prstGeom prst="rect">
            <a:avLst/>
          </a:prstGeom>
          <a:noFill/>
        </p:spPr>
        <p:txBody>
          <a:bodyPr wrap="square" rtlCol="0">
            <a:spAutoFit/>
          </a:bodyPr>
          <a:lstStyle/>
          <a:p>
            <a:r>
              <a:rPr lang="en-US" sz="3200" dirty="0"/>
              <a:t>4. The first name is the text before this “better space”.</a:t>
            </a:r>
            <a:r>
              <a:rPr lang="en-US" sz="3200" dirty="0">
                <a:solidFill>
                  <a:schemeClr val="accent5">
                    <a:lumMod val="75000"/>
                  </a:schemeClr>
                </a:solidFill>
              </a:rPr>
              <a:t>  </a:t>
            </a:r>
          </a:p>
        </p:txBody>
      </p:sp>
      <p:sp>
        <p:nvSpPr>
          <p:cNvPr id="10" name="TextBox 9">
            <a:extLst>
              <a:ext uri="{FF2B5EF4-FFF2-40B4-BE49-F238E27FC236}">
                <a16:creationId xmlns:a16="http://schemas.microsoft.com/office/drawing/2014/main" id="{61AAEA76-54B3-BC07-300F-F4D4E24D6FCA}"/>
              </a:ext>
            </a:extLst>
          </p:cNvPr>
          <p:cNvSpPr txBox="1"/>
          <p:nvPr/>
        </p:nvSpPr>
        <p:spPr>
          <a:xfrm>
            <a:off x="1185861" y="5324939"/>
            <a:ext cx="9677401" cy="830997"/>
          </a:xfrm>
          <a:prstGeom prst="rect">
            <a:avLst/>
          </a:prstGeom>
          <a:noFill/>
        </p:spPr>
        <p:txBody>
          <a:bodyPr wrap="square" rtlCol="0">
            <a:spAutoFit/>
          </a:bodyPr>
          <a:lstStyle/>
          <a:p>
            <a:r>
              <a:rPr lang="en-US" sz="2400" dirty="0"/>
              <a:t>Notice that the space is always 1 character AFTER the first name, which is why we are using G8 -1 instead of just G8.</a:t>
            </a:r>
            <a:endParaRPr lang="en-US" sz="3200" dirty="0">
              <a:solidFill>
                <a:schemeClr val="accent5">
                  <a:lumMod val="75000"/>
                </a:schemeClr>
              </a:solidFill>
            </a:endParaRPr>
          </a:p>
        </p:txBody>
      </p:sp>
      <p:pic>
        <p:nvPicPr>
          <p:cNvPr id="5" name="Picture 4">
            <a:extLst>
              <a:ext uri="{FF2B5EF4-FFF2-40B4-BE49-F238E27FC236}">
                <a16:creationId xmlns:a16="http://schemas.microsoft.com/office/drawing/2014/main" id="{D2ADA29A-4A07-C876-56B0-27F63D41F9B6}"/>
              </a:ext>
            </a:extLst>
          </p:cNvPr>
          <p:cNvPicPr>
            <a:picLocks noChangeAspect="1"/>
          </p:cNvPicPr>
          <p:nvPr/>
        </p:nvPicPr>
        <p:blipFill>
          <a:blip r:embed="rId2"/>
          <a:stretch>
            <a:fillRect/>
          </a:stretch>
        </p:blipFill>
        <p:spPr>
          <a:xfrm>
            <a:off x="1857376" y="2196578"/>
            <a:ext cx="5343524" cy="3104186"/>
          </a:xfrm>
          <a:prstGeom prst="rect">
            <a:avLst/>
          </a:prstGeom>
        </p:spPr>
      </p:pic>
      <p:sp>
        <p:nvSpPr>
          <p:cNvPr id="6" name="Rectangle 5">
            <a:extLst>
              <a:ext uri="{FF2B5EF4-FFF2-40B4-BE49-F238E27FC236}">
                <a16:creationId xmlns:a16="http://schemas.microsoft.com/office/drawing/2014/main" id="{979C8760-9C3E-54F8-BBDD-4D87BDBDEEE0}"/>
              </a:ext>
            </a:extLst>
          </p:cNvPr>
          <p:cNvSpPr/>
          <p:nvPr/>
        </p:nvSpPr>
        <p:spPr>
          <a:xfrm>
            <a:off x="5048250" y="2268039"/>
            <a:ext cx="1952625" cy="3846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cxnSp>
        <p:nvCxnSpPr>
          <p:cNvPr id="8" name="Straight Connector 7">
            <a:extLst>
              <a:ext uri="{FF2B5EF4-FFF2-40B4-BE49-F238E27FC236}">
                <a16:creationId xmlns:a16="http://schemas.microsoft.com/office/drawing/2014/main" id="{36C00832-07E7-7FEF-3235-A32396DEC51A}"/>
              </a:ext>
            </a:extLst>
          </p:cNvPr>
          <p:cNvCxnSpPr/>
          <p:nvPr/>
        </p:nvCxnSpPr>
        <p:spPr>
          <a:xfrm flipH="1">
            <a:off x="7296151" y="4541327"/>
            <a:ext cx="876300" cy="514350"/>
          </a:xfrm>
          <a:prstGeom prst="line">
            <a:avLst/>
          </a:prstGeom>
          <a:ln w="76200">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40666A5-9747-056B-AF63-887ADED3706C}"/>
              </a:ext>
            </a:extLst>
          </p:cNvPr>
          <p:cNvSpPr txBox="1"/>
          <p:nvPr/>
        </p:nvSpPr>
        <p:spPr>
          <a:xfrm>
            <a:off x="8086725" y="3748671"/>
            <a:ext cx="3286125" cy="830997"/>
          </a:xfrm>
          <a:prstGeom prst="rect">
            <a:avLst/>
          </a:prstGeom>
          <a:noFill/>
        </p:spPr>
        <p:txBody>
          <a:bodyPr wrap="square" rtlCol="0">
            <a:spAutoFit/>
          </a:bodyPr>
          <a:lstStyle/>
          <a:p>
            <a:r>
              <a:rPr lang="en-US" sz="2400" dirty="0">
                <a:solidFill>
                  <a:srgbClr val="FF0000"/>
                </a:solidFill>
              </a:rPr>
              <a:t>We now have a perfect column of first names!</a:t>
            </a:r>
            <a:endParaRPr lang="en-US" sz="3200" dirty="0">
              <a:solidFill>
                <a:srgbClr val="FF0000"/>
              </a:solidFill>
            </a:endParaRPr>
          </a:p>
        </p:txBody>
      </p:sp>
    </p:spTree>
    <p:extLst>
      <p:ext uri="{BB962C8B-B14F-4D97-AF65-F5344CB8AC3E}">
        <p14:creationId xmlns:p14="http://schemas.microsoft.com/office/powerpoint/2010/main" val="4184555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485E4-7421-762B-173E-8FA754848F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825004-9F68-FA83-CD92-64FA5D4BA882}"/>
              </a:ext>
            </a:extLst>
          </p:cNvPr>
          <p:cNvSpPr txBox="1"/>
          <p:nvPr/>
        </p:nvSpPr>
        <p:spPr>
          <a:xfrm>
            <a:off x="4314826" y="3053775"/>
            <a:ext cx="2676524" cy="584775"/>
          </a:xfrm>
          <a:prstGeom prst="rect">
            <a:avLst/>
          </a:prstGeom>
          <a:noFill/>
        </p:spPr>
        <p:txBody>
          <a:bodyPr wrap="square" rtlCol="0">
            <a:spAutoFit/>
          </a:bodyPr>
          <a:lstStyle/>
          <a:p>
            <a:r>
              <a:rPr lang="en-US" sz="3200" b="1" dirty="0"/>
              <a:t>Intermission</a:t>
            </a:r>
          </a:p>
        </p:txBody>
      </p:sp>
    </p:spTree>
    <p:extLst>
      <p:ext uri="{BB962C8B-B14F-4D97-AF65-F5344CB8AC3E}">
        <p14:creationId xmlns:p14="http://schemas.microsoft.com/office/powerpoint/2010/main" val="683369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CEB30-534C-C2C2-0E11-65048E2F70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BE8AC6-C69D-63E9-8148-D4EAFAB1646D}"/>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6F5305DA-72F7-6AD5-1FF1-3ACF7AD4E4C6}"/>
              </a:ext>
            </a:extLst>
          </p:cNvPr>
          <p:cNvSpPr txBox="1"/>
          <p:nvPr/>
        </p:nvSpPr>
        <p:spPr>
          <a:xfrm>
            <a:off x="1228725" y="1611803"/>
            <a:ext cx="9544050" cy="4031873"/>
          </a:xfrm>
          <a:prstGeom prst="rect">
            <a:avLst/>
          </a:prstGeom>
          <a:noFill/>
        </p:spPr>
        <p:txBody>
          <a:bodyPr wrap="square" rtlCol="0">
            <a:spAutoFit/>
          </a:bodyPr>
          <a:lstStyle/>
          <a:p>
            <a:r>
              <a:rPr lang="en-US" sz="3200" b="1" dirty="0"/>
              <a:t>Problem</a:t>
            </a:r>
            <a:r>
              <a:rPr lang="en-US" sz="3200" dirty="0"/>
              <a:t>: You made some measurements (perhaps 16 rows worth), plotted them, and used LINEST to determine the slope and intercept.</a:t>
            </a:r>
          </a:p>
          <a:p>
            <a:endParaRPr lang="en-US" sz="3200" dirty="0"/>
          </a:p>
          <a:p>
            <a:r>
              <a:rPr lang="en-US" sz="3200" dirty="0"/>
              <a:t>Now, you want to re-use that spreadsheet on a new data set.</a:t>
            </a:r>
          </a:p>
          <a:p>
            <a:r>
              <a:rPr lang="en-US" sz="3200" dirty="0"/>
              <a:t>But this time,  you only have 13 rows of data. Or, maybe your instrument had a glitch and ruined line 7.</a:t>
            </a:r>
            <a:r>
              <a:rPr lang="en-US" sz="3200" dirty="0">
                <a:solidFill>
                  <a:schemeClr val="accent5">
                    <a:lumMod val="75000"/>
                  </a:schemeClr>
                </a:solidFill>
              </a:rPr>
              <a:t>  </a:t>
            </a:r>
          </a:p>
        </p:txBody>
      </p:sp>
    </p:spTree>
    <p:extLst>
      <p:ext uri="{BB962C8B-B14F-4D97-AF65-F5344CB8AC3E}">
        <p14:creationId xmlns:p14="http://schemas.microsoft.com/office/powerpoint/2010/main" val="3096271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74A63-CC7B-45B2-19AC-D53D617FBC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204CC9-6200-21FC-BB6C-BBDB730B3D10}"/>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DFD079A7-1F66-F6B0-4A19-0DDBC472F30C}"/>
              </a:ext>
            </a:extLst>
          </p:cNvPr>
          <p:cNvSpPr txBox="1"/>
          <p:nvPr/>
        </p:nvSpPr>
        <p:spPr>
          <a:xfrm>
            <a:off x="1228725" y="1611803"/>
            <a:ext cx="9544050" cy="5016758"/>
          </a:xfrm>
          <a:prstGeom prst="rect">
            <a:avLst/>
          </a:prstGeom>
          <a:noFill/>
        </p:spPr>
        <p:txBody>
          <a:bodyPr wrap="square" rtlCol="0">
            <a:spAutoFit/>
          </a:bodyPr>
          <a:lstStyle/>
          <a:p>
            <a:r>
              <a:rPr lang="en-US" sz="3200" b="1" dirty="0"/>
              <a:t>Why is this a problem</a:t>
            </a:r>
            <a:r>
              <a:rPr lang="en-US" sz="3200" dirty="0"/>
              <a:t>?</a:t>
            </a:r>
          </a:p>
          <a:p>
            <a:pPr marL="514350" indent="-514350">
              <a:buAutoNum type="arabicPeriod"/>
            </a:pPr>
            <a:r>
              <a:rPr lang="en-US" sz="3200" dirty="0"/>
              <a:t>LINEST only works if every selected cell contains a </a:t>
            </a:r>
            <a:r>
              <a:rPr lang="en-US" sz="3200" i="1" dirty="0"/>
              <a:t>number</a:t>
            </a:r>
            <a:r>
              <a:rPr lang="en-US" sz="3200" dirty="0"/>
              <a:t>… errors, text, or even blank cells all kill it!</a:t>
            </a:r>
          </a:p>
          <a:p>
            <a:r>
              <a:rPr lang="en-US" sz="3200" dirty="0"/>
              <a:t>	You need to have </a:t>
            </a:r>
            <a:r>
              <a:rPr lang="en-US" sz="3200" i="1" dirty="0"/>
              <a:t>contiguous</a:t>
            </a:r>
            <a:r>
              <a:rPr lang="en-US" sz="3200" dirty="0"/>
              <a:t>, </a:t>
            </a:r>
            <a:r>
              <a:rPr lang="en-US" sz="3200" i="1" dirty="0"/>
              <a:t>numeric</a:t>
            </a:r>
            <a:r>
              <a:rPr lang="en-US" sz="3200" dirty="0"/>
              <a:t> data in 	every cell referenced by LINEST.</a:t>
            </a:r>
          </a:p>
          <a:p>
            <a:pPr marL="514350" indent="-514350">
              <a:buAutoNum type="arabicPeriod"/>
            </a:pPr>
            <a:r>
              <a:rPr lang="en-US" sz="3200" dirty="0"/>
              <a:t>Some other functions have similar issues.</a:t>
            </a:r>
          </a:p>
          <a:p>
            <a:pPr marL="514350" indent="-514350">
              <a:buAutoNum type="arabicPeriod"/>
            </a:pPr>
            <a:r>
              <a:rPr lang="en-US" sz="3200" dirty="0"/>
              <a:t>On plots, errors (or even blanks) in the middle of a column of data are interpreted as 0.0 rather than “none”, so trendline results are just wrong. </a:t>
            </a:r>
          </a:p>
          <a:p>
            <a:endParaRPr lang="en-US" sz="3200" dirty="0"/>
          </a:p>
        </p:txBody>
      </p:sp>
    </p:spTree>
    <p:extLst>
      <p:ext uri="{BB962C8B-B14F-4D97-AF65-F5344CB8AC3E}">
        <p14:creationId xmlns:p14="http://schemas.microsoft.com/office/powerpoint/2010/main" val="1507814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C3072-C48C-4593-5257-83433DE0BC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D0BEA8-3216-91B1-25B0-0FABB96DE6B8}"/>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2C03078A-EF28-29CE-0869-61AAEBBC1C22}"/>
              </a:ext>
            </a:extLst>
          </p:cNvPr>
          <p:cNvSpPr txBox="1"/>
          <p:nvPr/>
        </p:nvSpPr>
        <p:spPr>
          <a:xfrm>
            <a:off x="1228725" y="1611803"/>
            <a:ext cx="6810375" cy="4031873"/>
          </a:xfrm>
          <a:prstGeom prst="rect">
            <a:avLst/>
          </a:prstGeom>
          <a:noFill/>
        </p:spPr>
        <p:txBody>
          <a:bodyPr wrap="square" rtlCol="0">
            <a:spAutoFit/>
          </a:bodyPr>
          <a:lstStyle/>
          <a:p>
            <a:r>
              <a:rPr lang="en-US" sz="3200" dirty="0"/>
              <a:t>In this example, suppose that we know that whatever data set I get, it will have 16 </a:t>
            </a:r>
            <a:r>
              <a:rPr lang="en-US" sz="3200" i="1" dirty="0"/>
              <a:t>or fewer</a:t>
            </a:r>
            <a:r>
              <a:rPr lang="en-US" sz="3200" dirty="0"/>
              <a:t> measurements.</a:t>
            </a:r>
          </a:p>
          <a:p>
            <a:endParaRPr lang="en-US" sz="3200" dirty="0"/>
          </a:p>
          <a:p>
            <a:r>
              <a:rPr lang="en-US" sz="3200" dirty="0"/>
              <a:t>For this method, I will  add an “index” column to the left of my data that counts from 1 to 16 (shown in light blue).</a:t>
            </a:r>
          </a:p>
        </p:txBody>
      </p:sp>
      <p:pic>
        <p:nvPicPr>
          <p:cNvPr id="5" name="Picture 4">
            <a:extLst>
              <a:ext uri="{FF2B5EF4-FFF2-40B4-BE49-F238E27FC236}">
                <a16:creationId xmlns:a16="http://schemas.microsoft.com/office/drawing/2014/main" id="{5E6A3B09-5F8A-BBF4-59E2-D515457CF59C}"/>
              </a:ext>
            </a:extLst>
          </p:cNvPr>
          <p:cNvPicPr>
            <a:picLocks noChangeAspect="1"/>
          </p:cNvPicPr>
          <p:nvPr/>
        </p:nvPicPr>
        <p:blipFill>
          <a:blip r:embed="rId2"/>
          <a:stretch>
            <a:fillRect/>
          </a:stretch>
        </p:blipFill>
        <p:spPr>
          <a:xfrm>
            <a:off x="8548687" y="1611803"/>
            <a:ext cx="2690813" cy="6801459"/>
          </a:xfrm>
          <a:prstGeom prst="rect">
            <a:avLst/>
          </a:prstGeom>
        </p:spPr>
      </p:pic>
    </p:spTree>
    <p:extLst>
      <p:ext uri="{BB962C8B-B14F-4D97-AF65-F5344CB8AC3E}">
        <p14:creationId xmlns:p14="http://schemas.microsoft.com/office/powerpoint/2010/main" val="2067712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79DFD-DAB3-8FEB-C72D-F2D1C830506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C6F5B2-1FE5-700C-F6F6-7EECAB929575}"/>
              </a:ext>
            </a:extLst>
          </p:cNvPr>
          <p:cNvSpPr/>
          <p:nvPr/>
        </p:nvSpPr>
        <p:spPr>
          <a:xfrm>
            <a:off x="2571750" y="4000500"/>
            <a:ext cx="3333750" cy="647700"/>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33438D7-EB19-E15D-77BA-DF5663F2A0EB}"/>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F1DADBBA-F7DE-DDD8-C4DD-593904EF4C3E}"/>
              </a:ext>
            </a:extLst>
          </p:cNvPr>
          <p:cNvSpPr txBox="1"/>
          <p:nvPr/>
        </p:nvSpPr>
        <p:spPr>
          <a:xfrm>
            <a:off x="1228725" y="1611803"/>
            <a:ext cx="6810375" cy="4308872"/>
          </a:xfrm>
          <a:prstGeom prst="rect">
            <a:avLst/>
          </a:prstGeom>
          <a:noFill/>
        </p:spPr>
        <p:txBody>
          <a:bodyPr wrap="square" rtlCol="0">
            <a:spAutoFit/>
          </a:bodyPr>
          <a:lstStyle/>
          <a:p>
            <a:r>
              <a:rPr lang="en-US" sz="3200" dirty="0"/>
              <a:t>Next, I “count” how many numeric</a:t>
            </a:r>
          </a:p>
          <a:p>
            <a:r>
              <a:rPr lang="en-US" sz="3200" dirty="0"/>
              <a:t>data cells I have in each column.</a:t>
            </a:r>
          </a:p>
          <a:p>
            <a:r>
              <a:rPr lang="en-US" sz="3200" dirty="0"/>
              <a:t>So, for example, the highlighted orange cell D6 contains the formula:         </a:t>
            </a:r>
          </a:p>
          <a:p>
            <a:r>
              <a:rPr lang="en-US" sz="3200" dirty="0"/>
              <a:t>           </a:t>
            </a:r>
            <a:r>
              <a:rPr lang="en-US" dirty="0"/>
              <a:t> </a:t>
            </a:r>
          </a:p>
          <a:p>
            <a:r>
              <a:rPr lang="en-US" dirty="0"/>
              <a:t>                	          </a:t>
            </a:r>
            <a:r>
              <a:rPr lang="en-US" sz="3200" dirty="0"/>
              <a:t>=COUNT(D7:D22)</a:t>
            </a:r>
          </a:p>
          <a:p>
            <a:endParaRPr lang="en-US" dirty="0"/>
          </a:p>
          <a:p>
            <a:r>
              <a:rPr lang="en-US" sz="3200" dirty="0"/>
              <a:t>Right now, I have 16 numeric </a:t>
            </a:r>
            <a:r>
              <a:rPr lang="en-US" sz="3200" i="1" dirty="0"/>
              <a:t>x</a:t>
            </a:r>
            <a:r>
              <a:rPr lang="en-US" sz="3200" dirty="0"/>
              <a:t> values, and also 16 numeric </a:t>
            </a:r>
            <a:r>
              <a:rPr lang="en-US" sz="3200" i="1" dirty="0"/>
              <a:t>y</a:t>
            </a:r>
            <a:r>
              <a:rPr lang="en-US" sz="3200" dirty="0"/>
              <a:t> values.</a:t>
            </a:r>
          </a:p>
        </p:txBody>
      </p:sp>
      <p:pic>
        <p:nvPicPr>
          <p:cNvPr id="5" name="Picture 4">
            <a:extLst>
              <a:ext uri="{FF2B5EF4-FFF2-40B4-BE49-F238E27FC236}">
                <a16:creationId xmlns:a16="http://schemas.microsoft.com/office/drawing/2014/main" id="{71A2953E-CA6B-C20C-A691-032B7A1C1904}"/>
              </a:ext>
            </a:extLst>
          </p:cNvPr>
          <p:cNvPicPr>
            <a:picLocks noChangeAspect="1"/>
          </p:cNvPicPr>
          <p:nvPr/>
        </p:nvPicPr>
        <p:blipFill>
          <a:blip r:embed="rId2"/>
          <a:stretch>
            <a:fillRect/>
          </a:stretch>
        </p:blipFill>
        <p:spPr>
          <a:xfrm>
            <a:off x="8548687" y="1611803"/>
            <a:ext cx="2690813" cy="6801459"/>
          </a:xfrm>
          <a:prstGeom prst="rect">
            <a:avLst/>
          </a:prstGeom>
        </p:spPr>
      </p:pic>
    </p:spTree>
    <p:extLst>
      <p:ext uri="{BB962C8B-B14F-4D97-AF65-F5344CB8AC3E}">
        <p14:creationId xmlns:p14="http://schemas.microsoft.com/office/powerpoint/2010/main" val="75293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D7C9-BA9D-FF3E-6AF0-68AC035B37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3E6A0-526F-76BB-3C6B-DB6D212669DF}"/>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1F85781F-E3C1-8A33-A46E-7C2AF00F5C43}"/>
              </a:ext>
            </a:extLst>
          </p:cNvPr>
          <p:cNvSpPr txBox="1"/>
          <p:nvPr/>
        </p:nvSpPr>
        <p:spPr>
          <a:xfrm>
            <a:off x="1228725" y="1611803"/>
            <a:ext cx="6810375" cy="4524315"/>
          </a:xfrm>
          <a:prstGeom prst="rect">
            <a:avLst/>
          </a:prstGeom>
          <a:noFill/>
        </p:spPr>
        <p:txBody>
          <a:bodyPr wrap="square" rtlCol="0">
            <a:spAutoFit/>
          </a:bodyPr>
          <a:lstStyle/>
          <a:p>
            <a:r>
              <a:rPr lang="en-US" sz="3200" dirty="0"/>
              <a:t>Here, I made some data cells blank, and entered “bob” in one of the cells.  Notice that the count changed from 16 to 13.</a:t>
            </a:r>
          </a:p>
          <a:p>
            <a:r>
              <a:rPr lang="en-US" sz="3200" dirty="0"/>
              <a:t>The count would still be correct if a cell contained other garbage like “error”, or even “=sqrt(-1)”.</a:t>
            </a:r>
          </a:p>
          <a:p>
            <a:r>
              <a:rPr lang="en-US" sz="3200" dirty="0"/>
              <a:t>But our plot and LINEST are now both wrong!</a:t>
            </a:r>
          </a:p>
        </p:txBody>
      </p:sp>
      <p:pic>
        <p:nvPicPr>
          <p:cNvPr id="5" name="Picture 4">
            <a:extLst>
              <a:ext uri="{FF2B5EF4-FFF2-40B4-BE49-F238E27FC236}">
                <a16:creationId xmlns:a16="http://schemas.microsoft.com/office/drawing/2014/main" id="{369F05A0-B9DE-8B4B-A695-47626C3362D0}"/>
              </a:ext>
            </a:extLst>
          </p:cNvPr>
          <p:cNvPicPr>
            <a:picLocks noChangeAspect="1"/>
          </p:cNvPicPr>
          <p:nvPr/>
        </p:nvPicPr>
        <p:blipFill>
          <a:blip r:embed="rId2"/>
          <a:stretch>
            <a:fillRect/>
          </a:stretch>
        </p:blipFill>
        <p:spPr>
          <a:xfrm>
            <a:off x="9024937" y="1320278"/>
            <a:ext cx="2226469" cy="5560219"/>
          </a:xfrm>
          <a:prstGeom prst="rect">
            <a:avLst/>
          </a:prstGeom>
        </p:spPr>
      </p:pic>
    </p:spTree>
    <p:extLst>
      <p:ext uri="{BB962C8B-B14F-4D97-AF65-F5344CB8AC3E}">
        <p14:creationId xmlns:p14="http://schemas.microsoft.com/office/powerpoint/2010/main" val="2977923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E49F-16F4-FBBD-AB6C-8744CDE600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E379D7-4B66-F399-E8DB-56F7FC2E865F}"/>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FA2C80A8-231F-AC15-1CCB-67A5DCBBEA9D}"/>
              </a:ext>
            </a:extLst>
          </p:cNvPr>
          <p:cNvSpPr txBox="1"/>
          <p:nvPr/>
        </p:nvSpPr>
        <p:spPr>
          <a:xfrm>
            <a:off x="1228725" y="1611803"/>
            <a:ext cx="7105650" cy="4031873"/>
          </a:xfrm>
          <a:prstGeom prst="rect">
            <a:avLst/>
          </a:prstGeom>
          <a:noFill/>
        </p:spPr>
        <p:txBody>
          <a:bodyPr wrap="square" rtlCol="0">
            <a:spAutoFit/>
          </a:bodyPr>
          <a:lstStyle/>
          <a:p>
            <a:r>
              <a:rPr lang="en-US" sz="3200" dirty="0"/>
              <a:t>Next, we validate each </a:t>
            </a:r>
            <a:r>
              <a:rPr lang="en-US" sz="3200" i="1" dirty="0"/>
              <a:t>row</a:t>
            </a:r>
            <a:r>
              <a:rPr lang="en-US" sz="3200" dirty="0"/>
              <a:t>. In this example, my criteria are:</a:t>
            </a:r>
          </a:p>
          <a:p>
            <a:r>
              <a:rPr lang="en-US" sz="3200" dirty="0"/>
              <a:t>	a) is </a:t>
            </a:r>
            <a:r>
              <a:rPr lang="en-US" sz="3200" i="1" dirty="0"/>
              <a:t>x</a:t>
            </a:r>
            <a:r>
              <a:rPr lang="en-US" sz="3200" dirty="0"/>
              <a:t> a number?, and</a:t>
            </a:r>
          </a:p>
          <a:p>
            <a:r>
              <a:rPr lang="en-US" sz="3200" dirty="0"/>
              <a:t>	b) is </a:t>
            </a:r>
            <a:r>
              <a:rPr lang="en-US" sz="3200" i="1" dirty="0"/>
              <a:t>y</a:t>
            </a:r>
            <a:r>
              <a:rPr lang="en-US" sz="3200" dirty="0"/>
              <a:t> a number?, and</a:t>
            </a:r>
          </a:p>
          <a:p>
            <a:r>
              <a:rPr lang="en-US" sz="3200" dirty="0"/>
              <a:t>	c) is </a:t>
            </a:r>
            <a:r>
              <a:rPr lang="en-US" sz="3200" i="1" dirty="0"/>
              <a:t>y</a:t>
            </a:r>
            <a:r>
              <a:rPr lang="en-US" sz="3200" dirty="0"/>
              <a:t> &gt; 0? (</a:t>
            </a:r>
            <a:r>
              <a:rPr lang="en-US" sz="3200" i="1" dirty="0">
                <a:solidFill>
                  <a:srgbClr val="7030A0"/>
                </a:solidFill>
              </a:rPr>
              <a:t>just to show how</a:t>
            </a:r>
            <a:r>
              <a:rPr lang="en-US" sz="3200" dirty="0"/>
              <a:t>)</a:t>
            </a:r>
          </a:p>
          <a:p>
            <a:r>
              <a:rPr lang="en-US" sz="3200" dirty="0"/>
              <a:t>If a row is “valid”, column E is 1, but invalid rows are 0.</a:t>
            </a:r>
          </a:p>
          <a:p>
            <a:r>
              <a:rPr lang="en-US" sz="3200" dirty="0"/>
              <a:t>You can imagine adding other criteria.</a:t>
            </a:r>
          </a:p>
        </p:txBody>
      </p:sp>
      <p:pic>
        <p:nvPicPr>
          <p:cNvPr id="5" name="Picture 4">
            <a:extLst>
              <a:ext uri="{FF2B5EF4-FFF2-40B4-BE49-F238E27FC236}">
                <a16:creationId xmlns:a16="http://schemas.microsoft.com/office/drawing/2014/main" id="{0D19AE53-BC5A-E4FA-5EEC-7B4BF26110D1}"/>
              </a:ext>
            </a:extLst>
          </p:cNvPr>
          <p:cNvPicPr>
            <a:picLocks noChangeAspect="1"/>
          </p:cNvPicPr>
          <p:nvPr/>
        </p:nvPicPr>
        <p:blipFill>
          <a:blip r:embed="rId2"/>
          <a:stretch>
            <a:fillRect/>
          </a:stretch>
        </p:blipFill>
        <p:spPr>
          <a:xfrm>
            <a:off x="9020175" y="1348853"/>
            <a:ext cx="2976563" cy="5548313"/>
          </a:xfrm>
          <a:prstGeom prst="rect">
            <a:avLst/>
          </a:prstGeom>
        </p:spPr>
      </p:pic>
    </p:spTree>
    <p:extLst>
      <p:ext uri="{BB962C8B-B14F-4D97-AF65-F5344CB8AC3E}">
        <p14:creationId xmlns:p14="http://schemas.microsoft.com/office/powerpoint/2010/main" val="3556022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966A0-35DE-56B9-603D-20F785B743E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CD160F6-F524-D4A7-F046-96BBC18F2404}"/>
              </a:ext>
            </a:extLst>
          </p:cNvPr>
          <p:cNvSpPr/>
          <p:nvPr/>
        </p:nvSpPr>
        <p:spPr>
          <a:xfrm>
            <a:off x="419101" y="3357884"/>
            <a:ext cx="7896224" cy="490744"/>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F6827E-93EA-5BE7-10F1-72CBF5CF4283}"/>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B9E86422-5322-2B78-00B5-9BBA72EDA6B6}"/>
              </a:ext>
            </a:extLst>
          </p:cNvPr>
          <p:cNvSpPr txBox="1"/>
          <p:nvPr/>
        </p:nvSpPr>
        <p:spPr>
          <a:xfrm>
            <a:off x="866775" y="1611803"/>
            <a:ext cx="7543800" cy="4862870"/>
          </a:xfrm>
          <a:prstGeom prst="rect">
            <a:avLst/>
          </a:prstGeom>
          <a:noFill/>
        </p:spPr>
        <p:txBody>
          <a:bodyPr wrap="square" rtlCol="0">
            <a:spAutoFit/>
          </a:bodyPr>
          <a:lstStyle/>
          <a:p>
            <a:r>
              <a:rPr lang="en-US" sz="3200" dirty="0"/>
              <a:t>There are many ways to make the validation cells. Here, I did a couple of things. The formula in cell E7 is:</a:t>
            </a:r>
          </a:p>
          <a:p>
            <a:endParaRPr lang="en-US" sz="3200" dirty="0"/>
          </a:p>
          <a:p>
            <a:endParaRPr lang="en-US" sz="3200" dirty="0"/>
          </a:p>
          <a:p>
            <a:endParaRPr lang="en-US" sz="2400" dirty="0"/>
          </a:p>
          <a:p>
            <a:endParaRPr lang="en-US" sz="1200" dirty="0"/>
          </a:p>
          <a:p>
            <a:r>
              <a:rPr lang="en-US" sz="3200" dirty="0"/>
              <a:t>The IFERROR part isn’t even truly needed.</a:t>
            </a:r>
          </a:p>
          <a:p>
            <a:endParaRPr lang="en-US" sz="1200" dirty="0"/>
          </a:p>
          <a:p>
            <a:r>
              <a:rPr lang="en-US" sz="3200" dirty="0"/>
              <a:t>Since each COUNT is either 0 or 1, their </a:t>
            </a:r>
            <a:r>
              <a:rPr lang="en-US" sz="3200" dirty="0">
                <a:solidFill>
                  <a:schemeClr val="accent4">
                    <a:lumMod val="75000"/>
                  </a:schemeClr>
                </a:solidFill>
              </a:rPr>
              <a:t>product</a:t>
            </a:r>
            <a:r>
              <a:rPr lang="en-US" sz="3200" dirty="0"/>
              <a:t> is 1 only if </a:t>
            </a:r>
            <a:r>
              <a:rPr lang="en-US" sz="3200" i="1" dirty="0"/>
              <a:t>both</a:t>
            </a:r>
            <a:r>
              <a:rPr lang="en-US" sz="3200" dirty="0"/>
              <a:t> are numbers.</a:t>
            </a:r>
          </a:p>
        </p:txBody>
      </p:sp>
      <p:sp>
        <p:nvSpPr>
          <p:cNvPr id="5" name="TextBox 4">
            <a:extLst>
              <a:ext uri="{FF2B5EF4-FFF2-40B4-BE49-F238E27FC236}">
                <a16:creationId xmlns:a16="http://schemas.microsoft.com/office/drawing/2014/main" id="{27870D00-AEBB-0518-475D-4B6C60333FBB}"/>
              </a:ext>
            </a:extLst>
          </p:cNvPr>
          <p:cNvSpPr txBox="1"/>
          <p:nvPr/>
        </p:nvSpPr>
        <p:spPr>
          <a:xfrm>
            <a:off x="419101" y="3344345"/>
            <a:ext cx="7991474" cy="523220"/>
          </a:xfrm>
          <a:prstGeom prst="rect">
            <a:avLst/>
          </a:prstGeom>
          <a:noFill/>
        </p:spPr>
        <p:txBody>
          <a:bodyPr wrap="square">
            <a:spAutoFit/>
          </a:bodyPr>
          <a:lstStyle/>
          <a:p>
            <a:r>
              <a:rPr lang="en-US" sz="2800" dirty="0">
                <a:solidFill>
                  <a:schemeClr val="accent5">
                    <a:lumMod val="75000"/>
                  </a:schemeClr>
                </a:solidFill>
              </a:rPr>
              <a:t>=IFERROR(</a:t>
            </a:r>
            <a:r>
              <a:rPr lang="en-US" sz="2800" dirty="0">
                <a:solidFill>
                  <a:schemeClr val="accent4">
                    <a:lumMod val="75000"/>
                  </a:schemeClr>
                </a:solidFill>
              </a:rPr>
              <a:t>IF(D7&lt;=0,</a:t>
            </a:r>
            <a:r>
              <a:rPr lang="en-US" sz="2800" dirty="0">
                <a:solidFill>
                  <a:schemeClr val="tx1">
                    <a:lumMod val="95000"/>
                    <a:lumOff val="5000"/>
                  </a:schemeClr>
                </a:solidFill>
              </a:rPr>
              <a:t>0</a:t>
            </a:r>
            <a:r>
              <a:rPr lang="en-US" sz="2800" dirty="0">
                <a:solidFill>
                  <a:schemeClr val="accent4">
                    <a:lumMod val="75000"/>
                  </a:schemeClr>
                </a:solidFill>
              </a:rPr>
              <a:t>,</a:t>
            </a:r>
            <a:r>
              <a:rPr lang="en-US" sz="2800" dirty="0">
                <a:solidFill>
                  <a:schemeClr val="tx1">
                    <a:lumMod val="95000"/>
                    <a:lumOff val="5000"/>
                  </a:schemeClr>
                </a:solidFill>
              </a:rPr>
              <a:t>COUNT(C7)*COUNT(D7)</a:t>
            </a:r>
            <a:r>
              <a:rPr lang="en-US" sz="2800" dirty="0">
                <a:solidFill>
                  <a:schemeClr val="accent4">
                    <a:lumMod val="75000"/>
                  </a:schemeClr>
                </a:solidFill>
              </a:rPr>
              <a:t>)</a:t>
            </a:r>
            <a:r>
              <a:rPr lang="en-US" sz="2800" dirty="0">
                <a:solidFill>
                  <a:schemeClr val="accent5">
                    <a:lumMod val="75000"/>
                  </a:schemeClr>
                </a:solidFill>
              </a:rPr>
              <a:t>,0)</a:t>
            </a:r>
          </a:p>
        </p:txBody>
      </p:sp>
      <p:sp>
        <p:nvSpPr>
          <p:cNvPr id="8" name="Right Brace 7">
            <a:extLst>
              <a:ext uri="{FF2B5EF4-FFF2-40B4-BE49-F238E27FC236}">
                <a16:creationId xmlns:a16="http://schemas.microsoft.com/office/drawing/2014/main" id="{016D1ACB-76A5-7291-21BE-EFE6DE92977C}"/>
              </a:ext>
            </a:extLst>
          </p:cNvPr>
          <p:cNvSpPr/>
          <p:nvPr/>
        </p:nvSpPr>
        <p:spPr>
          <a:xfrm rot="5400000">
            <a:off x="4862720" y="1643270"/>
            <a:ext cx="313910" cy="5562600"/>
          </a:xfrm>
          <a:prstGeom prst="rightBrace">
            <a:avLst>
              <a:gd name="adj1" fmla="val 26539"/>
              <a:gd name="adj2" fmla="val 49486"/>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ight Brace 8">
            <a:extLst>
              <a:ext uri="{FF2B5EF4-FFF2-40B4-BE49-F238E27FC236}">
                <a16:creationId xmlns:a16="http://schemas.microsoft.com/office/drawing/2014/main" id="{3884B450-EF29-8FC4-732D-38D0EE535C05}"/>
              </a:ext>
            </a:extLst>
          </p:cNvPr>
          <p:cNvSpPr/>
          <p:nvPr/>
        </p:nvSpPr>
        <p:spPr>
          <a:xfrm rot="5400000">
            <a:off x="7882145" y="4267408"/>
            <a:ext cx="313910" cy="314325"/>
          </a:xfrm>
          <a:prstGeom prst="rightBrace">
            <a:avLst>
              <a:gd name="adj1" fmla="val 26539"/>
              <a:gd name="adj2" fmla="val 49486"/>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e 10">
            <a:extLst>
              <a:ext uri="{FF2B5EF4-FFF2-40B4-BE49-F238E27FC236}">
                <a16:creationId xmlns:a16="http://schemas.microsoft.com/office/drawing/2014/main" id="{3D5D6493-E229-B610-0BFC-1EA351159D06}"/>
              </a:ext>
            </a:extLst>
          </p:cNvPr>
          <p:cNvSpPr/>
          <p:nvPr/>
        </p:nvSpPr>
        <p:spPr>
          <a:xfrm rot="5400000">
            <a:off x="2891045" y="3500644"/>
            <a:ext cx="313910" cy="1047751"/>
          </a:xfrm>
          <a:prstGeom prst="rightBrace">
            <a:avLst>
              <a:gd name="adj1" fmla="val 26539"/>
              <a:gd name="adj2" fmla="val 49486"/>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ight Brace 11">
            <a:extLst>
              <a:ext uri="{FF2B5EF4-FFF2-40B4-BE49-F238E27FC236}">
                <a16:creationId xmlns:a16="http://schemas.microsoft.com/office/drawing/2014/main" id="{4D20C27E-170C-C584-BF16-39F8965227F0}"/>
              </a:ext>
            </a:extLst>
          </p:cNvPr>
          <p:cNvSpPr/>
          <p:nvPr/>
        </p:nvSpPr>
        <p:spPr>
          <a:xfrm rot="5400000">
            <a:off x="3633996" y="3862710"/>
            <a:ext cx="313910" cy="285748"/>
          </a:xfrm>
          <a:prstGeom prst="rightBrace">
            <a:avLst>
              <a:gd name="adj1" fmla="val 26539"/>
              <a:gd name="adj2" fmla="val 49486"/>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Right Brace 12">
            <a:extLst>
              <a:ext uri="{FF2B5EF4-FFF2-40B4-BE49-F238E27FC236}">
                <a16:creationId xmlns:a16="http://schemas.microsoft.com/office/drawing/2014/main" id="{4110C8A1-6B2E-B3D8-8139-6DBACB027CF0}"/>
              </a:ext>
            </a:extLst>
          </p:cNvPr>
          <p:cNvSpPr/>
          <p:nvPr/>
        </p:nvSpPr>
        <p:spPr>
          <a:xfrm rot="5400000">
            <a:off x="5708065" y="2136304"/>
            <a:ext cx="313910" cy="3738560"/>
          </a:xfrm>
          <a:prstGeom prst="rightBrace">
            <a:avLst>
              <a:gd name="adj1" fmla="val 26539"/>
              <a:gd name="adj2" fmla="val 49486"/>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4" name="Picture 3">
            <a:extLst>
              <a:ext uri="{FF2B5EF4-FFF2-40B4-BE49-F238E27FC236}">
                <a16:creationId xmlns:a16="http://schemas.microsoft.com/office/drawing/2014/main" id="{D8D207BE-1F04-B7A8-D214-8F5848AFAA92}"/>
              </a:ext>
            </a:extLst>
          </p:cNvPr>
          <p:cNvPicPr>
            <a:picLocks noChangeAspect="1"/>
          </p:cNvPicPr>
          <p:nvPr/>
        </p:nvPicPr>
        <p:blipFill>
          <a:blip r:embed="rId2"/>
          <a:stretch>
            <a:fillRect/>
          </a:stretch>
        </p:blipFill>
        <p:spPr>
          <a:xfrm>
            <a:off x="9020175" y="1348853"/>
            <a:ext cx="2976563" cy="5548313"/>
          </a:xfrm>
          <a:prstGeom prst="rect">
            <a:avLst/>
          </a:prstGeom>
        </p:spPr>
      </p:pic>
    </p:spTree>
    <p:extLst>
      <p:ext uri="{BB962C8B-B14F-4D97-AF65-F5344CB8AC3E}">
        <p14:creationId xmlns:p14="http://schemas.microsoft.com/office/powerpoint/2010/main" val="1542391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2D45-68B9-FA7B-4CAF-7A582D39A33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AFC871B-61A2-B5B0-7374-60CD0C78C23B}"/>
              </a:ext>
            </a:extLst>
          </p:cNvPr>
          <p:cNvSpPr/>
          <p:nvPr/>
        </p:nvSpPr>
        <p:spPr>
          <a:xfrm>
            <a:off x="2500313" y="2228850"/>
            <a:ext cx="2709862" cy="647700"/>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13D45CC-775C-76AE-5A96-497DA96256AC}"/>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1496AB31-6F18-1385-F5AC-AC03E9FD07B2}"/>
              </a:ext>
            </a:extLst>
          </p:cNvPr>
          <p:cNvSpPr txBox="1"/>
          <p:nvPr/>
        </p:nvSpPr>
        <p:spPr>
          <a:xfrm>
            <a:off x="1228725" y="1611803"/>
            <a:ext cx="6810375" cy="3354765"/>
          </a:xfrm>
          <a:prstGeom prst="rect">
            <a:avLst/>
          </a:prstGeom>
          <a:noFill/>
        </p:spPr>
        <p:txBody>
          <a:bodyPr wrap="square" rtlCol="0">
            <a:spAutoFit/>
          </a:bodyPr>
          <a:lstStyle/>
          <a:p>
            <a:r>
              <a:rPr lang="en-US" sz="3200" dirty="0"/>
              <a:t>I SUM this column in cell E5.</a:t>
            </a:r>
            <a:r>
              <a:rPr lang="en-US" sz="1000" dirty="0"/>
              <a:t> </a:t>
            </a:r>
          </a:p>
          <a:p>
            <a:endParaRPr lang="en-US" sz="1000" dirty="0"/>
          </a:p>
          <a:p>
            <a:r>
              <a:rPr lang="en-US" sz="1000" dirty="0"/>
              <a:t> </a:t>
            </a:r>
            <a:r>
              <a:rPr lang="en-US" sz="3200" dirty="0"/>
              <a:t>               =SUM(E7:E22)</a:t>
            </a:r>
          </a:p>
          <a:p>
            <a:endParaRPr lang="en-US" sz="1000" dirty="0"/>
          </a:p>
          <a:p>
            <a:r>
              <a:rPr lang="en-US" sz="3200" dirty="0"/>
              <a:t>Now I know exactly </a:t>
            </a:r>
            <a:r>
              <a:rPr lang="en-US" sz="3200" i="1" dirty="0"/>
              <a:t>how many</a:t>
            </a:r>
            <a:r>
              <a:rPr lang="en-US" sz="3200" dirty="0"/>
              <a:t> cells I need to apply LINEST to … it’s 12!</a:t>
            </a:r>
          </a:p>
          <a:p>
            <a:r>
              <a:rPr lang="en-US" sz="3200" dirty="0"/>
              <a:t>Next, I need to make sure that those 12 valid data rows are </a:t>
            </a:r>
            <a:r>
              <a:rPr lang="en-US" sz="3200" i="1" dirty="0"/>
              <a:t>contiguous</a:t>
            </a:r>
            <a:r>
              <a:rPr lang="en-US" sz="3200" dirty="0"/>
              <a:t>.</a:t>
            </a:r>
          </a:p>
        </p:txBody>
      </p:sp>
      <p:pic>
        <p:nvPicPr>
          <p:cNvPr id="4" name="Picture 3">
            <a:extLst>
              <a:ext uri="{FF2B5EF4-FFF2-40B4-BE49-F238E27FC236}">
                <a16:creationId xmlns:a16="http://schemas.microsoft.com/office/drawing/2014/main" id="{FBDD9A98-5A94-9561-F00D-798EFC1F5CDF}"/>
              </a:ext>
            </a:extLst>
          </p:cNvPr>
          <p:cNvPicPr>
            <a:picLocks noChangeAspect="1"/>
          </p:cNvPicPr>
          <p:nvPr/>
        </p:nvPicPr>
        <p:blipFill>
          <a:blip r:embed="rId2"/>
          <a:stretch>
            <a:fillRect/>
          </a:stretch>
        </p:blipFill>
        <p:spPr>
          <a:xfrm>
            <a:off x="9020175" y="1348853"/>
            <a:ext cx="2976563" cy="5548313"/>
          </a:xfrm>
          <a:prstGeom prst="rect">
            <a:avLst/>
          </a:prstGeom>
        </p:spPr>
      </p:pic>
    </p:spTree>
    <p:extLst>
      <p:ext uri="{BB962C8B-B14F-4D97-AF65-F5344CB8AC3E}">
        <p14:creationId xmlns:p14="http://schemas.microsoft.com/office/powerpoint/2010/main" val="1968408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33A6-2BFE-E424-A80F-44185A9C54F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9523EEB-6C6F-A7D8-953F-46C21B8A6A16}"/>
              </a:ext>
            </a:extLst>
          </p:cNvPr>
          <p:cNvSpPr/>
          <p:nvPr/>
        </p:nvSpPr>
        <p:spPr>
          <a:xfrm>
            <a:off x="2600325" y="4200525"/>
            <a:ext cx="2876550" cy="609600"/>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98A6AE5-80EC-7DB1-2163-AB863C5472A9}"/>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AAA9B2FE-6C39-5F18-C86F-3DFE25535D90}"/>
              </a:ext>
            </a:extLst>
          </p:cNvPr>
          <p:cNvSpPr txBox="1"/>
          <p:nvPr/>
        </p:nvSpPr>
        <p:spPr>
          <a:xfrm>
            <a:off x="1228726" y="1611803"/>
            <a:ext cx="6096000" cy="4339650"/>
          </a:xfrm>
          <a:prstGeom prst="rect">
            <a:avLst/>
          </a:prstGeom>
          <a:noFill/>
        </p:spPr>
        <p:txBody>
          <a:bodyPr wrap="square" rtlCol="0">
            <a:spAutoFit/>
          </a:bodyPr>
          <a:lstStyle/>
          <a:p>
            <a:r>
              <a:rPr lang="en-US" sz="3200" dirty="0"/>
              <a:t>There are many ways to do this. </a:t>
            </a:r>
          </a:p>
          <a:p>
            <a:r>
              <a:rPr lang="en-US" sz="3200" dirty="0"/>
              <a:t>Here, I made a new column for x, called “actual x”. It only copies the original “x” (column C)</a:t>
            </a:r>
          </a:p>
          <a:p>
            <a:r>
              <a:rPr lang="en-US" sz="3200" i="1" dirty="0"/>
              <a:t>if a row is valid</a:t>
            </a:r>
            <a:r>
              <a:rPr lang="en-US" sz="3200" dirty="0"/>
              <a:t>:</a:t>
            </a:r>
          </a:p>
          <a:p>
            <a:endParaRPr lang="en-US" sz="1000" dirty="0"/>
          </a:p>
          <a:p>
            <a:r>
              <a:rPr lang="en-US" sz="3200" dirty="0"/>
              <a:t>                 =IF(E7=1,C7,"")</a:t>
            </a:r>
          </a:p>
          <a:p>
            <a:endParaRPr lang="en-US" sz="1000" dirty="0"/>
          </a:p>
          <a:p>
            <a:r>
              <a:rPr lang="en-US" sz="3200" dirty="0"/>
              <a:t>The double-quote   “” means otherwise “make this cell empty”.</a:t>
            </a:r>
          </a:p>
        </p:txBody>
      </p:sp>
      <p:pic>
        <p:nvPicPr>
          <p:cNvPr id="6" name="Picture 5">
            <a:extLst>
              <a:ext uri="{FF2B5EF4-FFF2-40B4-BE49-F238E27FC236}">
                <a16:creationId xmlns:a16="http://schemas.microsoft.com/office/drawing/2014/main" id="{2608D732-1CB1-9633-5D85-A86DAFFC098B}"/>
              </a:ext>
            </a:extLst>
          </p:cNvPr>
          <p:cNvPicPr>
            <a:picLocks noChangeAspect="1"/>
          </p:cNvPicPr>
          <p:nvPr/>
        </p:nvPicPr>
        <p:blipFill>
          <a:blip r:embed="rId2"/>
          <a:stretch>
            <a:fillRect/>
          </a:stretch>
        </p:blipFill>
        <p:spPr>
          <a:xfrm>
            <a:off x="7677150" y="1369522"/>
            <a:ext cx="4155281" cy="5560219"/>
          </a:xfrm>
          <a:prstGeom prst="rect">
            <a:avLst/>
          </a:prstGeom>
        </p:spPr>
      </p:pic>
    </p:spTree>
    <p:extLst>
      <p:ext uri="{BB962C8B-B14F-4D97-AF65-F5344CB8AC3E}">
        <p14:creationId xmlns:p14="http://schemas.microsoft.com/office/powerpoint/2010/main" val="192726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5024B-36AE-E2C7-6A76-79092A4E87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27B864F-2F6E-20F5-0E4B-DC72B75102F9}"/>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8B0F1A0F-16CD-19FB-EC00-0D9008F3D4BE}"/>
              </a:ext>
            </a:extLst>
          </p:cNvPr>
          <p:cNvSpPr txBox="1"/>
          <p:nvPr/>
        </p:nvSpPr>
        <p:spPr>
          <a:xfrm>
            <a:off x="800100" y="1611803"/>
            <a:ext cx="10306050" cy="3046988"/>
          </a:xfrm>
          <a:prstGeom prst="rect">
            <a:avLst/>
          </a:prstGeom>
          <a:noFill/>
        </p:spPr>
        <p:txBody>
          <a:bodyPr wrap="square" rtlCol="0">
            <a:spAutoFit/>
          </a:bodyPr>
          <a:lstStyle/>
          <a:p>
            <a:r>
              <a:rPr lang="en-US" sz="3200" dirty="0">
                <a:solidFill>
                  <a:srgbClr val="7030A0"/>
                </a:solidFill>
              </a:rPr>
              <a:t>The “IF” is the most important thing we’re learning today!</a:t>
            </a:r>
          </a:p>
          <a:p>
            <a:endParaRPr lang="en-US" sz="3200" dirty="0">
              <a:solidFill>
                <a:srgbClr val="7030A0"/>
              </a:solidFill>
            </a:endParaRPr>
          </a:p>
          <a:p>
            <a:r>
              <a:rPr lang="en-US" sz="3200" dirty="0">
                <a:solidFill>
                  <a:srgbClr val="7030A0"/>
                </a:solidFill>
              </a:rPr>
              <a:t>Summary:     =IF(condition,</a:t>
            </a:r>
          </a:p>
          <a:p>
            <a:r>
              <a:rPr lang="en-US" sz="3200" dirty="0">
                <a:solidFill>
                  <a:srgbClr val="7030A0"/>
                </a:solidFill>
              </a:rPr>
              <a:t>                                   what to show if condition is true, </a:t>
            </a:r>
          </a:p>
          <a:p>
            <a:r>
              <a:rPr lang="en-US" sz="3200" dirty="0">
                <a:solidFill>
                  <a:srgbClr val="7030A0"/>
                </a:solidFill>
              </a:rPr>
              <a:t>                                   what to show if condition is false)</a:t>
            </a:r>
          </a:p>
          <a:p>
            <a:endParaRPr lang="en-US" sz="3200" dirty="0"/>
          </a:p>
        </p:txBody>
      </p:sp>
    </p:spTree>
    <p:extLst>
      <p:ext uri="{BB962C8B-B14F-4D97-AF65-F5344CB8AC3E}">
        <p14:creationId xmlns:p14="http://schemas.microsoft.com/office/powerpoint/2010/main" val="769489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CAEC3-4AFC-9612-9587-672E1134486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0A13E4-E74F-688B-E793-690BDC7387E5}"/>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90DBC1F6-BEC6-6E98-6C7B-DDE448466176}"/>
              </a:ext>
            </a:extLst>
          </p:cNvPr>
          <p:cNvSpPr txBox="1"/>
          <p:nvPr/>
        </p:nvSpPr>
        <p:spPr>
          <a:xfrm>
            <a:off x="609600" y="1611803"/>
            <a:ext cx="7067550" cy="4678204"/>
          </a:xfrm>
          <a:prstGeom prst="rect">
            <a:avLst/>
          </a:prstGeom>
          <a:noFill/>
        </p:spPr>
        <p:txBody>
          <a:bodyPr wrap="square" rtlCol="0">
            <a:spAutoFit/>
          </a:bodyPr>
          <a:lstStyle/>
          <a:p>
            <a:r>
              <a:rPr lang="en-US" sz="3200" dirty="0"/>
              <a:t>Column G is a “rank”. G7 says: </a:t>
            </a:r>
          </a:p>
          <a:p>
            <a:r>
              <a:rPr lang="en-US" sz="3200" dirty="0"/>
              <a:t>  </a:t>
            </a:r>
            <a:r>
              <a:rPr lang="en-US" sz="2800" dirty="0"/>
              <a:t>=IF(</a:t>
            </a:r>
            <a:r>
              <a:rPr lang="en-US" sz="2800" dirty="0">
                <a:solidFill>
                  <a:srgbClr val="7030A0"/>
                </a:solidFill>
              </a:rPr>
              <a:t>F7</a:t>
            </a:r>
            <a:r>
              <a:rPr lang="en-US" sz="2800" dirty="0"/>
              <a:t>="",</a:t>
            </a:r>
            <a:r>
              <a:rPr lang="en-US" sz="2800" dirty="0">
                <a:solidFill>
                  <a:srgbClr val="FF0000"/>
                </a:solidFill>
              </a:rPr>
              <a:t>B7+E$5</a:t>
            </a:r>
            <a:r>
              <a:rPr lang="en-US" sz="2800" dirty="0"/>
              <a:t>,</a:t>
            </a:r>
            <a:r>
              <a:rPr lang="en-US" sz="2800" dirty="0">
                <a:solidFill>
                  <a:srgbClr val="0000FF"/>
                </a:solidFill>
              </a:rPr>
              <a:t>RANK(F7,F$7:F$22,1)</a:t>
            </a:r>
            <a:r>
              <a:rPr lang="en-US" sz="2800" dirty="0"/>
              <a:t>)</a:t>
            </a:r>
          </a:p>
          <a:p>
            <a:endParaRPr lang="en-US" sz="1000" dirty="0"/>
          </a:p>
          <a:p>
            <a:r>
              <a:rPr lang="en-US" sz="3200" dirty="0"/>
              <a:t>If “actual x” (</a:t>
            </a:r>
            <a:r>
              <a:rPr lang="en-US" sz="3200" dirty="0">
                <a:solidFill>
                  <a:srgbClr val="7030A0"/>
                </a:solidFill>
              </a:rPr>
              <a:t>F7)</a:t>
            </a:r>
            <a:r>
              <a:rPr lang="en-US" sz="3200" dirty="0"/>
              <a:t> is blank, then its rank is its </a:t>
            </a:r>
            <a:r>
              <a:rPr lang="en-US" sz="3200" dirty="0">
                <a:solidFill>
                  <a:srgbClr val="FF0000"/>
                </a:solidFill>
              </a:rPr>
              <a:t>original x value PLUS the total number of valid rows</a:t>
            </a:r>
            <a:r>
              <a:rPr lang="en-US" sz="3200" dirty="0"/>
              <a:t> (so it’s always a number greater than 12).</a:t>
            </a:r>
          </a:p>
          <a:p>
            <a:r>
              <a:rPr lang="en-US" sz="3200" dirty="0"/>
              <a:t>But if “actual x” is a number, it’s </a:t>
            </a:r>
            <a:r>
              <a:rPr lang="en-US" sz="3200" dirty="0">
                <a:solidFill>
                  <a:srgbClr val="0000FF"/>
                </a:solidFill>
              </a:rPr>
              <a:t>ranked normally</a:t>
            </a:r>
            <a:r>
              <a:rPr lang="en-US" sz="3200" dirty="0"/>
              <a:t>. So, all ranks are unique. </a:t>
            </a:r>
            <a:r>
              <a:rPr lang="en-US" sz="3200" b="1" dirty="0"/>
              <a:t> </a:t>
            </a:r>
          </a:p>
          <a:p>
            <a:r>
              <a:rPr lang="en-US" sz="3200" dirty="0"/>
              <a:t>The “</a:t>
            </a:r>
            <a:r>
              <a:rPr lang="en-US" sz="3200" dirty="0">
                <a:solidFill>
                  <a:srgbClr val="0000FF"/>
                </a:solidFill>
              </a:rPr>
              <a:t>1</a:t>
            </a:r>
            <a:r>
              <a:rPr lang="en-US" sz="3200" dirty="0"/>
              <a:t>” at the end means “low to high”.</a:t>
            </a:r>
          </a:p>
        </p:txBody>
      </p:sp>
      <p:pic>
        <p:nvPicPr>
          <p:cNvPr id="6" name="Picture 5">
            <a:extLst>
              <a:ext uri="{FF2B5EF4-FFF2-40B4-BE49-F238E27FC236}">
                <a16:creationId xmlns:a16="http://schemas.microsoft.com/office/drawing/2014/main" id="{179E7BE2-7ABD-9E4B-FD54-1AEF12EAADE7}"/>
              </a:ext>
            </a:extLst>
          </p:cNvPr>
          <p:cNvPicPr>
            <a:picLocks noChangeAspect="1"/>
          </p:cNvPicPr>
          <p:nvPr/>
        </p:nvPicPr>
        <p:blipFill>
          <a:blip r:embed="rId2"/>
          <a:stretch>
            <a:fillRect/>
          </a:stretch>
        </p:blipFill>
        <p:spPr>
          <a:xfrm>
            <a:off x="7677150" y="1398097"/>
            <a:ext cx="4155281" cy="5560219"/>
          </a:xfrm>
          <a:prstGeom prst="rect">
            <a:avLst/>
          </a:prstGeom>
        </p:spPr>
      </p:pic>
      <p:sp>
        <p:nvSpPr>
          <p:cNvPr id="4" name="Rectangle 3">
            <a:extLst>
              <a:ext uri="{FF2B5EF4-FFF2-40B4-BE49-F238E27FC236}">
                <a16:creationId xmlns:a16="http://schemas.microsoft.com/office/drawing/2014/main" id="{61E7370F-A713-AB0E-C68E-A3033816C780}"/>
              </a:ext>
            </a:extLst>
          </p:cNvPr>
          <p:cNvSpPr/>
          <p:nvPr/>
        </p:nvSpPr>
        <p:spPr>
          <a:xfrm>
            <a:off x="7877175" y="2495550"/>
            <a:ext cx="4029075" cy="314325"/>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2777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257D9-BBA3-8BCE-BBA6-6F3B761374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38A264-0C34-80F4-2ACB-6779D7B1A583}"/>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C6BE2CA5-6FE9-4FED-D698-5342E8B96820}"/>
              </a:ext>
            </a:extLst>
          </p:cNvPr>
          <p:cNvSpPr txBox="1"/>
          <p:nvPr/>
        </p:nvSpPr>
        <p:spPr>
          <a:xfrm>
            <a:off x="419101" y="1611803"/>
            <a:ext cx="7522923" cy="3708708"/>
          </a:xfrm>
          <a:prstGeom prst="rect">
            <a:avLst/>
          </a:prstGeom>
          <a:noFill/>
        </p:spPr>
        <p:txBody>
          <a:bodyPr wrap="square" rtlCol="0">
            <a:spAutoFit/>
          </a:bodyPr>
          <a:lstStyle/>
          <a:p>
            <a:r>
              <a:rPr lang="en-US" sz="3200" dirty="0"/>
              <a:t>The XLOOKUP column places a new copy of each valid x value, in sequence.</a:t>
            </a:r>
          </a:p>
          <a:p>
            <a:endParaRPr lang="en-US" sz="1000" dirty="0"/>
          </a:p>
          <a:p>
            <a:r>
              <a:rPr lang="en-US" sz="2300" dirty="0"/>
              <a:t>=</a:t>
            </a:r>
            <a:r>
              <a:rPr lang="en-US" sz="2300" dirty="0">
                <a:solidFill>
                  <a:srgbClr val="0000FF"/>
                </a:solidFill>
              </a:rPr>
              <a:t>IF(B15&lt;=E$5</a:t>
            </a:r>
            <a:r>
              <a:rPr lang="en-US" sz="2300" dirty="0"/>
              <a:t>,XLOOKUP(B15,G$7:G$22,F$7:F$22,0),</a:t>
            </a:r>
            <a:r>
              <a:rPr lang="en-US" sz="2300" dirty="0">
                <a:solidFill>
                  <a:srgbClr val="0000FF"/>
                </a:solidFill>
              </a:rPr>
              <a:t>NA()</a:t>
            </a:r>
            <a:r>
              <a:rPr lang="en-US" sz="2300" dirty="0"/>
              <a:t>)</a:t>
            </a:r>
          </a:p>
          <a:p>
            <a:endParaRPr lang="en-US" sz="1000" dirty="0"/>
          </a:p>
          <a:p>
            <a:r>
              <a:rPr lang="en-US" sz="3200" dirty="0">
                <a:solidFill>
                  <a:srgbClr val="0000FF"/>
                </a:solidFill>
              </a:rPr>
              <a:t>The “if” part</a:t>
            </a:r>
            <a:r>
              <a:rPr lang="en-US" sz="3200" dirty="0"/>
              <a:t> says “only make new x values if the index of this row is less than or equal to the number of valid rows”, otherwise make it “#N/A”. </a:t>
            </a:r>
          </a:p>
        </p:txBody>
      </p:sp>
      <p:grpSp>
        <p:nvGrpSpPr>
          <p:cNvPr id="10" name="Group 9">
            <a:extLst>
              <a:ext uri="{FF2B5EF4-FFF2-40B4-BE49-F238E27FC236}">
                <a16:creationId xmlns:a16="http://schemas.microsoft.com/office/drawing/2014/main" id="{39F6B6A5-BD3D-C3D5-10EE-0429C6034204}"/>
              </a:ext>
            </a:extLst>
          </p:cNvPr>
          <p:cNvGrpSpPr/>
          <p:nvPr/>
        </p:nvGrpSpPr>
        <p:grpSpPr>
          <a:xfrm>
            <a:off x="7956211" y="1320278"/>
            <a:ext cx="3816688" cy="5584031"/>
            <a:chOff x="7842520" y="1380974"/>
            <a:chExt cx="3816688" cy="5584031"/>
          </a:xfrm>
        </p:grpSpPr>
        <p:pic>
          <p:nvPicPr>
            <p:cNvPr id="7" name="Picture 6">
              <a:extLst>
                <a:ext uri="{FF2B5EF4-FFF2-40B4-BE49-F238E27FC236}">
                  <a16:creationId xmlns:a16="http://schemas.microsoft.com/office/drawing/2014/main" id="{DC14EEE1-705E-46B6-660A-D5AF39DF43FB}"/>
                </a:ext>
              </a:extLst>
            </p:cNvPr>
            <p:cNvPicPr>
              <a:picLocks noChangeAspect="1"/>
            </p:cNvPicPr>
            <p:nvPr/>
          </p:nvPicPr>
          <p:blipFill>
            <a:blip r:embed="rId2"/>
            <a:srcRect l="43356"/>
            <a:stretch>
              <a:fillRect/>
            </a:stretch>
          </p:blipFill>
          <p:spPr>
            <a:xfrm>
              <a:off x="8799681" y="1380974"/>
              <a:ext cx="2859527" cy="5584031"/>
            </a:xfrm>
            <a:prstGeom prst="rect">
              <a:avLst/>
            </a:prstGeom>
          </p:spPr>
        </p:pic>
        <p:pic>
          <p:nvPicPr>
            <p:cNvPr id="9" name="Picture 8">
              <a:extLst>
                <a:ext uri="{FF2B5EF4-FFF2-40B4-BE49-F238E27FC236}">
                  <a16:creationId xmlns:a16="http://schemas.microsoft.com/office/drawing/2014/main" id="{17F1AB40-E900-3766-AA9F-A0808AF07745}"/>
                </a:ext>
              </a:extLst>
            </p:cNvPr>
            <p:cNvPicPr>
              <a:picLocks noChangeAspect="1"/>
            </p:cNvPicPr>
            <p:nvPr/>
          </p:nvPicPr>
          <p:blipFill>
            <a:blip r:embed="rId2"/>
            <a:srcRect l="365" r="80955"/>
            <a:stretch>
              <a:fillRect/>
            </a:stretch>
          </p:blipFill>
          <p:spPr>
            <a:xfrm>
              <a:off x="7842520" y="1380974"/>
              <a:ext cx="942974" cy="5584031"/>
            </a:xfrm>
            <a:prstGeom prst="rect">
              <a:avLst/>
            </a:prstGeom>
          </p:spPr>
        </p:pic>
      </p:grpSp>
      <p:sp>
        <p:nvSpPr>
          <p:cNvPr id="4" name="Rectangle 3">
            <a:extLst>
              <a:ext uri="{FF2B5EF4-FFF2-40B4-BE49-F238E27FC236}">
                <a16:creationId xmlns:a16="http://schemas.microsoft.com/office/drawing/2014/main" id="{743CF72D-A4E4-34CF-19A1-922FFDCDB34F}"/>
              </a:ext>
            </a:extLst>
          </p:cNvPr>
          <p:cNvSpPr/>
          <p:nvPr/>
        </p:nvSpPr>
        <p:spPr>
          <a:xfrm>
            <a:off x="10858500" y="4607593"/>
            <a:ext cx="914399" cy="314325"/>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1927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01D29-BCB8-61C7-1726-EF059DAA4D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D2D497-90D9-1B5F-1715-ED4792E6E8D2}"/>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24965185-76C1-51E0-1818-F88B0C726B65}"/>
              </a:ext>
            </a:extLst>
          </p:cNvPr>
          <p:cNvSpPr txBox="1"/>
          <p:nvPr/>
        </p:nvSpPr>
        <p:spPr>
          <a:xfrm>
            <a:off x="419101" y="1611803"/>
            <a:ext cx="7294933" cy="4185761"/>
          </a:xfrm>
          <a:prstGeom prst="rect">
            <a:avLst/>
          </a:prstGeom>
          <a:noFill/>
        </p:spPr>
        <p:txBody>
          <a:bodyPr wrap="square" rtlCol="0">
            <a:spAutoFit/>
          </a:bodyPr>
          <a:lstStyle/>
          <a:p>
            <a:r>
              <a:rPr lang="en-US" sz="3200" dirty="0"/>
              <a:t>The “XLOOKUP” part says:</a:t>
            </a:r>
          </a:p>
          <a:p>
            <a:endParaRPr lang="en-US" sz="1000" dirty="0"/>
          </a:p>
          <a:p>
            <a:r>
              <a:rPr lang="en-US" sz="2200" dirty="0"/>
              <a:t>=IF(</a:t>
            </a:r>
            <a:r>
              <a:rPr lang="en-US" sz="2200" dirty="0">
                <a:solidFill>
                  <a:srgbClr val="7030A0"/>
                </a:solidFill>
              </a:rPr>
              <a:t>B15</a:t>
            </a:r>
            <a:r>
              <a:rPr lang="en-US" sz="2200" dirty="0"/>
              <a:t>&lt;=E$5,</a:t>
            </a:r>
            <a:r>
              <a:rPr lang="en-US" sz="2200" dirty="0">
                <a:solidFill>
                  <a:srgbClr val="0000FF"/>
                </a:solidFill>
              </a:rPr>
              <a:t>XLOOKUP(</a:t>
            </a:r>
            <a:r>
              <a:rPr lang="en-US" sz="2200" dirty="0">
                <a:solidFill>
                  <a:srgbClr val="7030A0"/>
                </a:solidFill>
              </a:rPr>
              <a:t>B15</a:t>
            </a:r>
            <a:r>
              <a:rPr lang="en-US" sz="2200" dirty="0">
                <a:solidFill>
                  <a:srgbClr val="0000FF"/>
                </a:solidFill>
              </a:rPr>
              <a:t>,</a:t>
            </a:r>
            <a:r>
              <a:rPr lang="en-US" sz="2200" dirty="0">
                <a:solidFill>
                  <a:srgbClr val="FF0000"/>
                </a:solidFill>
              </a:rPr>
              <a:t>G$7:G$22</a:t>
            </a:r>
            <a:r>
              <a:rPr lang="en-US" sz="2200" dirty="0">
                <a:solidFill>
                  <a:srgbClr val="0000FF"/>
                </a:solidFill>
              </a:rPr>
              <a:t>,</a:t>
            </a:r>
            <a:r>
              <a:rPr lang="en-US" sz="2200" dirty="0">
                <a:solidFill>
                  <a:schemeClr val="accent6">
                    <a:lumMod val="75000"/>
                  </a:schemeClr>
                </a:solidFill>
              </a:rPr>
              <a:t>F$7:F$22</a:t>
            </a:r>
            <a:r>
              <a:rPr lang="en-US" sz="2200" dirty="0">
                <a:solidFill>
                  <a:srgbClr val="0000FF"/>
                </a:solidFill>
              </a:rPr>
              <a:t>,0)</a:t>
            </a:r>
            <a:r>
              <a:rPr lang="en-US" sz="2200" dirty="0"/>
              <a:t>,NA())</a:t>
            </a:r>
          </a:p>
          <a:p>
            <a:endParaRPr lang="en-US" sz="1000" dirty="0"/>
          </a:p>
          <a:p>
            <a:pPr marL="457200" indent="-457200">
              <a:buFont typeface="Arial" panose="020B0604020202020204" pitchFamily="34" charset="0"/>
              <a:buChar char="•"/>
            </a:pPr>
            <a:r>
              <a:rPr lang="en-US" sz="3200" dirty="0">
                <a:solidFill>
                  <a:srgbClr val="7030A0"/>
                </a:solidFill>
              </a:rPr>
              <a:t>We’re doing index row </a:t>
            </a:r>
            <a:r>
              <a:rPr lang="en-US" sz="3200" b="1" dirty="0">
                <a:solidFill>
                  <a:srgbClr val="7030A0"/>
                </a:solidFill>
              </a:rPr>
              <a:t>9</a:t>
            </a:r>
            <a:r>
              <a:rPr lang="en-US" sz="3200" dirty="0">
                <a:solidFill>
                  <a:srgbClr val="7030A0"/>
                </a:solidFill>
              </a:rPr>
              <a:t>…(“B15”)…</a:t>
            </a:r>
          </a:p>
          <a:p>
            <a:pPr marL="457200" indent="-457200">
              <a:buFont typeface="Arial" panose="020B0604020202020204" pitchFamily="34" charset="0"/>
              <a:buChar char="•"/>
            </a:pPr>
            <a:r>
              <a:rPr lang="en-US" sz="3200" dirty="0">
                <a:solidFill>
                  <a:srgbClr val="FF0000"/>
                </a:solidFill>
              </a:rPr>
              <a:t>So scan through the “Rank” column G until you see a “9”</a:t>
            </a:r>
          </a:p>
          <a:p>
            <a:pPr marL="457200" indent="-457200">
              <a:buFont typeface="Arial" panose="020B0604020202020204" pitchFamily="34" charset="0"/>
              <a:buChar char="•"/>
            </a:pPr>
            <a:r>
              <a:rPr lang="en-US" sz="3200" dirty="0">
                <a:solidFill>
                  <a:schemeClr val="accent6">
                    <a:lumMod val="50000"/>
                  </a:schemeClr>
                </a:solidFill>
              </a:rPr>
              <a:t>Copy the “actual x” (Column F) value from this same row.</a:t>
            </a:r>
          </a:p>
          <a:p>
            <a:r>
              <a:rPr lang="en-US" sz="3200" dirty="0"/>
              <a:t>  </a:t>
            </a:r>
          </a:p>
        </p:txBody>
      </p:sp>
      <p:grpSp>
        <p:nvGrpSpPr>
          <p:cNvPr id="4" name="Group 3">
            <a:extLst>
              <a:ext uri="{FF2B5EF4-FFF2-40B4-BE49-F238E27FC236}">
                <a16:creationId xmlns:a16="http://schemas.microsoft.com/office/drawing/2014/main" id="{97A37875-E64E-9386-3509-89B145F5DC63}"/>
              </a:ext>
            </a:extLst>
          </p:cNvPr>
          <p:cNvGrpSpPr/>
          <p:nvPr/>
        </p:nvGrpSpPr>
        <p:grpSpPr>
          <a:xfrm>
            <a:off x="7956211" y="1320278"/>
            <a:ext cx="3816688" cy="5584031"/>
            <a:chOff x="7842520" y="1380974"/>
            <a:chExt cx="3816688" cy="5584031"/>
          </a:xfrm>
        </p:grpSpPr>
        <p:pic>
          <p:nvPicPr>
            <p:cNvPr id="6" name="Picture 5">
              <a:extLst>
                <a:ext uri="{FF2B5EF4-FFF2-40B4-BE49-F238E27FC236}">
                  <a16:creationId xmlns:a16="http://schemas.microsoft.com/office/drawing/2014/main" id="{A15785B4-512D-B86F-23EA-DC180D6E07C3}"/>
                </a:ext>
              </a:extLst>
            </p:cNvPr>
            <p:cNvPicPr>
              <a:picLocks noChangeAspect="1"/>
            </p:cNvPicPr>
            <p:nvPr/>
          </p:nvPicPr>
          <p:blipFill>
            <a:blip r:embed="rId2"/>
            <a:srcRect l="43356"/>
            <a:stretch>
              <a:fillRect/>
            </a:stretch>
          </p:blipFill>
          <p:spPr>
            <a:xfrm>
              <a:off x="8799681" y="1380974"/>
              <a:ext cx="2859527" cy="5584031"/>
            </a:xfrm>
            <a:prstGeom prst="rect">
              <a:avLst/>
            </a:prstGeom>
          </p:spPr>
        </p:pic>
        <p:pic>
          <p:nvPicPr>
            <p:cNvPr id="9" name="Picture 8">
              <a:extLst>
                <a:ext uri="{FF2B5EF4-FFF2-40B4-BE49-F238E27FC236}">
                  <a16:creationId xmlns:a16="http://schemas.microsoft.com/office/drawing/2014/main" id="{82C962F1-2546-EF4F-0931-AFF6AC197692}"/>
                </a:ext>
              </a:extLst>
            </p:cNvPr>
            <p:cNvPicPr>
              <a:picLocks noChangeAspect="1"/>
            </p:cNvPicPr>
            <p:nvPr/>
          </p:nvPicPr>
          <p:blipFill>
            <a:blip r:embed="rId2"/>
            <a:srcRect l="365" r="80955"/>
            <a:stretch>
              <a:fillRect/>
            </a:stretch>
          </p:blipFill>
          <p:spPr>
            <a:xfrm>
              <a:off x="7842520" y="1380974"/>
              <a:ext cx="942974" cy="5584031"/>
            </a:xfrm>
            <a:prstGeom prst="rect">
              <a:avLst/>
            </a:prstGeom>
          </p:spPr>
        </p:pic>
      </p:grpSp>
      <p:sp>
        <p:nvSpPr>
          <p:cNvPr id="10" name="Rectangle 9">
            <a:extLst>
              <a:ext uri="{FF2B5EF4-FFF2-40B4-BE49-F238E27FC236}">
                <a16:creationId xmlns:a16="http://schemas.microsoft.com/office/drawing/2014/main" id="{50144077-C777-2D9A-4F87-6F3E53A65BC0}"/>
              </a:ext>
            </a:extLst>
          </p:cNvPr>
          <p:cNvSpPr/>
          <p:nvPr/>
        </p:nvSpPr>
        <p:spPr>
          <a:xfrm>
            <a:off x="10972799" y="4648199"/>
            <a:ext cx="843144" cy="266701"/>
          </a:xfrm>
          <a:prstGeom prst="rect">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70E998-573A-BB01-D5EF-B432036A6A57}"/>
              </a:ext>
            </a:extLst>
          </p:cNvPr>
          <p:cNvSpPr/>
          <p:nvPr/>
        </p:nvSpPr>
        <p:spPr>
          <a:xfrm>
            <a:off x="10353674" y="2447925"/>
            <a:ext cx="566557" cy="441007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7448DAC-FF92-CCD6-93B2-B82546CF17E4}"/>
              </a:ext>
            </a:extLst>
          </p:cNvPr>
          <p:cNvSpPr/>
          <p:nvPr/>
        </p:nvSpPr>
        <p:spPr>
          <a:xfrm>
            <a:off x="9772650" y="5666717"/>
            <a:ext cx="619125" cy="455780"/>
          </a:xfrm>
          <a:prstGeom prst="ellipse">
            <a:avLst/>
          </a:prstGeom>
          <a:noFill/>
          <a:ln w="571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FEA7BB4-7861-4D16-795E-4DB4BA347B80}"/>
              </a:ext>
            </a:extLst>
          </p:cNvPr>
          <p:cNvCxnSpPr>
            <a:stCxn id="12" idx="7"/>
          </p:cNvCxnSpPr>
          <p:nvPr/>
        </p:nvCxnSpPr>
        <p:spPr>
          <a:xfrm flipV="1">
            <a:off x="10301106" y="4914900"/>
            <a:ext cx="1090794" cy="818564"/>
          </a:xfrm>
          <a:prstGeom prst="line">
            <a:avLst/>
          </a:prstGeom>
          <a:ln w="57150">
            <a:solidFill>
              <a:schemeClr val="accent6">
                <a:lumMod val="50000"/>
              </a:schemeClr>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D9D7EBBA-E0E8-A197-EA83-0E39932DBF0E}"/>
              </a:ext>
            </a:extLst>
          </p:cNvPr>
          <p:cNvSpPr/>
          <p:nvPr/>
        </p:nvSpPr>
        <p:spPr>
          <a:xfrm>
            <a:off x="9691505" y="2447925"/>
            <a:ext cx="566557" cy="4410074"/>
          </a:xfrm>
          <a:prstGeom prst="rect">
            <a:avLst/>
          </a:prstGeom>
          <a:noFill/>
          <a:ln w="571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6" name="Oval 15">
            <a:extLst>
              <a:ext uri="{FF2B5EF4-FFF2-40B4-BE49-F238E27FC236}">
                <a16:creationId xmlns:a16="http://schemas.microsoft.com/office/drawing/2014/main" id="{C845D1B9-4885-D282-EB65-87129E0EDE87}"/>
              </a:ext>
            </a:extLst>
          </p:cNvPr>
          <p:cNvSpPr/>
          <p:nvPr/>
        </p:nvSpPr>
        <p:spPr>
          <a:xfrm>
            <a:off x="10382251" y="5645435"/>
            <a:ext cx="619125" cy="45578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54EA64-00BC-AF89-A086-3A6C4A312D83}"/>
              </a:ext>
            </a:extLst>
          </p:cNvPr>
          <p:cNvSpPr/>
          <p:nvPr/>
        </p:nvSpPr>
        <p:spPr>
          <a:xfrm>
            <a:off x="8222909" y="4648199"/>
            <a:ext cx="728844" cy="266702"/>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FF"/>
              </a:solidFill>
            </a:endParaRPr>
          </a:p>
        </p:txBody>
      </p:sp>
    </p:spTree>
    <p:extLst>
      <p:ext uri="{BB962C8B-B14F-4D97-AF65-F5344CB8AC3E}">
        <p14:creationId xmlns:p14="http://schemas.microsoft.com/office/powerpoint/2010/main" val="1378490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539BD-BC45-455F-8503-0C3CA695141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B5307C-41BD-407D-0B91-369B5250CEC7}"/>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8B5DF137-806A-F917-1586-B0825E9808B6}"/>
              </a:ext>
            </a:extLst>
          </p:cNvPr>
          <p:cNvSpPr txBox="1"/>
          <p:nvPr/>
        </p:nvSpPr>
        <p:spPr>
          <a:xfrm>
            <a:off x="800100" y="1611803"/>
            <a:ext cx="10753724" cy="5016758"/>
          </a:xfrm>
          <a:prstGeom prst="rect">
            <a:avLst/>
          </a:prstGeom>
          <a:noFill/>
        </p:spPr>
        <p:txBody>
          <a:bodyPr wrap="square" rtlCol="0">
            <a:spAutoFit/>
          </a:bodyPr>
          <a:lstStyle/>
          <a:p>
            <a:r>
              <a:rPr lang="en-US" sz="3200" dirty="0"/>
              <a:t>The “XLOOKUP” is the second most important thing we’re learning today!</a:t>
            </a:r>
          </a:p>
          <a:p>
            <a:endParaRPr lang="en-US" sz="3200" dirty="0"/>
          </a:p>
          <a:p>
            <a:r>
              <a:rPr lang="en-US" sz="3200" dirty="0"/>
              <a:t>Summary:     =XLOOKUP(value to find,</a:t>
            </a:r>
          </a:p>
          <a:p>
            <a:r>
              <a:rPr lang="en-US" sz="3200" dirty="0"/>
              <a:t>                                                    where to look for it, </a:t>
            </a:r>
          </a:p>
          <a:p>
            <a:r>
              <a:rPr lang="en-US" sz="3200" dirty="0"/>
              <a:t>                                                    which column to take a result from,</a:t>
            </a:r>
          </a:p>
          <a:p>
            <a:r>
              <a:rPr lang="en-US" sz="3200" dirty="0"/>
              <a:t>                                                    {0 to 3 more optional parameters  </a:t>
            </a:r>
          </a:p>
          <a:p>
            <a:r>
              <a:rPr lang="en-US" sz="3200" dirty="0"/>
              <a:t>                                                    about what to do with</a:t>
            </a:r>
          </a:p>
          <a:p>
            <a:r>
              <a:rPr lang="en-US" sz="3200" dirty="0"/>
              <a:t>                                                    unexpected results…}     )</a:t>
            </a:r>
          </a:p>
          <a:p>
            <a:endParaRPr lang="en-US" sz="3200" dirty="0"/>
          </a:p>
        </p:txBody>
      </p:sp>
    </p:spTree>
    <p:extLst>
      <p:ext uri="{BB962C8B-B14F-4D97-AF65-F5344CB8AC3E}">
        <p14:creationId xmlns:p14="http://schemas.microsoft.com/office/powerpoint/2010/main" val="450679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1E383-6E9F-4B40-4DF8-B953D520EE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581092-BD0A-73CC-2F78-E21D72E9E9F1}"/>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A9406B49-BC1B-E9A8-25D0-AFF1A2BBC3B5}"/>
              </a:ext>
            </a:extLst>
          </p:cNvPr>
          <p:cNvSpPr txBox="1"/>
          <p:nvPr/>
        </p:nvSpPr>
        <p:spPr>
          <a:xfrm>
            <a:off x="622569" y="1611803"/>
            <a:ext cx="11293205" cy="1077218"/>
          </a:xfrm>
          <a:prstGeom prst="rect">
            <a:avLst/>
          </a:prstGeom>
          <a:noFill/>
        </p:spPr>
        <p:txBody>
          <a:bodyPr wrap="square" rtlCol="0">
            <a:spAutoFit/>
          </a:bodyPr>
          <a:lstStyle/>
          <a:p>
            <a:r>
              <a:rPr lang="en-US" sz="3200" dirty="0"/>
              <a:t> The next “XLOOKUP” part is for the “y” data…</a:t>
            </a:r>
          </a:p>
          <a:p>
            <a:endParaRPr lang="en-US" sz="1000" dirty="0"/>
          </a:p>
          <a:p>
            <a:r>
              <a:rPr lang="en-US" sz="1000" dirty="0"/>
              <a:t>                </a:t>
            </a:r>
            <a:r>
              <a:rPr lang="en-US" sz="2200" dirty="0"/>
              <a:t>=IF(</a:t>
            </a:r>
            <a:r>
              <a:rPr lang="en-US" sz="2200" dirty="0">
                <a:solidFill>
                  <a:srgbClr val="7030A0"/>
                </a:solidFill>
              </a:rPr>
              <a:t>B9</a:t>
            </a:r>
            <a:r>
              <a:rPr lang="en-US" sz="2200" dirty="0"/>
              <a:t>&lt;=E$5,</a:t>
            </a:r>
            <a:r>
              <a:rPr lang="en-US" sz="2200" dirty="0">
                <a:solidFill>
                  <a:srgbClr val="0000FF"/>
                </a:solidFill>
              </a:rPr>
              <a:t>XLOOKUP</a:t>
            </a:r>
            <a:r>
              <a:rPr lang="en-US" sz="2200" dirty="0"/>
              <a:t>(</a:t>
            </a:r>
            <a:r>
              <a:rPr lang="en-US" sz="2200" dirty="0">
                <a:solidFill>
                  <a:srgbClr val="7030A0"/>
                </a:solidFill>
              </a:rPr>
              <a:t>B9</a:t>
            </a:r>
            <a:r>
              <a:rPr lang="en-US" sz="2200" dirty="0"/>
              <a:t>,</a:t>
            </a:r>
            <a:r>
              <a:rPr lang="en-US" sz="2200" dirty="0">
                <a:solidFill>
                  <a:srgbClr val="FF0000"/>
                </a:solidFill>
              </a:rPr>
              <a:t>G$7:G$22</a:t>
            </a:r>
            <a:r>
              <a:rPr lang="en-US" sz="2200" dirty="0"/>
              <a:t>,</a:t>
            </a:r>
            <a:r>
              <a:rPr lang="en-US" sz="2200" dirty="0">
                <a:solidFill>
                  <a:schemeClr val="accent6">
                    <a:lumMod val="50000"/>
                  </a:schemeClr>
                </a:solidFill>
              </a:rPr>
              <a:t>D$7:D$22,0</a:t>
            </a:r>
            <a:r>
              <a:rPr lang="en-US" sz="2200" dirty="0"/>
              <a:t>),NA())</a:t>
            </a:r>
            <a:endParaRPr lang="en-US" sz="1000" dirty="0"/>
          </a:p>
        </p:txBody>
      </p:sp>
      <p:pic>
        <p:nvPicPr>
          <p:cNvPr id="13" name="Picture 12">
            <a:extLst>
              <a:ext uri="{FF2B5EF4-FFF2-40B4-BE49-F238E27FC236}">
                <a16:creationId xmlns:a16="http://schemas.microsoft.com/office/drawing/2014/main" id="{9399C8B2-F673-AADB-D539-431F447D7EDC}"/>
              </a:ext>
            </a:extLst>
          </p:cNvPr>
          <p:cNvPicPr>
            <a:picLocks noChangeAspect="1"/>
          </p:cNvPicPr>
          <p:nvPr/>
        </p:nvPicPr>
        <p:blipFill>
          <a:blip r:embed="rId2"/>
          <a:stretch>
            <a:fillRect/>
          </a:stretch>
        </p:blipFill>
        <p:spPr>
          <a:xfrm>
            <a:off x="6172200" y="3348150"/>
            <a:ext cx="6024563" cy="2869406"/>
          </a:xfrm>
          <a:prstGeom prst="rect">
            <a:avLst/>
          </a:prstGeom>
        </p:spPr>
      </p:pic>
      <p:sp>
        <p:nvSpPr>
          <p:cNvPr id="15" name="Oval 14">
            <a:extLst>
              <a:ext uri="{FF2B5EF4-FFF2-40B4-BE49-F238E27FC236}">
                <a16:creationId xmlns:a16="http://schemas.microsoft.com/office/drawing/2014/main" id="{F01C02B4-8E03-6477-F94A-D4FA6055939D}"/>
              </a:ext>
            </a:extLst>
          </p:cNvPr>
          <p:cNvSpPr/>
          <p:nvPr/>
        </p:nvSpPr>
        <p:spPr>
          <a:xfrm>
            <a:off x="7829550" y="5785470"/>
            <a:ext cx="619125" cy="455780"/>
          </a:xfrm>
          <a:prstGeom prst="ellipse">
            <a:avLst/>
          </a:prstGeom>
          <a:noFill/>
          <a:ln w="571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A8C28C10-8E9C-708D-0BFB-7F4CB7CBA07F}"/>
              </a:ext>
            </a:extLst>
          </p:cNvPr>
          <p:cNvCxnSpPr>
            <a:cxnSpLocks/>
            <a:stCxn id="15" idx="7"/>
          </p:cNvCxnSpPr>
          <p:nvPr/>
        </p:nvCxnSpPr>
        <p:spPr>
          <a:xfrm flipV="1">
            <a:off x="8358006" y="5246197"/>
            <a:ext cx="3376794" cy="606020"/>
          </a:xfrm>
          <a:prstGeom prst="line">
            <a:avLst/>
          </a:prstGeom>
          <a:ln w="57150">
            <a:solidFill>
              <a:schemeClr val="accent6">
                <a:lumMod val="50000"/>
              </a:schemeClr>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A37D31C7-A4CA-6EE3-58E3-CD2A5791A358}"/>
              </a:ext>
            </a:extLst>
          </p:cNvPr>
          <p:cNvSpPr txBox="1"/>
          <p:nvPr/>
        </p:nvSpPr>
        <p:spPr>
          <a:xfrm>
            <a:off x="449397" y="2692175"/>
            <a:ext cx="5799003"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7030A0"/>
                </a:solidFill>
              </a:rPr>
              <a:t>We’re doing row </a:t>
            </a:r>
            <a:r>
              <a:rPr lang="en-US" sz="3200" b="1" dirty="0">
                <a:solidFill>
                  <a:srgbClr val="7030A0"/>
                </a:solidFill>
              </a:rPr>
              <a:t>3</a:t>
            </a:r>
            <a:r>
              <a:rPr lang="en-US" sz="3200" dirty="0">
                <a:solidFill>
                  <a:srgbClr val="7030A0"/>
                </a:solidFill>
              </a:rPr>
              <a:t>…(“B9”)</a:t>
            </a:r>
          </a:p>
          <a:p>
            <a:pPr marL="457200" indent="-457200">
              <a:buFont typeface="Arial" panose="020B0604020202020204" pitchFamily="34" charset="0"/>
              <a:buChar char="•"/>
            </a:pPr>
            <a:r>
              <a:rPr lang="en-US" sz="3200" dirty="0">
                <a:solidFill>
                  <a:srgbClr val="FF0000"/>
                </a:solidFill>
              </a:rPr>
              <a:t>Scan through the “Rank” column until you see a “3”</a:t>
            </a:r>
          </a:p>
          <a:p>
            <a:pPr marL="457200" indent="-457200">
              <a:buFont typeface="Arial" panose="020B0604020202020204" pitchFamily="34" charset="0"/>
              <a:buChar char="•"/>
            </a:pPr>
            <a:r>
              <a:rPr lang="en-US" sz="3200" dirty="0">
                <a:solidFill>
                  <a:schemeClr val="accent6">
                    <a:lumMod val="50000"/>
                  </a:schemeClr>
                </a:solidFill>
              </a:rPr>
              <a:t>Copy the “y” (Column D) value from this same row.</a:t>
            </a:r>
            <a:r>
              <a:rPr lang="en-US" sz="3200" dirty="0"/>
              <a:t>  </a:t>
            </a:r>
          </a:p>
        </p:txBody>
      </p:sp>
      <p:sp>
        <p:nvSpPr>
          <p:cNvPr id="19" name="Rectangle 18">
            <a:extLst>
              <a:ext uri="{FF2B5EF4-FFF2-40B4-BE49-F238E27FC236}">
                <a16:creationId xmlns:a16="http://schemas.microsoft.com/office/drawing/2014/main" id="{E9552AF3-3685-D496-8B28-FED8712BAED0}"/>
              </a:ext>
            </a:extLst>
          </p:cNvPr>
          <p:cNvSpPr/>
          <p:nvPr/>
        </p:nvSpPr>
        <p:spPr>
          <a:xfrm>
            <a:off x="11239500" y="5036647"/>
            <a:ext cx="952500" cy="354574"/>
          </a:xfrm>
          <a:prstGeom prst="rect">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5D412E-9CC7-320F-6D77-78E09564A0B9}"/>
              </a:ext>
            </a:extLst>
          </p:cNvPr>
          <p:cNvSpPr/>
          <p:nvPr/>
        </p:nvSpPr>
        <p:spPr>
          <a:xfrm>
            <a:off x="9775031" y="4171949"/>
            <a:ext cx="566557" cy="229866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20B47D9-CA4A-63F5-8C70-0377CE1E1594}"/>
              </a:ext>
            </a:extLst>
          </p:cNvPr>
          <p:cNvSpPr/>
          <p:nvPr/>
        </p:nvSpPr>
        <p:spPr>
          <a:xfrm>
            <a:off x="7805465" y="4229239"/>
            <a:ext cx="566557" cy="2298666"/>
          </a:xfrm>
          <a:prstGeom prst="rect">
            <a:avLst/>
          </a:prstGeom>
          <a:noFill/>
          <a:ln w="571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22" name="Oval 21">
            <a:extLst>
              <a:ext uri="{FF2B5EF4-FFF2-40B4-BE49-F238E27FC236}">
                <a16:creationId xmlns:a16="http://schemas.microsoft.com/office/drawing/2014/main" id="{C2B91707-9AE2-D214-63DB-8D92C6ECA9E5}"/>
              </a:ext>
            </a:extLst>
          </p:cNvPr>
          <p:cNvSpPr/>
          <p:nvPr/>
        </p:nvSpPr>
        <p:spPr>
          <a:xfrm>
            <a:off x="9775031" y="5785470"/>
            <a:ext cx="619125" cy="45578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27AF89A-50FA-3228-EDBB-347B1C9C0D2B}"/>
              </a:ext>
            </a:extLst>
          </p:cNvPr>
          <p:cNvSpPr/>
          <p:nvPr/>
        </p:nvSpPr>
        <p:spPr>
          <a:xfrm>
            <a:off x="6468756" y="5036647"/>
            <a:ext cx="677556" cy="354574"/>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7261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9EA21-51E8-5681-FED8-C45B075A43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2E1375-986A-72F7-CE31-A5748AD1D883}"/>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777C1DEF-B276-3E5E-49D5-A70DB9F00E6B}"/>
              </a:ext>
            </a:extLst>
          </p:cNvPr>
          <p:cNvSpPr txBox="1"/>
          <p:nvPr/>
        </p:nvSpPr>
        <p:spPr>
          <a:xfrm>
            <a:off x="622569" y="1611803"/>
            <a:ext cx="11293205" cy="4031873"/>
          </a:xfrm>
          <a:prstGeom prst="rect">
            <a:avLst/>
          </a:prstGeom>
          <a:noFill/>
        </p:spPr>
        <p:txBody>
          <a:bodyPr wrap="square" rtlCol="0">
            <a:spAutoFit/>
          </a:bodyPr>
          <a:lstStyle/>
          <a:p>
            <a:r>
              <a:rPr lang="en-US" sz="3200" dirty="0"/>
              <a:t>We now have </a:t>
            </a:r>
            <a:r>
              <a:rPr lang="en-US" sz="3200" b="1" dirty="0"/>
              <a:t>contiguous, valid</a:t>
            </a:r>
            <a:r>
              <a:rPr lang="en-US" sz="3200" dirty="0"/>
              <a:t> data in columns (</a:t>
            </a:r>
            <a:r>
              <a:rPr lang="en-US" sz="3200" dirty="0">
                <a:latin typeface="Times New Roman" panose="02020603050405020304" pitchFamily="18" charset="0"/>
                <a:cs typeface="Times New Roman" panose="02020603050405020304" pitchFamily="18" charset="0"/>
              </a:rPr>
              <a:t>H</a:t>
            </a:r>
            <a:r>
              <a:rPr lang="en-US" sz="3200" dirty="0"/>
              <a:t>, </a:t>
            </a:r>
            <a:r>
              <a:rPr lang="en-US" sz="3200" dirty="0">
                <a:latin typeface="Times New Roman" panose="02020603050405020304" pitchFamily="18" charset="0"/>
                <a:cs typeface="Times New Roman" panose="02020603050405020304" pitchFamily="18" charset="0"/>
              </a:rPr>
              <a:t>I</a:t>
            </a:r>
            <a:r>
              <a:rPr lang="en-US" sz="3200" dirty="0"/>
              <a:t>) </a:t>
            </a:r>
          </a:p>
          <a:p>
            <a:r>
              <a:rPr lang="en-US" sz="3200" dirty="0"/>
              <a:t>We can use the new x and new y columns to make a plot.</a:t>
            </a:r>
          </a:p>
          <a:p>
            <a:r>
              <a:rPr lang="en-US" sz="3200" dirty="0"/>
              <a:t>The plot will be error-free. </a:t>
            </a:r>
          </a:p>
          <a:p>
            <a:r>
              <a:rPr lang="en-US" sz="3200" dirty="0"/>
              <a:t>What about LINEST?</a:t>
            </a:r>
          </a:p>
          <a:p>
            <a:br>
              <a:rPr lang="en-US" sz="3200" dirty="0"/>
            </a:br>
            <a:r>
              <a:rPr lang="en-US" sz="3200" dirty="0"/>
              <a:t>Our last step will be to make a LINEST result that knows to use </a:t>
            </a:r>
            <a:r>
              <a:rPr lang="en-US" sz="3200" i="1" dirty="0"/>
              <a:t>only</a:t>
            </a:r>
            <a:r>
              <a:rPr lang="en-US" sz="3200" dirty="0"/>
              <a:t> the validated data. We’ll use the function OFFSET.</a:t>
            </a:r>
          </a:p>
          <a:p>
            <a:endParaRPr lang="en-US" sz="3200" dirty="0"/>
          </a:p>
        </p:txBody>
      </p:sp>
    </p:spTree>
    <p:extLst>
      <p:ext uri="{BB962C8B-B14F-4D97-AF65-F5344CB8AC3E}">
        <p14:creationId xmlns:p14="http://schemas.microsoft.com/office/powerpoint/2010/main" val="163110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D0A32-EC00-6B1C-CA0D-2839921993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235C0EC-F365-FEB5-6F89-C2EBA867A189}"/>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335BDD7E-B755-D0CA-929E-61005B030FBD}"/>
              </a:ext>
            </a:extLst>
          </p:cNvPr>
          <p:cNvSpPr txBox="1"/>
          <p:nvPr/>
        </p:nvSpPr>
        <p:spPr>
          <a:xfrm>
            <a:off x="622569" y="1611803"/>
            <a:ext cx="11293205" cy="4678204"/>
          </a:xfrm>
          <a:prstGeom prst="rect">
            <a:avLst/>
          </a:prstGeom>
          <a:noFill/>
        </p:spPr>
        <p:txBody>
          <a:bodyPr wrap="square" rtlCol="0">
            <a:spAutoFit/>
          </a:bodyPr>
          <a:lstStyle/>
          <a:p>
            <a:r>
              <a:rPr lang="en-US" sz="3200" dirty="0"/>
              <a:t>=</a:t>
            </a:r>
            <a:r>
              <a:rPr lang="en-US" sz="3200" dirty="0">
                <a:solidFill>
                  <a:srgbClr val="7030A0"/>
                </a:solidFill>
              </a:rPr>
              <a:t>LINEST(</a:t>
            </a:r>
            <a:r>
              <a:rPr lang="en-US" sz="3200" dirty="0">
                <a:solidFill>
                  <a:srgbClr val="0000FF"/>
                </a:solidFill>
              </a:rPr>
              <a:t>OFFSET(I7,0,0,E5,1)</a:t>
            </a:r>
            <a:r>
              <a:rPr lang="en-US" sz="3200" dirty="0"/>
              <a:t>,</a:t>
            </a:r>
            <a:r>
              <a:rPr lang="en-US" sz="3200" dirty="0">
                <a:solidFill>
                  <a:srgbClr val="FF0000"/>
                </a:solidFill>
              </a:rPr>
              <a:t>OFFSET(H7,0,0,E5,1)</a:t>
            </a:r>
            <a:r>
              <a:rPr lang="en-US" sz="3200" dirty="0">
                <a:solidFill>
                  <a:srgbClr val="7030A0"/>
                </a:solidFill>
              </a:rPr>
              <a:t>,1,1)</a:t>
            </a:r>
            <a:br>
              <a:rPr lang="en-US" sz="3200" dirty="0"/>
            </a:br>
            <a:endParaRPr lang="en-US" sz="1000" dirty="0"/>
          </a:p>
          <a:p>
            <a:r>
              <a:rPr lang="en-US" sz="3200" dirty="0"/>
              <a:t>The function OFFSET returns a “range”… such as C7:C22.</a:t>
            </a:r>
          </a:p>
          <a:p>
            <a:endParaRPr lang="en-US" sz="3200" dirty="0"/>
          </a:p>
          <a:p>
            <a:r>
              <a:rPr lang="en-US" sz="3200" dirty="0"/>
              <a:t>The syntax is:      OFFSET (top left cell of range</a:t>
            </a:r>
          </a:p>
          <a:p>
            <a:r>
              <a:rPr lang="en-US" sz="3200" dirty="0"/>
              <a:t>                                                     vertical adjustment to top cell?</a:t>
            </a:r>
          </a:p>
          <a:p>
            <a:r>
              <a:rPr lang="en-US" sz="3200" dirty="0"/>
              <a:t>				         horizontal adjustment to top cell?</a:t>
            </a:r>
          </a:p>
          <a:p>
            <a:r>
              <a:rPr lang="en-US" sz="3200" dirty="0"/>
              <a:t>                                                     Total rows of this range</a:t>
            </a:r>
          </a:p>
          <a:p>
            <a:r>
              <a:rPr lang="en-US" sz="3200" dirty="0"/>
              <a:t>                                                     Total columns of this range)</a:t>
            </a:r>
          </a:p>
          <a:p>
            <a:endParaRPr lang="en-US" sz="3200" dirty="0"/>
          </a:p>
        </p:txBody>
      </p:sp>
    </p:spTree>
    <p:extLst>
      <p:ext uri="{BB962C8B-B14F-4D97-AF65-F5344CB8AC3E}">
        <p14:creationId xmlns:p14="http://schemas.microsoft.com/office/powerpoint/2010/main" val="1584292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B00FC-4486-9FFB-EAE0-B0C382989B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95BDFA-31BA-803C-4D5B-1F4ADC15F136}"/>
              </a:ext>
            </a:extLst>
          </p:cNvPr>
          <p:cNvSpPr txBox="1"/>
          <p:nvPr/>
        </p:nvSpPr>
        <p:spPr>
          <a:xfrm>
            <a:off x="419101" y="735503"/>
            <a:ext cx="10753724" cy="584775"/>
          </a:xfrm>
          <a:prstGeom prst="rect">
            <a:avLst/>
          </a:prstGeom>
          <a:noFill/>
        </p:spPr>
        <p:txBody>
          <a:bodyPr wrap="square" rtlCol="0">
            <a:spAutoFit/>
          </a:bodyPr>
          <a:lstStyle/>
          <a:p>
            <a:r>
              <a:rPr lang="en-US" sz="3200" b="1" dirty="0"/>
              <a:t>Task #2: Cleaning Data for later calculations and plots.</a:t>
            </a:r>
          </a:p>
        </p:txBody>
      </p:sp>
      <p:sp>
        <p:nvSpPr>
          <p:cNvPr id="3" name="TextBox 2">
            <a:extLst>
              <a:ext uri="{FF2B5EF4-FFF2-40B4-BE49-F238E27FC236}">
                <a16:creationId xmlns:a16="http://schemas.microsoft.com/office/drawing/2014/main" id="{C741D34B-DD3F-B249-5208-895BE0903F60}"/>
              </a:ext>
            </a:extLst>
          </p:cNvPr>
          <p:cNvSpPr txBox="1"/>
          <p:nvPr/>
        </p:nvSpPr>
        <p:spPr>
          <a:xfrm>
            <a:off x="622569" y="1611803"/>
            <a:ext cx="11293205" cy="3693319"/>
          </a:xfrm>
          <a:prstGeom prst="rect">
            <a:avLst/>
          </a:prstGeom>
          <a:noFill/>
          <a:ln>
            <a:solidFill>
              <a:srgbClr val="FF0000"/>
            </a:solidFill>
          </a:ln>
        </p:spPr>
        <p:txBody>
          <a:bodyPr wrap="square" rtlCol="0">
            <a:spAutoFit/>
          </a:bodyPr>
          <a:lstStyle/>
          <a:p>
            <a:r>
              <a:rPr lang="en-US" sz="3200" dirty="0"/>
              <a:t>=LINEST(</a:t>
            </a:r>
            <a:r>
              <a:rPr lang="en-US" sz="3200" dirty="0">
                <a:solidFill>
                  <a:srgbClr val="0000FF"/>
                </a:solidFill>
              </a:rPr>
              <a:t>OFFSET(</a:t>
            </a:r>
            <a:r>
              <a:rPr lang="en-US" sz="3200" dirty="0">
                <a:solidFill>
                  <a:srgbClr val="0000FF"/>
                </a:solidFill>
                <a:latin typeface="Times New Roman" panose="02020603050405020304" pitchFamily="18" charset="0"/>
                <a:cs typeface="Times New Roman" panose="02020603050405020304" pitchFamily="18" charset="0"/>
              </a:rPr>
              <a:t>I</a:t>
            </a:r>
            <a:r>
              <a:rPr lang="en-US" sz="3200" dirty="0">
                <a:solidFill>
                  <a:srgbClr val="0000FF"/>
                </a:solidFill>
              </a:rPr>
              <a:t>7,0,0,E5,1)</a:t>
            </a:r>
            <a:r>
              <a:rPr lang="en-US" sz="3200" dirty="0"/>
              <a:t>,</a:t>
            </a:r>
            <a:r>
              <a:rPr lang="en-US" sz="3200" dirty="0">
                <a:solidFill>
                  <a:srgbClr val="FF0000"/>
                </a:solidFill>
              </a:rPr>
              <a:t>OFFSET(</a:t>
            </a:r>
            <a:r>
              <a:rPr lang="en-US" sz="3200" dirty="0">
                <a:solidFill>
                  <a:srgbClr val="FF0000"/>
                </a:solidFill>
                <a:latin typeface="Times New Roman" panose="02020603050405020304" pitchFamily="18" charset="0"/>
                <a:cs typeface="Times New Roman" panose="02020603050405020304" pitchFamily="18" charset="0"/>
              </a:rPr>
              <a:t>H</a:t>
            </a:r>
            <a:r>
              <a:rPr lang="en-US" sz="3200" dirty="0">
                <a:solidFill>
                  <a:srgbClr val="FF0000"/>
                </a:solidFill>
              </a:rPr>
              <a:t>7,0,0,E5,1)</a:t>
            </a:r>
            <a:r>
              <a:rPr lang="en-US" sz="3200" dirty="0"/>
              <a:t>,1,1)</a:t>
            </a:r>
            <a:br>
              <a:rPr lang="en-US" sz="3200" dirty="0"/>
            </a:br>
            <a:endParaRPr lang="en-US" sz="1000" dirty="0"/>
          </a:p>
          <a:p>
            <a:r>
              <a:rPr lang="en-US" sz="3200" dirty="0"/>
              <a:t>LINEST first wants the column of “</a:t>
            </a:r>
            <a:r>
              <a:rPr lang="en-US" sz="3200" dirty="0">
                <a:solidFill>
                  <a:srgbClr val="0000FF"/>
                </a:solidFill>
              </a:rPr>
              <a:t>new y</a:t>
            </a:r>
            <a:r>
              <a:rPr lang="en-US" sz="3200" dirty="0"/>
              <a:t>” data.</a:t>
            </a:r>
          </a:p>
          <a:p>
            <a:r>
              <a:rPr lang="en-US" sz="3200" dirty="0"/>
              <a:t>We only want to use the 12 new validated y values.  </a:t>
            </a:r>
          </a:p>
          <a:p>
            <a:r>
              <a:rPr lang="en-US" sz="3200" dirty="0"/>
              <a:t>Since E5 holds our “12”, this y-data result is </a:t>
            </a:r>
            <a:r>
              <a:rPr lang="en-US" sz="3200" dirty="0">
                <a:solidFill>
                  <a:srgbClr val="0000FF"/>
                </a:solidFill>
                <a:latin typeface="Times New Roman" panose="02020603050405020304" pitchFamily="18" charset="0"/>
                <a:cs typeface="Times New Roman" panose="02020603050405020304" pitchFamily="18" charset="0"/>
              </a:rPr>
              <a:t>I7:I18</a:t>
            </a:r>
            <a:r>
              <a:rPr lang="en-US" sz="3200" dirty="0"/>
              <a:t>.</a:t>
            </a:r>
          </a:p>
          <a:p>
            <a:r>
              <a:rPr lang="en-US" sz="3200" dirty="0"/>
              <a:t>Similarly, the x-data result is </a:t>
            </a:r>
            <a:r>
              <a:rPr lang="en-US" sz="3200" dirty="0">
                <a:solidFill>
                  <a:srgbClr val="FF0000"/>
                </a:solidFill>
                <a:latin typeface="Times New Roman" panose="02020603050405020304" pitchFamily="18" charset="0"/>
                <a:cs typeface="Times New Roman" panose="02020603050405020304" pitchFamily="18" charset="0"/>
              </a:rPr>
              <a:t>H7:H18</a:t>
            </a:r>
            <a:r>
              <a:rPr lang="en-US" sz="3200" dirty="0">
                <a:solidFill>
                  <a:srgbClr val="0000FF"/>
                </a:solidFill>
                <a:latin typeface="Times New Roman" panose="02020603050405020304" pitchFamily="18" charset="0"/>
                <a:cs typeface="Times New Roman" panose="02020603050405020304" pitchFamily="18" charset="0"/>
              </a:rPr>
              <a:t>.</a:t>
            </a:r>
            <a:endParaRPr lang="en-US" sz="3200" dirty="0"/>
          </a:p>
          <a:p>
            <a:r>
              <a:rPr lang="en-US" sz="3200" dirty="0"/>
              <a:t>So this LINEST is </a:t>
            </a:r>
            <a:r>
              <a:rPr lang="en-US" sz="3200" i="1" dirty="0"/>
              <a:t>really</a:t>
            </a:r>
            <a:r>
              <a:rPr lang="en-US" sz="3200" dirty="0"/>
              <a:t>        </a:t>
            </a:r>
            <a:r>
              <a:rPr lang="en-US" sz="3200" dirty="0">
                <a:latin typeface="Times New Roman" panose="02020603050405020304" pitchFamily="18" charset="0"/>
                <a:cs typeface="Times New Roman" panose="02020603050405020304" pitchFamily="18" charset="0"/>
              </a:rPr>
              <a:t>=LINEST(I17:I18, H7:H18,1,1)</a:t>
            </a:r>
            <a:endParaRPr lang="en-US" sz="3200" dirty="0"/>
          </a:p>
          <a:p>
            <a:r>
              <a:rPr lang="en-US" sz="3200" dirty="0"/>
              <a:t>The only way to crash it is to have </a:t>
            </a:r>
            <a:r>
              <a:rPr lang="en-US" sz="3200" i="1" dirty="0"/>
              <a:t>no</a:t>
            </a:r>
            <a:r>
              <a:rPr lang="en-US" sz="3200" dirty="0"/>
              <a:t> data!</a:t>
            </a:r>
            <a:endParaRPr lang="en-US" sz="32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7159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F9E70-DC5B-3ABD-95E7-3D301E2F1E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52D942-A571-33D3-3767-D8BDF7DCFB04}"/>
              </a:ext>
            </a:extLst>
          </p:cNvPr>
          <p:cNvSpPr txBox="1"/>
          <p:nvPr/>
        </p:nvSpPr>
        <p:spPr>
          <a:xfrm>
            <a:off x="4314826" y="3053775"/>
            <a:ext cx="2676524" cy="584775"/>
          </a:xfrm>
          <a:prstGeom prst="rect">
            <a:avLst/>
          </a:prstGeom>
          <a:noFill/>
        </p:spPr>
        <p:txBody>
          <a:bodyPr wrap="square" rtlCol="0">
            <a:spAutoFit/>
          </a:bodyPr>
          <a:lstStyle/>
          <a:p>
            <a:r>
              <a:rPr lang="en-US" sz="3200" b="1" dirty="0"/>
              <a:t>Intermission</a:t>
            </a:r>
          </a:p>
        </p:txBody>
      </p:sp>
    </p:spTree>
    <p:extLst>
      <p:ext uri="{BB962C8B-B14F-4D97-AF65-F5344CB8AC3E}">
        <p14:creationId xmlns:p14="http://schemas.microsoft.com/office/powerpoint/2010/main" val="1678060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012F7-63A4-310C-DC14-90D38250CE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ED0058-3802-D302-116B-192DE3D98788}"/>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6169A751-2907-A638-E2A3-E30A3646BADB}"/>
              </a:ext>
            </a:extLst>
          </p:cNvPr>
          <p:cNvSpPr txBox="1"/>
          <p:nvPr/>
        </p:nvSpPr>
        <p:spPr>
          <a:xfrm>
            <a:off x="1228725" y="1611803"/>
            <a:ext cx="9544050" cy="4031873"/>
          </a:xfrm>
          <a:prstGeom prst="rect">
            <a:avLst/>
          </a:prstGeom>
          <a:noFill/>
        </p:spPr>
        <p:txBody>
          <a:bodyPr wrap="square" rtlCol="0">
            <a:spAutoFit/>
          </a:bodyPr>
          <a:lstStyle/>
          <a:p>
            <a:r>
              <a:rPr lang="en-US" sz="3200" b="1" dirty="0"/>
              <a:t>Problem</a:t>
            </a:r>
            <a:r>
              <a:rPr lang="en-US" sz="3200" dirty="0"/>
              <a:t>: We have a lot of data (in this example, there are 1000 rows).  The data is somewhat noisy. We want to “compress” or aggregate the data into fewer rows. So, if we want to have only 50 new rows, then each row will be comprised of data from 20 different original rows.</a:t>
            </a:r>
          </a:p>
          <a:p>
            <a:r>
              <a:rPr lang="en-US" sz="3200" dirty="0"/>
              <a:t>Why? Random noise will be smoothed/reduced, and global trends will be easier to see.</a:t>
            </a:r>
          </a:p>
        </p:txBody>
      </p:sp>
    </p:spTree>
    <p:extLst>
      <p:ext uri="{BB962C8B-B14F-4D97-AF65-F5344CB8AC3E}">
        <p14:creationId xmlns:p14="http://schemas.microsoft.com/office/powerpoint/2010/main" val="1890335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F3498-C619-5108-D4D6-33B1C3EC05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81F317A-D1F3-989B-BFC4-F4203EFD67EF}"/>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556F4B30-2B29-43B0-89DA-89456BED3F06}"/>
              </a:ext>
            </a:extLst>
          </p:cNvPr>
          <p:cNvSpPr txBox="1"/>
          <p:nvPr/>
        </p:nvSpPr>
        <p:spPr>
          <a:xfrm>
            <a:off x="1228725" y="1611803"/>
            <a:ext cx="8524875" cy="3046988"/>
          </a:xfrm>
          <a:prstGeom prst="rect">
            <a:avLst/>
          </a:prstGeom>
          <a:noFill/>
        </p:spPr>
        <p:txBody>
          <a:bodyPr wrap="square" rtlCol="0">
            <a:spAutoFit/>
          </a:bodyPr>
          <a:lstStyle/>
          <a:p>
            <a:r>
              <a:rPr lang="en-US" sz="3200" b="1" dirty="0"/>
              <a:t>Data</a:t>
            </a:r>
            <a:r>
              <a:rPr lang="en-US" sz="3200" dirty="0"/>
              <a:t>: Our raw data is 1000 lines from a Multi-Channel Analyzer. Each line is the number of counts returned over a one-minute duration by 1000 sensors. Each sensor is tuned to a different energy. </a:t>
            </a:r>
          </a:p>
          <a:p>
            <a:r>
              <a:rPr lang="en-US" sz="3200" dirty="0"/>
              <a:t>The data is output by sensor, or “bin” number.</a:t>
            </a:r>
          </a:p>
        </p:txBody>
      </p:sp>
      <p:pic>
        <p:nvPicPr>
          <p:cNvPr id="7" name="Picture 6">
            <a:extLst>
              <a:ext uri="{FF2B5EF4-FFF2-40B4-BE49-F238E27FC236}">
                <a16:creationId xmlns:a16="http://schemas.microsoft.com/office/drawing/2014/main" id="{A9BF6378-76D5-EB3A-C5EA-902F6A521D53}"/>
              </a:ext>
            </a:extLst>
          </p:cNvPr>
          <p:cNvPicPr>
            <a:picLocks noChangeAspect="1"/>
          </p:cNvPicPr>
          <p:nvPr/>
        </p:nvPicPr>
        <p:blipFill>
          <a:blip r:embed="rId2"/>
          <a:stretch>
            <a:fillRect/>
          </a:stretch>
        </p:blipFill>
        <p:spPr>
          <a:xfrm>
            <a:off x="9925050" y="1027890"/>
            <a:ext cx="1543050" cy="7715250"/>
          </a:xfrm>
          <a:prstGeom prst="rect">
            <a:avLst/>
          </a:prstGeom>
        </p:spPr>
      </p:pic>
    </p:spTree>
    <p:extLst>
      <p:ext uri="{BB962C8B-B14F-4D97-AF65-F5344CB8AC3E}">
        <p14:creationId xmlns:p14="http://schemas.microsoft.com/office/powerpoint/2010/main" val="3275862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EF498-D072-123D-6A6D-530DCA810B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E4DB2C-86CA-709E-5748-AD320AF42B34}"/>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7" name="TextBox 6">
            <a:extLst>
              <a:ext uri="{FF2B5EF4-FFF2-40B4-BE49-F238E27FC236}">
                <a16:creationId xmlns:a16="http://schemas.microsoft.com/office/drawing/2014/main" id="{19CABFAD-8660-FF70-8691-7B7D99612C86}"/>
              </a:ext>
            </a:extLst>
          </p:cNvPr>
          <p:cNvSpPr txBox="1"/>
          <p:nvPr/>
        </p:nvSpPr>
        <p:spPr>
          <a:xfrm>
            <a:off x="945356" y="1510397"/>
            <a:ext cx="2064544" cy="584775"/>
          </a:xfrm>
          <a:prstGeom prst="rect">
            <a:avLst/>
          </a:prstGeom>
          <a:noFill/>
        </p:spPr>
        <p:txBody>
          <a:bodyPr wrap="square">
            <a:spAutoFit/>
          </a:bodyPr>
          <a:lstStyle/>
          <a:p>
            <a:r>
              <a:rPr lang="en-US" sz="3200" dirty="0"/>
              <a:t>Raw data:</a:t>
            </a:r>
          </a:p>
        </p:txBody>
      </p:sp>
      <p:pic>
        <p:nvPicPr>
          <p:cNvPr id="9" name="Picture 8">
            <a:extLst>
              <a:ext uri="{FF2B5EF4-FFF2-40B4-BE49-F238E27FC236}">
                <a16:creationId xmlns:a16="http://schemas.microsoft.com/office/drawing/2014/main" id="{6D76475E-372D-3A7F-79CE-73F186B6144C}"/>
              </a:ext>
            </a:extLst>
          </p:cNvPr>
          <p:cNvPicPr>
            <a:picLocks noChangeAspect="1"/>
          </p:cNvPicPr>
          <p:nvPr/>
        </p:nvPicPr>
        <p:blipFill>
          <a:blip r:embed="rId2"/>
          <a:stretch>
            <a:fillRect/>
          </a:stretch>
        </p:blipFill>
        <p:spPr>
          <a:xfrm>
            <a:off x="1081767" y="2030359"/>
            <a:ext cx="4714196" cy="3906585"/>
          </a:xfrm>
          <a:prstGeom prst="rect">
            <a:avLst/>
          </a:prstGeom>
        </p:spPr>
      </p:pic>
      <p:pic>
        <p:nvPicPr>
          <p:cNvPr id="11" name="Picture 10">
            <a:extLst>
              <a:ext uri="{FF2B5EF4-FFF2-40B4-BE49-F238E27FC236}">
                <a16:creationId xmlns:a16="http://schemas.microsoft.com/office/drawing/2014/main" id="{00241580-9CA6-90B1-831F-A2ADF50616F1}"/>
              </a:ext>
            </a:extLst>
          </p:cNvPr>
          <p:cNvPicPr>
            <a:picLocks noChangeAspect="1"/>
          </p:cNvPicPr>
          <p:nvPr/>
        </p:nvPicPr>
        <p:blipFill>
          <a:blip r:embed="rId3"/>
          <a:stretch>
            <a:fillRect/>
          </a:stretch>
        </p:blipFill>
        <p:spPr>
          <a:xfrm>
            <a:off x="6096000" y="2030359"/>
            <a:ext cx="4686654" cy="3906585"/>
          </a:xfrm>
          <a:prstGeom prst="rect">
            <a:avLst/>
          </a:prstGeom>
        </p:spPr>
      </p:pic>
    </p:spTree>
    <p:extLst>
      <p:ext uri="{BB962C8B-B14F-4D97-AF65-F5344CB8AC3E}">
        <p14:creationId xmlns:p14="http://schemas.microsoft.com/office/powerpoint/2010/main" val="542724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589EE-1746-D0F3-34D2-546097F44B5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609E91-2D02-3EEA-5FF4-1C6D966FD61E}"/>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F3EA4637-E570-4EBE-3A97-F7EBAA45D47C}"/>
              </a:ext>
            </a:extLst>
          </p:cNvPr>
          <p:cNvSpPr txBox="1"/>
          <p:nvPr/>
        </p:nvSpPr>
        <p:spPr>
          <a:xfrm>
            <a:off x="1228725" y="1611803"/>
            <a:ext cx="9544050" cy="2554545"/>
          </a:xfrm>
          <a:prstGeom prst="rect">
            <a:avLst/>
          </a:prstGeom>
          <a:noFill/>
        </p:spPr>
        <p:txBody>
          <a:bodyPr wrap="square" rtlCol="0">
            <a:spAutoFit/>
          </a:bodyPr>
          <a:lstStyle/>
          <a:p>
            <a:r>
              <a:rPr lang="en-US" sz="3200" b="1" dirty="0"/>
              <a:t>Unit Conversion</a:t>
            </a:r>
            <a:r>
              <a:rPr lang="en-US" sz="3200" dirty="0"/>
              <a:t>: As an extra factor, each bin has an associated energy. Your very smart lab partner tells you that the energy measured by each bin number is given by:</a:t>
            </a:r>
          </a:p>
          <a:p>
            <a:r>
              <a:rPr lang="en-US" sz="3200" dirty="0"/>
              <a:t>		Energy (in eV) = 40 × (bin number) +10	  </a:t>
            </a:r>
          </a:p>
        </p:txBody>
      </p:sp>
    </p:spTree>
    <p:extLst>
      <p:ext uri="{BB962C8B-B14F-4D97-AF65-F5344CB8AC3E}">
        <p14:creationId xmlns:p14="http://schemas.microsoft.com/office/powerpoint/2010/main" val="2568837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A97D0-0375-6741-7695-1BC7FB36CE2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FE06AB-E4D1-38C6-44E8-25D057C31158}"/>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594B45A3-83ED-677F-5FEE-F1C1B8D72F6A}"/>
              </a:ext>
            </a:extLst>
          </p:cNvPr>
          <p:cNvSpPr txBox="1"/>
          <p:nvPr/>
        </p:nvSpPr>
        <p:spPr>
          <a:xfrm>
            <a:off x="619125" y="1611802"/>
            <a:ext cx="6419850" cy="4031873"/>
          </a:xfrm>
          <a:prstGeom prst="rect">
            <a:avLst/>
          </a:prstGeom>
          <a:noFill/>
        </p:spPr>
        <p:txBody>
          <a:bodyPr wrap="square" rtlCol="0">
            <a:spAutoFit/>
          </a:bodyPr>
          <a:lstStyle/>
          <a:p>
            <a:r>
              <a:rPr lang="en-US" sz="3200" dirty="0"/>
              <a:t>Before applying this formula to make a new column called “Bin Energy”, you wisely choose to put these values into their own cells as shown. </a:t>
            </a:r>
          </a:p>
          <a:p>
            <a:r>
              <a:rPr lang="en-US" sz="3200" dirty="0"/>
              <a:t>Using “$”, you easily create the energy values seen here in column D.   </a:t>
            </a:r>
          </a:p>
        </p:txBody>
      </p:sp>
      <p:pic>
        <p:nvPicPr>
          <p:cNvPr id="10" name="Picture 9">
            <a:extLst>
              <a:ext uri="{FF2B5EF4-FFF2-40B4-BE49-F238E27FC236}">
                <a16:creationId xmlns:a16="http://schemas.microsoft.com/office/drawing/2014/main" id="{85A77FF2-DFE9-635A-2861-24D1C91057BE}"/>
              </a:ext>
            </a:extLst>
          </p:cNvPr>
          <p:cNvPicPr>
            <a:picLocks noChangeAspect="1"/>
          </p:cNvPicPr>
          <p:nvPr/>
        </p:nvPicPr>
        <p:blipFill>
          <a:blip r:embed="rId2"/>
          <a:stretch>
            <a:fillRect/>
          </a:stretch>
        </p:blipFill>
        <p:spPr>
          <a:xfrm>
            <a:off x="7155707" y="813324"/>
            <a:ext cx="4886325" cy="6900863"/>
          </a:xfrm>
          <a:prstGeom prst="rect">
            <a:avLst/>
          </a:prstGeom>
        </p:spPr>
      </p:pic>
      <p:sp>
        <p:nvSpPr>
          <p:cNvPr id="8" name="Rectangle 7">
            <a:extLst>
              <a:ext uri="{FF2B5EF4-FFF2-40B4-BE49-F238E27FC236}">
                <a16:creationId xmlns:a16="http://schemas.microsoft.com/office/drawing/2014/main" id="{15367439-E11F-8B4F-ADC0-BB52E75D54B6}"/>
              </a:ext>
            </a:extLst>
          </p:cNvPr>
          <p:cNvSpPr/>
          <p:nvPr/>
        </p:nvSpPr>
        <p:spPr>
          <a:xfrm>
            <a:off x="9305926" y="3190002"/>
            <a:ext cx="1095375" cy="285750"/>
          </a:xfrm>
          <a:prstGeom prst="rect">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166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17E99-7F31-7032-1A22-D165D6BE0DC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78C0F41-46BF-8214-8D09-726DB3EA35A4}"/>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7182FD2C-97CD-855F-2D63-459FA5A01A9E}"/>
              </a:ext>
            </a:extLst>
          </p:cNvPr>
          <p:cNvSpPr txBox="1"/>
          <p:nvPr/>
        </p:nvSpPr>
        <p:spPr>
          <a:xfrm>
            <a:off x="619125" y="1611802"/>
            <a:ext cx="6419850" cy="4524315"/>
          </a:xfrm>
          <a:prstGeom prst="rect">
            <a:avLst/>
          </a:prstGeom>
          <a:noFill/>
        </p:spPr>
        <p:txBody>
          <a:bodyPr wrap="square" rtlCol="0">
            <a:spAutoFit/>
          </a:bodyPr>
          <a:lstStyle/>
          <a:p>
            <a:r>
              <a:rPr lang="en-US" sz="3200" dirty="0"/>
              <a:t>Oops! A week later, you find out that your lab partner is not so smart after all… the </a:t>
            </a:r>
            <a:r>
              <a:rPr lang="en-US" sz="3200" i="1" dirty="0"/>
              <a:t>a</a:t>
            </a:r>
            <a:r>
              <a:rPr lang="en-US" sz="3200" baseline="-25000" dirty="0"/>
              <a:t>2</a:t>
            </a:r>
            <a:r>
              <a:rPr lang="en-US" sz="3200" dirty="0"/>
              <a:t> value was supposed to be negative!</a:t>
            </a:r>
          </a:p>
          <a:p>
            <a:endParaRPr lang="en-US" sz="3200" dirty="0"/>
          </a:p>
          <a:p>
            <a:r>
              <a:rPr lang="en-US" sz="3200" dirty="0"/>
              <a:t>But because you have a cell for it, you only need to adjust </a:t>
            </a:r>
            <a:r>
              <a:rPr lang="en-US" sz="3200" i="1" dirty="0"/>
              <a:t>one</a:t>
            </a:r>
            <a:r>
              <a:rPr lang="en-US" sz="3200" dirty="0"/>
              <a:t> cell to repair your spreadsheet… not thousands!   </a:t>
            </a:r>
          </a:p>
        </p:txBody>
      </p:sp>
      <p:pic>
        <p:nvPicPr>
          <p:cNvPr id="5" name="Picture 4">
            <a:extLst>
              <a:ext uri="{FF2B5EF4-FFF2-40B4-BE49-F238E27FC236}">
                <a16:creationId xmlns:a16="http://schemas.microsoft.com/office/drawing/2014/main" id="{E490D03A-3181-EB0D-2358-59C3A649CA8C}"/>
              </a:ext>
            </a:extLst>
          </p:cNvPr>
          <p:cNvPicPr>
            <a:picLocks noChangeAspect="1"/>
          </p:cNvPicPr>
          <p:nvPr/>
        </p:nvPicPr>
        <p:blipFill>
          <a:blip r:embed="rId2"/>
          <a:stretch>
            <a:fillRect/>
          </a:stretch>
        </p:blipFill>
        <p:spPr>
          <a:xfrm>
            <a:off x="7155709" y="804151"/>
            <a:ext cx="4886325" cy="6415088"/>
          </a:xfrm>
          <a:prstGeom prst="rect">
            <a:avLst/>
          </a:prstGeom>
        </p:spPr>
      </p:pic>
    </p:spTree>
    <p:extLst>
      <p:ext uri="{BB962C8B-B14F-4D97-AF65-F5344CB8AC3E}">
        <p14:creationId xmlns:p14="http://schemas.microsoft.com/office/powerpoint/2010/main" val="1478567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7CC28-8DB2-ED5D-A6C4-8C513613378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4F7AF61-21AC-01C3-15BA-05C99E926D43}"/>
              </a:ext>
            </a:extLst>
          </p:cNvPr>
          <p:cNvSpPr/>
          <p:nvPr/>
        </p:nvSpPr>
        <p:spPr>
          <a:xfrm>
            <a:off x="3348037" y="5187962"/>
            <a:ext cx="2876550" cy="609600"/>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6FCB829-0E74-8B92-5CAB-F83CC42EA470}"/>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A8D604EE-1C5E-2524-58CC-C660A0FE58A5}"/>
              </a:ext>
            </a:extLst>
          </p:cNvPr>
          <p:cNvSpPr txBox="1"/>
          <p:nvPr/>
        </p:nvSpPr>
        <p:spPr>
          <a:xfrm>
            <a:off x="619125" y="1611801"/>
            <a:ext cx="8334375" cy="4185761"/>
          </a:xfrm>
          <a:prstGeom prst="rect">
            <a:avLst/>
          </a:prstGeom>
          <a:noFill/>
        </p:spPr>
        <p:txBody>
          <a:bodyPr wrap="square" rtlCol="0">
            <a:spAutoFit/>
          </a:bodyPr>
          <a:lstStyle/>
          <a:p>
            <a:r>
              <a:rPr lang="en-US" sz="3200" dirty="0"/>
              <a:t>Let’s start aggregating. First, let’s determine some of the global aggregation values…</a:t>
            </a:r>
          </a:p>
          <a:p>
            <a:endParaRPr lang="en-US" sz="3200" dirty="0"/>
          </a:p>
          <a:p>
            <a:r>
              <a:rPr lang="en-US" sz="3200" dirty="0"/>
              <a:t>Even though I “know” there are 1000 data rows, I use the MAX function to actually count them. So, if my next data set has (up to) 2000 rows, this spreadsheet still works!</a:t>
            </a:r>
          </a:p>
          <a:p>
            <a:endParaRPr lang="en-US" sz="1000" dirty="0"/>
          </a:p>
          <a:p>
            <a:r>
              <a:rPr lang="en-US" sz="3200" dirty="0"/>
              <a:t>			</a:t>
            </a:r>
            <a:r>
              <a:rPr lang="en-US" sz="2800" dirty="0"/>
              <a:t>=MAX(B5:B2004)</a:t>
            </a:r>
            <a:r>
              <a:rPr lang="en-US" sz="3200" dirty="0"/>
              <a:t>    </a:t>
            </a:r>
          </a:p>
        </p:txBody>
      </p:sp>
      <p:pic>
        <p:nvPicPr>
          <p:cNvPr id="6" name="Picture 5">
            <a:extLst>
              <a:ext uri="{FF2B5EF4-FFF2-40B4-BE49-F238E27FC236}">
                <a16:creationId xmlns:a16="http://schemas.microsoft.com/office/drawing/2014/main" id="{52164D74-4D5E-AC8C-40A5-4A02DE861147}"/>
              </a:ext>
            </a:extLst>
          </p:cNvPr>
          <p:cNvPicPr>
            <a:picLocks noChangeAspect="1"/>
          </p:cNvPicPr>
          <p:nvPr/>
        </p:nvPicPr>
        <p:blipFill>
          <a:blip r:embed="rId2"/>
          <a:stretch>
            <a:fillRect/>
          </a:stretch>
        </p:blipFill>
        <p:spPr>
          <a:xfrm>
            <a:off x="9043987" y="1611802"/>
            <a:ext cx="2414588" cy="1443038"/>
          </a:xfrm>
          <a:prstGeom prst="rect">
            <a:avLst/>
          </a:prstGeom>
        </p:spPr>
      </p:pic>
    </p:spTree>
    <p:extLst>
      <p:ext uri="{BB962C8B-B14F-4D97-AF65-F5344CB8AC3E}">
        <p14:creationId xmlns:p14="http://schemas.microsoft.com/office/powerpoint/2010/main" val="32488059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4E59F-DC93-C802-0598-918A6C5F41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FDF5C2-5ADC-EE98-6AFE-0503BF6CDBAA}"/>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F8454E3D-68C5-2B34-51CD-C7EB0C79FAA9}"/>
              </a:ext>
            </a:extLst>
          </p:cNvPr>
          <p:cNvSpPr txBox="1"/>
          <p:nvPr/>
        </p:nvSpPr>
        <p:spPr>
          <a:xfrm>
            <a:off x="619125" y="1611801"/>
            <a:ext cx="8334375" cy="3539430"/>
          </a:xfrm>
          <a:prstGeom prst="rect">
            <a:avLst/>
          </a:prstGeom>
          <a:noFill/>
        </p:spPr>
        <p:txBody>
          <a:bodyPr wrap="square" rtlCol="0">
            <a:spAutoFit/>
          </a:bodyPr>
          <a:lstStyle/>
          <a:p>
            <a:r>
              <a:rPr lang="en-US" sz="3200" dirty="0"/>
              <a:t>Next, I have a “user input” cell. The human (maybe you!) can choose whether I want to aggregate 20 cells into each new bin (shown here), or 5, or 200. </a:t>
            </a:r>
          </a:p>
          <a:p>
            <a:endParaRPr lang="en-US" sz="3200" dirty="0"/>
          </a:p>
          <a:p>
            <a:r>
              <a:rPr lang="en-US" sz="3200" dirty="0"/>
              <a:t>The next cell is another “user input” relating to how the user wants to view the results…   </a:t>
            </a:r>
          </a:p>
        </p:txBody>
      </p:sp>
      <p:pic>
        <p:nvPicPr>
          <p:cNvPr id="6" name="Picture 5">
            <a:extLst>
              <a:ext uri="{FF2B5EF4-FFF2-40B4-BE49-F238E27FC236}">
                <a16:creationId xmlns:a16="http://schemas.microsoft.com/office/drawing/2014/main" id="{E635EA4B-5D35-959B-E85D-60FFC6627F92}"/>
              </a:ext>
            </a:extLst>
          </p:cNvPr>
          <p:cNvPicPr>
            <a:picLocks noChangeAspect="1"/>
          </p:cNvPicPr>
          <p:nvPr/>
        </p:nvPicPr>
        <p:blipFill>
          <a:blip r:embed="rId2"/>
          <a:stretch>
            <a:fillRect/>
          </a:stretch>
        </p:blipFill>
        <p:spPr>
          <a:xfrm>
            <a:off x="9043987" y="1611802"/>
            <a:ext cx="2414588" cy="1443038"/>
          </a:xfrm>
          <a:prstGeom prst="rect">
            <a:avLst/>
          </a:prstGeom>
        </p:spPr>
      </p:pic>
    </p:spTree>
    <p:extLst>
      <p:ext uri="{BB962C8B-B14F-4D97-AF65-F5344CB8AC3E}">
        <p14:creationId xmlns:p14="http://schemas.microsoft.com/office/powerpoint/2010/main" val="1974538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B032E-72B5-EB34-7702-0D3C0A66CC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618C4C-8056-7156-C02B-243C6818613A}"/>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99899310-6DB6-028A-5662-E821FE7C23D2}"/>
              </a:ext>
            </a:extLst>
          </p:cNvPr>
          <p:cNvSpPr txBox="1"/>
          <p:nvPr/>
        </p:nvSpPr>
        <p:spPr>
          <a:xfrm>
            <a:off x="619125" y="1611801"/>
            <a:ext cx="8334375" cy="3046988"/>
          </a:xfrm>
          <a:prstGeom prst="rect">
            <a:avLst/>
          </a:prstGeom>
          <a:noFill/>
        </p:spPr>
        <p:txBody>
          <a:bodyPr wrap="square" rtlCol="0">
            <a:spAutoFit/>
          </a:bodyPr>
          <a:lstStyle/>
          <a:p>
            <a:r>
              <a:rPr lang="en-US" sz="3200" dirty="0"/>
              <a:t>Finally, I want to know how many new bins I expect to have. It’s just</a:t>
            </a:r>
          </a:p>
          <a:p>
            <a:r>
              <a:rPr lang="en-US" sz="3200" dirty="0"/>
              <a:t>New Qty = (Total Bins) / (Collection Size).  </a:t>
            </a:r>
          </a:p>
          <a:p>
            <a:endParaRPr lang="en-US" sz="3200" dirty="0"/>
          </a:p>
          <a:p>
            <a:r>
              <a:rPr lang="en-US" sz="3200" dirty="0"/>
              <a:t>Notice that it can result in a non-integer, which we might have to think about later.  </a:t>
            </a:r>
          </a:p>
        </p:txBody>
      </p:sp>
      <p:pic>
        <p:nvPicPr>
          <p:cNvPr id="6" name="Picture 5">
            <a:extLst>
              <a:ext uri="{FF2B5EF4-FFF2-40B4-BE49-F238E27FC236}">
                <a16:creationId xmlns:a16="http://schemas.microsoft.com/office/drawing/2014/main" id="{781AE9F5-6FBD-8333-5D82-A3FA4D0A5353}"/>
              </a:ext>
            </a:extLst>
          </p:cNvPr>
          <p:cNvPicPr>
            <a:picLocks noChangeAspect="1"/>
          </p:cNvPicPr>
          <p:nvPr/>
        </p:nvPicPr>
        <p:blipFill>
          <a:blip r:embed="rId2"/>
          <a:stretch>
            <a:fillRect/>
          </a:stretch>
        </p:blipFill>
        <p:spPr>
          <a:xfrm>
            <a:off x="9043987" y="1611802"/>
            <a:ext cx="2414588" cy="1443038"/>
          </a:xfrm>
          <a:prstGeom prst="rect">
            <a:avLst/>
          </a:prstGeom>
        </p:spPr>
      </p:pic>
    </p:spTree>
    <p:extLst>
      <p:ext uri="{BB962C8B-B14F-4D97-AF65-F5344CB8AC3E}">
        <p14:creationId xmlns:p14="http://schemas.microsoft.com/office/powerpoint/2010/main" val="2366247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C3F8F-F9C8-A5F0-C2A8-E8637F70FB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E541A6-84CC-4CF8-F832-6C0542DEECF7}"/>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DBFF0C4F-262B-30BB-F8E6-5E895A77F5C8}"/>
              </a:ext>
            </a:extLst>
          </p:cNvPr>
          <p:cNvSpPr txBox="1"/>
          <p:nvPr/>
        </p:nvSpPr>
        <p:spPr>
          <a:xfrm>
            <a:off x="619125" y="1611801"/>
            <a:ext cx="10210800" cy="4339650"/>
          </a:xfrm>
          <a:prstGeom prst="rect">
            <a:avLst/>
          </a:prstGeom>
          <a:noFill/>
        </p:spPr>
        <p:txBody>
          <a:bodyPr wrap="square" rtlCol="0">
            <a:spAutoFit/>
          </a:bodyPr>
          <a:lstStyle/>
          <a:p>
            <a:r>
              <a:rPr lang="en-US" sz="3200" dirty="0"/>
              <a:t>Next, for each of the (up to) 2000 original data rows, I want to determine which new bin the data will end up in.</a:t>
            </a:r>
          </a:p>
          <a:p>
            <a:endParaRPr lang="en-US" sz="3200" dirty="0"/>
          </a:p>
          <a:p>
            <a:r>
              <a:rPr lang="en-US" sz="3200" dirty="0"/>
              <a:t>Recall that column “B” is the original bin number, and cell J5 is the “collection size” (20 in this example)</a:t>
            </a:r>
          </a:p>
          <a:p>
            <a:endParaRPr lang="en-US" sz="1000" dirty="0"/>
          </a:p>
          <a:p>
            <a:r>
              <a:rPr lang="en-US" sz="3200" dirty="0"/>
              <a:t>                </a:t>
            </a:r>
            <a:r>
              <a:rPr lang="en-US" sz="2800" dirty="0"/>
              <a:t>=IF(B5="",NA(),ROUNDUP(B5/J$5,0))</a:t>
            </a:r>
          </a:p>
          <a:p>
            <a:endParaRPr lang="en-US" sz="1000" dirty="0"/>
          </a:p>
          <a:p>
            <a:r>
              <a:rPr lang="en-US" sz="3200" dirty="0"/>
              <a:t>So, if the original bin is blank, put in #N/A. </a:t>
            </a:r>
          </a:p>
          <a:p>
            <a:r>
              <a:rPr lang="en-US" sz="3200" dirty="0"/>
              <a:t>Otherwise, put in the (original bin #) / (20).</a:t>
            </a:r>
          </a:p>
        </p:txBody>
      </p:sp>
    </p:spTree>
    <p:extLst>
      <p:ext uri="{BB962C8B-B14F-4D97-AF65-F5344CB8AC3E}">
        <p14:creationId xmlns:p14="http://schemas.microsoft.com/office/powerpoint/2010/main" val="24586965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823DD-1AE9-2F4E-A3AC-44496F557A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796AEB-853F-C81F-6558-9AF498AF4AEA}"/>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74C742C7-9175-3846-6C3C-251017A71CFD}"/>
              </a:ext>
            </a:extLst>
          </p:cNvPr>
          <p:cNvSpPr txBox="1"/>
          <p:nvPr/>
        </p:nvSpPr>
        <p:spPr>
          <a:xfrm>
            <a:off x="619125" y="1611801"/>
            <a:ext cx="10753724" cy="5170646"/>
          </a:xfrm>
          <a:prstGeom prst="rect">
            <a:avLst/>
          </a:prstGeom>
          <a:noFill/>
        </p:spPr>
        <p:txBody>
          <a:bodyPr wrap="square" rtlCol="0">
            <a:spAutoFit/>
          </a:bodyPr>
          <a:lstStyle/>
          <a:p>
            <a:r>
              <a:rPr lang="en-US" sz="3200" dirty="0"/>
              <a:t>                </a:t>
            </a:r>
            <a:r>
              <a:rPr lang="en-US" sz="2800" dirty="0"/>
              <a:t>=IF(B5="",NA(),ROUNDUP(B5/J$5,0))</a:t>
            </a:r>
          </a:p>
          <a:p>
            <a:endParaRPr lang="en-US" sz="1000" dirty="0"/>
          </a:p>
          <a:p>
            <a:r>
              <a:rPr lang="en-US" sz="3200" dirty="0"/>
              <a:t>The “0” at the end of ROUNDUP turns the result into an integer.</a:t>
            </a:r>
          </a:p>
          <a:p>
            <a:r>
              <a:rPr lang="en-US" sz="3200" dirty="0"/>
              <a:t>So, for bin 1, we get (1/20)         = 0.05    </a:t>
            </a:r>
            <a:r>
              <a:rPr lang="en-US" sz="3200" dirty="0">
                <a:sym typeface="Wingdings" panose="05000000000000000000" pitchFamily="2" charset="2"/>
              </a:rPr>
              <a:t> part of new bin 1</a:t>
            </a:r>
          </a:p>
          <a:p>
            <a:r>
              <a:rPr lang="en-US" sz="3200" dirty="0">
                <a:sym typeface="Wingdings" panose="05000000000000000000" pitchFamily="2" charset="2"/>
              </a:rPr>
              <a:t>     for bin 20</a:t>
            </a:r>
            <a:r>
              <a:rPr lang="en-US" sz="3200" dirty="0"/>
              <a:t>, we get (20/20)      = 1.00    </a:t>
            </a:r>
            <a:r>
              <a:rPr lang="en-US" sz="3200" dirty="0">
                <a:sym typeface="Wingdings" panose="05000000000000000000" pitchFamily="2" charset="2"/>
              </a:rPr>
              <a:t> part of new bin 1</a:t>
            </a:r>
          </a:p>
          <a:p>
            <a:r>
              <a:rPr lang="en-US" sz="3200" dirty="0">
                <a:sym typeface="Wingdings" panose="05000000000000000000" pitchFamily="2" charset="2"/>
              </a:rPr>
              <a:t>     for bin 21</a:t>
            </a:r>
            <a:r>
              <a:rPr lang="en-US" sz="3200" dirty="0"/>
              <a:t>, we get (21/20)      = 1.05    </a:t>
            </a:r>
            <a:r>
              <a:rPr lang="en-US" sz="3200" dirty="0">
                <a:sym typeface="Wingdings" panose="05000000000000000000" pitchFamily="2" charset="2"/>
              </a:rPr>
              <a:t> part of new bin 2</a:t>
            </a:r>
          </a:p>
          <a:p>
            <a:r>
              <a:rPr lang="en-US" sz="3200" dirty="0">
                <a:sym typeface="Wingdings" panose="05000000000000000000" pitchFamily="2" charset="2"/>
              </a:rPr>
              <a:t>for bin 1000</a:t>
            </a:r>
            <a:r>
              <a:rPr lang="en-US" sz="3200" dirty="0"/>
              <a:t>, we get (1000/20) = 50.00 </a:t>
            </a:r>
            <a:r>
              <a:rPr lang="en-US" sz="3200" dirty="0">
                <a:sym typeface="Wingdings" panose="05000000000000000000" pitchFamily="2" charset="2"/>
              </a:rPr>
              <a:t> part of new bin 50</a:t>
            </a:r>
          </a:p>
          <a:p>
            <a:endParaRPr lang="en-US" sz="3200" dirty="0">
              <a:sym typeface="Wingdings" panose="05000000000000000000" pitchFamily="2" charset="2"/>
            </a:endParaRPr>
          </a:p>
          <a:p>
            <a:endParaRPr lang="en-US" sz="3200" dirty="0">
              <a:sym typeface="Wingdings" panose="05000000000000000000" pitchFamily="2" charset="2"/>
            </a:endParaRPr>
          </a:p>
          <a:p>
            <a:endParaRPr lang="en-US" sz="3200" dirty="0"/>
          </a:p>
        </p:txBody>
      </p:sp>
    </p:spTree>
    <p:extLst>
      <p:ext uri="{BB962C8B-B14F-4D97-AF65-F5344CB8AC3E}">
        <p14:creationId xmlns:p14="http://schemas.microsoft.com/office/powerpoint/2010/main" val="35262738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9D2C4-A3AF-4509-3DFC-E1BBC05CE5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E778C2-7199-71BB-DF65-AA53FB0D85D1}"/>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0122AB6E-5C12-D360-69EF-392C1A73113F}"/>
              </a:ext>
            </a:extLst>
          </p:cNvPr>
          <p:cNvSpPr txBox="1"/>
          <p:nvPr/>
        </p:nvSpPr>
        <p:spPr>
          <a:xfrm>
            <a:off x="619125" y="1611801"/>
            <a:ext cx="10753724" cy="6155531"/>
          </a:xfrm>
          <a:prstGeom prst="rect">
            <a:avLst/>
          </a:prstGeom>
          <a:noFill/>
        </p:spPr>
        <p:txBody>
          <a:bodyPr wrap="square" rtlCol="0">
            <a:spAutoFit/>
          </a:bodyPr>
          <a:lstStyle/>
          <a:p>
            <a:r>
              <a:rPr lang="en-US" sz="3200" dirty="0"/>
              <a:t>Next, we need to list out the new bin numbers. In this case, we want to have 50 “new” bins, so we need a column that goes from 1 to 50. I’ll use the original 1000 bin names in column B to get started…</a:t>
            </a:r>
          </a:p>
          <a:p>
            <a:endParaRPr lang="en-US" sz="1000" dirty="0"/>
          </a:p>
          <a:p>
            <a:r>
              <a:rPr lang="en-US" sz="1000" dirty="0">
                <a:sym typeface="Wingdings" panose="05000000000000000000" pitchFamily="2" charset="2"/>
              </a:rPr>
              <a:t>  </a:t>
            </a:r>
            <a:r>
              <a:rPr lang="en-US" sz="3200" dirty="0">
                <a:sym typeface="Wingdings" panose="05000000000000000000" pitchFamily="2" charset="2"/>
              </a:rPr>
              <a:t>                        =IF(</a:t>
            </a:r>
            <a:r>
              <a:rPr lang="en-US" sz="3200" dirty="0">
                <a:solidFill>
                  <a:srgbClr val="0000FF"/>
                </a:solidFill>
                <a:sym typeface="Wingdings" panose="05000000000000000000" pitchFamily="2" charset="2"/>
              </a:rPr>
              <a:t>OR(B5&gt;J$7,B5="")</a:t>
            </a:r>
            <a:r>
              <a:rPr lang="en-US" sz="3200" dirty="0">
                <a:sym typeface="Wingdings" panose="05000000000000000000" pitchFamily="2" charset="2"/>
              </a:rPr>
              <a:t>,NA(),B5)</a:t>
            </a:r>
          </a:p>
          <a:p>
            <a:endParaRPr lang="en-US" sz="3200" dirty="0">
              <a:sym typeface="Wingdings" panose="05000000000000000000" pitchFamily="2" charset="2"/>
            </a:endParaRPr>
          </a:p>
          <a:p>
            <a:r>
              <a:rPr lang="en-US" sz="3200" dirty="0">
                <a:sym typeface="Wingdings" panose="05000000000000000000" pitchFamily="2" charset="2"/>
              </a:rPr>
              <a:t>If column B is blank, OR if column B is bigger than 50, then put #N/A, otherwise put the value 1 through 50.</a:t>
            </a:r>
          </a:p>
          <a:p>
            <a:r>
              <a:rPr lang="en-US" sz="3200" dirty="0">
                <a:sym typeface="Wingdings" panose="05000000000000000000" pitchFamily="2" charset="2"/>
              </a:rPr>
              <a:t>The “or” conditions are separated by commas.</a:t>
            </a:r>
          </a:p>
          <a:p>
            <a:endParaRPr lang="en-US" sz="3200" dirty="0">
              <a:sym typeface="Wingdings" panose="05000000000000000000" pitchFamily="2" charset="2"/>
            </a:endParaRPr>
          </a:p>
          <a:p>
            <a:endParaRPr lang="en-US" sz="3200" dirty="0">
              <a:sym typeface="Wingdings" panose="05000000000000000000" pitchFamily="2" charset="2"/>
            </a:endParaRPr>
          </a:p>
          <a:p>
            <a:endParaRPr lang="en-US" sz="3200" dirty="0"/>
          </a:p>
        </p:txBody>
      </p:sp>
    </p:spTree>
    <p:extLst>
      <p:ext uri="{BB962C8B-B14F-4D97-AF65-F5344CB8AC3E}">
        <p14:creationId xmlns:p14="http://schemas.microsoft.com/office/powerpoint/2010/main" val="3206916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063BB-0DA3-D6EE-E27C-D0F30DC5EB1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A42383-2F17-4434-A51C-748DEB00867E}"/>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6A1F2E7C-6BAB-3FCF-723D-666378F9A3EA}"/>
              </a:ext>
            </a:extLst>
          </p:cNvPr>
          <p:cNvSpPr txBox="1"/>
          <p:nvPr/>
        </p:nvSpPr>
        <p:spPr>
          <a:xfrm>
            <a:off x="619125" y="1611801"/>
            <a:ext cx="10753724" cy="4524315"/>
          </a:xfrm>
          <a:prstGeom prst="rect">
            <a:avLst/>
          </a:prstGeom>
          <a:noFill/>
        </p:spPr>
        <p:txBody>
          <a:bodyPr wrap="square" rtlCol="0">
            <a:spAutoFit/>
          </a:bodyPr>
          <a:lstStyle/>
          <a:p>
            <a:r>
              <a:rPr lang="en-US" sz="3200" dirty="0"/>
              <a:t>Next (and mostly just for sanity), for each new bin, I want to clearly show myself the full range of “original” bins that are included. </a:t>
            </a:r>
          </a:p>
          <a:p>
            <a:r>
              <a:rPr lang="en-US" sz="3200" dirty="0">
                <a:sym typeface="Wingdings" panose="05000000000000000000" pitchFamily="2" charset="2"/>
              </a:rPr>
              <a:t>So, for new bin 1, I want to know that it goes from 1 to 20.</a:t>
            </a:r>
          </a:p>
          <a:p>
            <a:r>
              <a:rPr lang="en-US" sz="3200" dirty="0">
                <a:sym typeface="Wingdings" panose="05000000000000000000" pitchFamily="2" charset="2"/>
              </a:rPr>
              <a:t>For new bin 2, I want to know that it goes from 21 to 40.</a:t>
            </a:r>
          </a:p>
          <a:p>
            <a:r>
              <a:rPr lang="en-US" sz="3200" dirty="0">
                <a:sym typeface="Wingdings" panose="05000000000000000000" pitchFamily="2" charset="2"/>
              </a:rPr>
              <a:t>For new bin 50, I want to know that it goes from 981 to 1000.</a:t>
            </a:r>
          </a:p>
          <a:p>
            <a:endParaRPr lang="en-US" sz="3200" dirty="0">
              <a:sym typeface="Wingdings" panose="05000000000000000000" pitchFamily="2" charset="2"/>
            </a:endParaRPr>
          </a:p>
          <a:p>
            <a:endParaRPr lang="en-US" sz="3200" dirty="0">
              <a:sym typeface="Wingdings" panose="05000000000000000000" pitchFamily="2" charset="2"/>
            </a:endParaRPr>
          </a:p>
          <a:p>
            <a:endParaRPr lang="en-US" sz="3200" dirty="0"/>
          </a:p>
        </p:txBody>
      </p:sp>
    </p:spTree>
    <p:extLst>
      <p:ext uri="{BB962C8B-B14F-4D97-AF65-F5344CB8AC3E}">
        <p14:creationId xmlns:p14="http://schemas.microsoft.com/office/powerpoint/2010/main" val="2068365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0CEDE-DD0E-386F-4028-B867A2CDFC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B6A9DDC-A853-9823-DE4E-4BDD7C68718A}"/>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E045D623-53A1-DC51-8E93-7DF83EFD8778}"/>
              </a:ext>
            </a:extLst>
          </p:cNvPr>
          <p:cNvSpPr txBox="1"/>
          <p:nvPr/>
        </p:nvSpPr>
        <p:spPr>
          <a:xfrm>
            <a:off x="619125" y="1611801"/>
            <a:ext cx="10753724" cy="4154984"/>
          </a:xfrm>
          <a:prstGeom prst="rect">
            <a:avLst/>
          </a:prstGeom>
          <a:noFill/>
        </p:spPr>
        <p:txBody>
          <a:bodyPr wrap="square" rtlCol="0">
            <a:spAutoFit/>
          </a:bodyPr>
          <a:lstStyle/>
          <a:p>
            <a:r>
              <a:rPr lang="en-US" sz="3200" dirty="0">
                <a:sym typeface="Wingdings" panose="05000000000000000000" pitchFamily="2" charset="2"/>
              </a:rPr>
              <a:t>Recall that cell J5 is 20, and column M is “new bin number”.</a:t>
            </a:r>
          </a:p>
          <a:p>
            <a:endParaRPr lang="en-US" sz="1000" dirty="0">
              <a:sym typeface="Wingdings" panose="05000000000000000000" pitchFamily="2" charset="2"/>
            </a:endParaRPr>
          </a:p>
          <a:p>
            <a:r>
              <a:rPr lang="en-US" sz="3200" dirty="0">
                <a:sym typeface="Wingdings" panose="05000000000000000000" pitchFamily="2" charset="2"/>
              </a:rPr>
              <a:t>For the first (minimum) value: </a:t>
            </a:r>
            <a:r>
              <a:rPr lang="en-US" sz="2800" dirty="0">
                <a:latin typeface="Times New Roman" panose="02020603050405020304" pitchFamily="18" charset="0"/>
                <a:cs typeface="Times New Roman" panose="02020603050405020304" pitchFamily="18" charset="0"/>
                <a:sym typeface="Wingdings" panose="05000000000000000000" pitchFamily="2" charset="2"/>
              </a:rPr>
              <a:t>=(M5-1)*J$5+1</a:t>
            </a:r>
          </a:p>
          <a:p>
            <a:endParaRPr lang="en-US" sz="1000" dirty="0">
              <a:sym typeface="Wingdings" panose="05000000000000000000" pitchFamily="2" charset="2"/>
            </a:endParaRPr>
          </a:p>
          <a:p>
            <a:r>
              <a:rPr lang="en-US" sz="3200" dirty="0">
                <a:sym typeface="Wingdings" panose="05000000000000000000" pitchFamily="2" charset="2"/>
              </a:rPr>
              <a:t>For the second (maximum) value: </a:t>
            </a:r>
            <a:r>
              <a:rPr lang="en-US" sz="2800" dirty="0">
                <a:latin typeface="Times New Roman" panose="02020603050405020304" pitchFamily="18" charset="0"/>
                <a:cs typeface="Times New Roman" panose="02020603050405020304" pitchFamily="18" charset="0"/>
                <a:sym typeface="Wingdings" panose="05000000000000000000" pitchFamily="2" charset="2"/>
              </a:rPr>
              <a:t>=M5*J$5</a:t>
            </a:r>
          </a:p>
          <a:p>
            <a:endParaRPr lang="en-US" sz="1000" dirty="0">
              <a:sym typeface="Wingdings" panose="05000000000000000000" pitchFamily="2" charset="2"/>
            </a:endParaRPr>
          </a:p>
          <a:p>
            <a:r>
              <a:rPr lang="en-US" sz="3200" u="sng" dirty="0">
                <a:sym typeface="Wingdings" panose="05000000000000000000" pitchFamily="2" charset="2"/>
              </a:rPr>
              <a:t>Example</a:t>
            </a:r>
            <a:r>
              <a:rPr lang="en-US" sz="3200" dirty="0">
                <a:sym typeface="Wingdings" panose="05000000000000000000" pitchFamily="2" charset="2"/>
              </a:rPr>
              <a:t>: new bin 2 goes from 21 to 40…</a:t>
            </a:r>
          </a:p>
          <a:p>
            <a:r>
              <a:rPr lang="en-US" sz="3200" dirty="0">
                <a:sym typeface="Wingdings" panose="05000000000000000000" pitchFamily="2" charset="2"/>
              </a:rPr>
              <a:t>                        (2-1)(20) +1 =</a:t>
            </a:r>
            <a:r>
              <a:rPr lang="en-US" sz="3200" b="1" dirty="0">
                <a:sym typeface="Wingdings" panose="05000000000000000000" pitchFamily="2" charset="2"/>
              </a:rPr>
              <a:t> 21</a:t>
            </a:r>
            <a:r>
              <a:rPr lang="en-US" sz="3200" dirty="0">
                <a:sym typeface="Wingdings" panose="05000000000000000000" pitchFamily="2" charset="2"/>
              </a:rPr>
              <a:t>, and (2)(20) = </a:t>
            </a:r>
            <a:r>
              <a:rPr lang="en-US" sz="3200" b="1" dirty="0">
                <a:sym typeface="Wingdings" panose="05000000000000000000" pitchFamily="2" charset="2"/>
              </a:rPr>
              <a:t>40</a:t>
            </a:r>
          </a:p>
          <a:p>
            <a:endParaRPr lang="en-US" sz="1000" u="sng" dirty="0">
              <a:sym typeface="Wingdings" panose="05000000000000000000" pitchFamily="2" charset="2"/>
            </a:endParaRPr>
          </a:p>
          <a:p>
            <a:r>
              <a:rPr lang="en-US" sz="3200" u="sng" dirty="0">
                <a:sym typeface="Wingdings" panose="05000000000000000000" pitchFamily="2" charset="2"/>
              </a:rPr>
              <a:t>Example</a:t>
            </a:r>
            <a:r>
              <a:rPr lang="en-US" sz="3200" dirty="0">
                <a:sym typeface="Wingdings" panose="05000000000000000000" pitchFamily="2" charset="2"/>
              </a:rPr>
              <a:t>: new bin 50 goes from 981 to 1000…</a:t>
            </a:r>
          </a:p>
          <a:p>
            <a:r>
              <a:rPr lang="en-US" sz="3200" dirty="0">
                <a:sym typeface="Wingdings" panose="05000000000000000000" pitchFamily="2" charset="2"/>
              </a:rPr>
              <a:t>		  (50-1)(20) +1 =</a:t>
            </a:r>
            <a:r>
              <a:rPr lang="en-US" sz="3200" b="1" dirty="0">
                <a:sym typeface="Wingdings" panose="05000000000000000000" pitchFamily="2" charset="2"/>
              </a:rPr>
              <a:t> 981</a:t>
            </a:r>
            <a:r>
              <a:rPr lang="en-US" sz="3200" dirty="0">
                <a:sym typeface="Wingdings" panose="05000000000000000000" pitchFamily="2" charset="2"/>
              </a:rPr>
              <a:t>, and (50)(20) = </a:t>
            </a:r>
            <a:r>
              <a:rPr lang="en-US" sz="3200" b="1" dirty="0">
                <a:sym typeface="Wingdings" panose="05000000000000000000" pitchFamily="2" charset="2"/>
              </a:rPr>
              <a:t>1000</a:t>
            </a:r>
            <a:endParaRPr lang="en-US" sz="3200" dirty="0">
              <a:sym typeface="Wingdings" panose="05000000000000000000" pitchFamily="2" charset="2"/>
            </a:endParaRPr>
          </a:p>
        </p:txBody>
      </p:sp>
    </p:spTree>
    <p:extLst>
      <p:ext uri="{BB962C8B-B14F-4D97-AF65-F5344CB8AC3E}">
        <p14:creationId xmlns:p14="http://schemas.microsoft.com/office/powerpoint/2010/main" val="3304460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9D259-DC81-09DD-5AF1-3C4C475BF10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D3AA01-57EF-9203-ABC3-BDCD51807F02}"/>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35B264A9-C5C1-5FC2-70A2-DFC5AE40C205}"/>
              </a:ext>
            </a:extLst>
          </p:cNvPr>
          <p:cNvSpPr txBox="1"/>
          <p:nvPr/>
        </p:nvSpPr>
        <p:spPr>
          <a:xfrm>
            <a:off x="619125" y="1611801"/>
            <a:ext cx="10753724" cy="4678204"/>
          </a:xfrm>
          <a:prstGeom prst="rect">
            <a:avLst/>
          </a:prstGeom>
          <a:noFill/>
        </p:spPr>
        <p:txBody>
          <a:bodyPr wrap="square" rtlCol="0">
            <a:spAutoFit/>
          </a:bodyPr>
          <a:lstStyle/>
          <a:p>
            <a:r>
              <a:rPr lang="en-US" sz="3200" dirty="0">
                <a:sym typeface="Wingdings" panose="05000000000000000000" pitchFamily="2" charset="2"/>
              </a:rPr>
              <a:t>Let’s compute the “average” energy detected by each “new” bin. Since our </a:t>
            </a:r>
            <a:r>
              <a:rPr lang="en-US" sz="3200" i="1" dirty="0">
                <a:sym typeface="Wingdings" panose="05000000000000000000" pitchFamily="2" charset="2"/>
              </a:rPr>
              <a:t>Energy formula</a:t>
            </a:r>
            <a:r>
              <a:rPr lang="en-US" sz="3200" dirty="0">
                <a:sym typeface="Wingdings" panose="05000000000000000000" pitchFamily="2" charset="2"/>
              </a:rPr>
              <a:t> refers only to “original” bin numbers, I’ll find the average of the original bin numbers that were included inside our new bin:</a:t>
            </a:r>
            <a:endParaRPr lang="en-US" sz="1000" dirty="0">
              <a:sym typeface="Wingdings" panose="05000000000000000000" pitchFamily="2" charset="2"/>
            </a:endParaRPr>
          </a:p>
          <a:p>
            <a:r>
              <a:rPr lang="pt-BR" sz="3200" dirty="0">
                <a:sym typeface="Wingdings" panose="05000000000000000000" pitchFamily="2" charset="2"/>
              </a:rPr>
              <a:t>                                  =(</a:t>
            </a:r>
            <a:r>
              <a:rPr lang="pt-BR" sz="3200" dirty="0">
                <a:solidFill>
                  <a:srgbClr val="FF0000"/>
                </a:solidFill>
                <a:sym typeface="Wingdings" panose="05000000000000000000" pitchFamily="2" charset="2"/>
              </a:rPr>
              <a:t>N5+O5</a:t>
            </a:r>
            <a:r>
              <a:rPr lang="pt-BR" sz="3200" dirty="0">
                <a:sym typeface="Wingdings" panose="05000000000000000000" pitchFamily="2" charset="2"/>
              </a:rPr>
              <a:t>)/2*</a:t>
            </a:r>
            <a:r>
              <a:rPr lang="pt-BR" sz="3200" dirty="0">
                <a:solidFill>
                  <a:srgbClr val="0000FF"/>
                </a:solidFill>
                <a:sym typeface="Wingdings" panose="05000000000000000000" pitchFamily="2" charset="2"/>
              </a:rPr>
              <a:t>G$5</a:t>
            </a:r>
            <a:r>
              <a:rPr lang="pt-BR" sz="3200" dirty="0">
                <a:sym typeface="Wingdings" panose="05000000000000000000" pitchFamily="2" charset="2"/>
              </a:rPr>
              <a:t>+</a:t>
            </a:r>
            <a:r>
              <a:rPr lang="pt-BR" sz="3200" dirty="0">
                <a:solidFill>
                  <a:srgbClr val="0000FF"/>
                </a:solidFill>
                <a:sym typeface="Wingdings" panose="05000000000000000000" pitchFamily="2" charset="2"/>
              </a:rPr>
              <a:t>G$6</a:t>
            </a:r>
          </a:p>
          <a:p>
            <a:endParaRPr lang="pt-BR" sz="1000" dirty="0">
              <a:sym typeface="Wingdings" panose="05000000000000000000" pitchFamily="2" charset="2"/>
            </a:endParaRPr>
          </a:p>
          <a:p>
            <a:r>
              <a:rPr lang="pt-BR" sz="3200" dirty="0" err="1">
                <a:sym typeface="Wingdings" panose="05000000000000000000" pitchFamily="2" charset="2"/>
              </a:rPr>
              <a:t>So</a:t>
            </a:r>
            <a:r>
              <a:rPr lang="pt-BR" sz="3200" dirty="0">
                <a:sym typeface="Wingdings" panose="05000000000000000000" pitchFamily="2" charset="2"/>
              </a:rPr>
              <a:t>, (</a:t>
            </a:r>
            <a:r>
              <a:rPr lang="pt-BR" sz="3200" dirty="0">
                <a:solidFill>
                  <a:srgbClr val="FF0000"/>
                </a:solidFill>
                <a:sym typeface="Wingdings" panose="05000000000000000000" pitchFamily="2" charset="2"/>
              </a:rPr>
              <a:t>N5+O5</a:t>
            </a:r>
            <a:r>
              <a:rPr lang="pt-BR" sz="3200" dirty="0">
                <a:sym typeface="Wingdings" panose="05000000000000000000" pitchFamily="2" charset="2"/>
              </a:rPr>
              <a:t>)/2 </a:t>
            </a:r>
            <a:r>
              <a:rPr lang="pt-BR" sz="3200" dirty="0" err="1">
                <a:sym typeface="Wingdings" panose="05000000000000000000" pitchFamily="2" charset="2"/>
              </a:rPr>
              <a:t>is</a:t>
            </a:r>
            <a:r>
              <a:rPr lang="pt-BR" sz="3200" dirty="0">
                <a:sym typeface="Wingdings" panose="05000000000000000000" pitchFamily="2" charset="2"/>
              </a:rPr>
              <a:t> </a:t>
            </a:r>
            <a:r>
              <a:rPr lang="pt-BR" sz="3200" dirty="0" err="1">
                <a:sym typeface="Wingdings" panose="05000000000000000000" pitchFamily="2" charset="2"/>
              </a:rPr>
              <a:t>the</a:t>
            </a:r>
            <a:r>
              <a:rPr lang="pt-BR" sz="3200" dirty="0">
                <a:sym typeface="Wingdings" panose="05000000000000000000" pitchFamily="2" charset="2"/>
              </a:rPr>
              <a:t> </a:t>
            </a:r>
            <a:r>
              <a:rPr lang="pt-BR" sz="3200" dirty="0" err="1">
                <a:sym typeface="Wingdings" panose="05000000000000000000" pitchFamily="2" charset="2"/>
              </a:rPr>
              <a:t>average</a:t>
            </a:r>
            <a:r>
              <a:rPr lang="pt-BR" sz="3200" dirty="0">
                <a:sym typeface="Wingdings" panose="05000000000000000000" pitchFamily="2" charset="2"/>
              </a:rPr>
              <a:t> original bin </a:t>
            </a:r>
            <a:r>
              <a:rPr lang="pt-BR" sz="3200" dirty="0" err="1">
                <a:sym typeface="Wingdings" panose="05000000000000000000" pitchFamily="2" charset="2"/>
              </a:rPr>
              <a:t>number</a:t>
            </a:r>
            <a:r>
              <a:rPr lang="pt-BR" sz="3200" dirty="0">
                <a:sym typeface="Wingdings" panose="05000000000000000000" pitchFamily="2" charset="2"/>
              </a:rPr>
              <a:t>, </a:t>
            </a:r>
            <a:r>
              <a:rPr lang="pt-BR" sz="3200" dirty="0" err="1">
                <a:sym typeface="Wingdings" panose="05000000000000000000" pitchFamily="2" charset="2"/>
              </a:rPr>
              <a:t>since</a:t>
            </a:r>
            <a:r>
              <a:rPr lang="pt-BR" sz="3200" dirty="0">
                <a:sym typeface="Wingdings" panose="05000000000000000000" pitchFamily="2" charset="2"/>
              </a:rPr>
              <a:t> </a:t>
            </a:r>
            <a:r>
              <a:rPr lang="pt-BR" sz="3200" dirty="0">
                <a:solidFill>
                  <a:srgbClr val="FF0000"/>
                </a:solidFill>
                <a:sym typeface="Wingdings" panose="05000000000000000000" pitchFamily="2" charset="2"/>
              </a:rPr>
              <a:t>N5</a:t>
            </a:r>
            <a:r>
              <a:rPr lang="pt-BR" sz="3200" dirty="0">
                <a:sym typeface="Wingdings" panose="05000000000000000000" pitchFamily="2" charset="2"/>
              </a:rPr>
              <a:t> </a:t>
            </a:r>
            <a:r>
              <a:rPr lang="pt-BR" sz="3200" dirty="0" err="1">
                <a:sym typeface="Wingdings" panose="05000000000000000000" pitchFamily="2" charset="2"/>
              </a:rPr>
              <a:t>and</a:t>
            </a:r>
            <a:r>
              <a:rPr lang="pt-BR" sz="3200" dirty="0">
                <a:sym typeface="Wingdings" panose="05000000000000000000" pitchFamily="2" charset="2"/>
              </a:rPr>
              <a:t> </a:t>
            </a:r>
            <a:r>
              <a:rPr lang="pt-BR" sz="3200" dirty="0">
                <a:solidFill>
                  <a:srgbClr val="FF0000"/>
                </a:solidFill>
                <a:sym typeface="Wingdings" panose="05000000000000000000" pitchFamily="2" charset="2"/>
              </a:rPr>
              <a:t>O5</a:t>
            </a:r>
            <a:r>
              <a:rPr lang="pt-BR" sz="3200" dirty="0">
                <a:sym typeface="Wingdings" panose="05000000000000000000" pitchFamily="2" charset="2"/>
              </a:rPr>
              <a:t> are </a:t>
            </a:r>
            <a:r>
              <a:rPr lang="pt-BR" sz="3200" dirty="0" err="1">
                <a:sym typeface="Wingdings" panose="05000000000000000000" pitchFamily="2" charset="2"/>
              </a:rPr>
              <a:t>the</a:t>
            </a:r>
            <a:r>
              <a:rPr lang="pt-BR" sz="3200" dirty="0">
                <a:sym typeface="Wingdings" panose="05000000000000000000" pitchFamily="2" charset="2"/>
              </a:rPr>
              <a:t> “min” </a:t>
            </a:r>
            <a:r>
              <a:rPr lang="pt-BR" sz="3200" dirty="0" err="1">
                <a:sym typeface="Wingdings" panose="05000000000000000000" pitchFamily="2" charset="2"/>
              </a:rPr>
              <a:t>and</a:t>
            </a:r>
            <a:r>
              <a:rPr lang="pt-BR" sz="3200" dirty="0">
                <a:sym typeface="Wingdings" panose="05000000000000000000" pitchFamily="2" charset="2"/>
              </a:rPr>
              <a:t> “</a:t>
            </a:r>
            <a:r>
              <a:rPr lang="pt-BR" sz="3200" dirty="0" err="1">
                <a:sym typeface="Wingdings" panose="05000000000000000000" pitchFamily="2" charset="2"/>
              </a:rPr>
              <a:t>max</a:t>
            </a:r>
            <a:r>
              <a:rPr lang="pt-BR" sz="3200" dirty="0">
                <a:sym typeface="Wingdings" panose="05000000000000000000" pitchFamily="2" charset="2"/>
              </a:rPr>
              <a:t>” original </a:t>
            </a:r>
            <a:r>
              <a:rPr lang="pt-BR" sz="3200" dirty="0" err="1">
                <a:sym typeface="Wingdings" panose="05000000000000000000" pitchFamily="2" charset="2"/>
              </a:rPr>
              <a:t>bins</a:t>
            </a:r>
            <a:r>
              <a:rPr lang="pt-BR" sz="3200" dirty="0">
                <a:sym typeface="Wingdings" panose="05000000000000000000" pitchFamily="2" charset="2"/>
              </a:rPr>
              <a:t> </a:t>
            </a:r>
            <a:r>
              <a:rPr lang="pt-BR" sz="3200" dirty="0" err="1">
                <a:sym typeface="Wingdings" panose="05000000000000000000" pitchFamily="2" charset="2"/>
              </a:rPr>
              <a:t>we</a:t>
            </a:r>
            <a:r>
              <a:rPr lang="pt-BR" sz="3200" dirty="0">
                <a:sym typeface="Wingdings" panose="05000000000000000000" pitchFamily="2" charset="2"/>
              </a:rPr>
              <a:t> </a:t>
            </a:r>
            <a:r>
              <a:rPr lang="pt-BR" sz="3200" dirty="0" err="1">
                <a:sym typeface="Wingdings" panose="05000000000000000000" pitchFamily="2" charset="2"/>
              </a:rPr>
              <a:t>just</a:t>
            </a:r>
            <a:r>
              <a:rPr lang="pt-BR" sz="3200" dirty="0">
                <a:sym typeface="Wingdings" panose="05000000000000000000" pitchFamily="2" charset="2"/>
              </a:rPr>
              <a:t> </a:t>
            </a:r>
            <a:r>
              <a:rPr lang="pt-BR" sz="3200" dirty="0" err="1">
                <a:sym typeface="Wingdings" panose="05000000000000000000" pitchFamily="2" charset="2"/>
              </a:rPr>
              <a:t>created</a:t>
            </a:r>
            <a:r>
              <a:rPr lang="pt-BR" sz="3200" dirty="0">
                <a:sym typeface="Wingdings" panose="05000000000000000000" pitchFamily="2" charset="2"/>
              </a:rPr>
              <a:t> for </a:t>
            </a:r>
            <a:r>
              <a:rPr lang="pt-BR" sz="3200" dirty="0" err="1">
                <a:sym typeface="Wingdings" panose="05000000000000000000" pitchFamily="2" charset="2"/>
              </a:rPr>
              <a:t>each</a:t>
            </a:r>
            <a:r>
              <a:rPr lang="pt-BR" sz="3200" dirty="0">
                <a:sym typeface="Wingdings" panose="05000000000000000000" pitchFamily="2" charset="2"/>
              </a:rPr>
              <a:t> new bin.  </a:t>
            </a:r>
            <a:r>
              <a:rPr lang="pt-BR" sz="3200" dirty="0">
                <a:solidFill>
                  <a:srgbClr val="0000FF"/>
                </a:solidFill>
                <a:sym typeface="Wingdings" panose="05000000000000000000" pitchFamily="2" charset="2"/>
              </a:rPr>
              <a:t>G5</a:t>
            </a:r>
            <a:r>
              <a:rPr lang="pt-BR" sz="3200" dirty="0">
                <a:sym typeface="Wingdings" panose="05000000000000000000" pitchFamily="2" charset="2"/>
              </a:rPr>
              <a:t> </a:t>
            </a:r>
            <a:r>
              <a:rPr lang="pt-BR" sz="3200" dirty="0" err="1">
                <a:sym typeface="Wingdings" panose="05000000000000000000" pitchFamily="2" charset="2"/>
              </a:rPr>
              <a:t>and</a:t>
            </a:r>
            <a:r>
              <a:rPr lang="pt-BR" sz="3200" dirty="0">
                <a:sym typeface="Wingdings" panose="05000000000000000000" pitchFamily="2" charset="2"/>
              </a:rPr>
              <a:t> </a:t>
            </a:r>
            <a:r>
              <a:rPr lang="pt-BR" sz="3200" dirty="0">
                <a:solidFill>
                  <a:srgbClr val="0000FF"/>
                </a:solidFill>
                <a:sym typeface="Wingdings" panose="05000000000000000000" pitchFamily="2" charset="2"/>
              </a:rPr>
              <a:t>G6</a:t>
            </a:r>
            <a:r>
              <a:rPr lang="pt-BR" sz="3200" dirty="0">
                <a:sym typeface="Wingdings" panose="05000000000000000000" pitchFamily="2" charset="2"/>
              </a:rPr>
              <a:t> are </a:t>
            </a:r>
            <a:r>
              <a:rPr lang="pt-BR" sz="3200" dirty="0" err="1">
                <a:sym typeface="Wingdings" panose="05000000000000000000" pitchFamily="2" charset="2"/>
              </a:rPr>
              <a:t>our</a:t>
            </a:r>
            <a:r>
              <a:rPr lang="pt-BR" sz="3200" dirty="0">
                <a:sym typeface="Wingdings" panose="05000000000000000000" pitchFamily="2" charset="2"/>
              </a:rPr>
              <a:t> </a:t>
            </a:r>
            <a:r>
              <a:rPr lang="pt-BR" sz="3200" dirty="0" err="1">
                <a:sym typeface="Wingdings" panose="05000000000000000000" pitchFamily="2" charset="2"/>
              </a:rPr>
              <a:t>earlier</a:t>
            </a:r>
            <a:r>
              <a:rPr lang="pt-BR" sz="3200" dirty="0">
                <a:sym typeface="Wingdings" panose="05000000000000000000" pitchFamily="2" charset="2"/>
              </a:rPr>
              <a:t> </a:t>
            </a:r>
            <a:r>
              <a:rPr lang="pt-BR" sz="3200" dirty="0" err="1">
                <a:sym typeface="Wingdings" panose="05000000000000000000" pitchFamily="2" charset="2"/>
              </a:rPr>
              <a:t>unit</a:t>
            </a:r>
            <a:r>
              <a:rPr lang="pt-BR" sz="3200" dirty="0">
                <a:sym typeface="Wingdings" panose="05000000000000000000" pitchFamily="2" charset="2"/>
              </a:rPr>
              <a:t> </a:t>
            </a:r>
            <a:r>
              <a:rPr lang="pt-BR" sz="3200" dirty="0" err="1">
                <a:sym typeface="Wingdings" panose="05000000000000000000" pitchFamily="2" charset="2"/>
              </a:rPr>
              <a:t>conversion</a:t>
            </a:r>
            <a:r>
              <a:rPr lang="pt-BR" sz="3200" dirty="0">
                <a:sym typeface="Wingdings" panose="05000000000000000000" pitchFamily="2" charset="2"/>
              </a:rPr>
              <a:t> </a:t>
            </a:r>
            <a:r>
              <a:rPr lang="pt-BR" sz="3200" dirty="0" err="1">
                <a:sym typeface="Wingdings" panose="05000000000000000000" pitchFamily="2" charset="2"/>
              </a:rPr>
              <a:t>factors</a:t>
            </a:r>
            <a:r>
              <a:rPr lang="pt-BR" sz="3200" dirty="0">
                <a:sym typeface="Wingdings" panose="05000000000000000000" pitchFamily="2" charset="2"/>
              </a:rPr>
              <a:t> </a:t>
            </a:r>
            <a:r>
              <a:rPr lang="pt-BR" sz="3200" i="1" dirty="0">
                <a:sym typeface="Wingdings" panose="05000000000000000000" pitchFamily="2" charset="2"/>
              </a:rPr>
              <a:t>a</a:t>
            </a:r>
            <a:r>
              <a:rPr lang="pt-BR" sz="3200" baseline="-25000" dirty="0">
                <a:sym typeface="Wingdings" panose="05000000000000000000" pitchFamily="2" charset="2"/>
              </a:rPr>
              <a:t>1</a:t>
            </a:r>
            <a:r>
              <a:rPr lang="pt-BR" sz="3200" dirty="0">
                <a:sym typeface="Wingdings" panose="05000000000000000000" pitchFamily="2" charset="2"/>
              </a:rPr>
              <a:t> </a:t>
            </a:r>
            <a:r>
              <a:rPr lang="pt-BR" sz="3200" dirty="0" err="1">
                <a:sym typeface="Wingdings" panose="05000000000000000000" pitchFamily="2" charset="2"/>
              </a:rPr>
              <a:t>and</a:t>
            </a:r>
            <a:r>
              <a:rPr lang="pt-BR" sz="3200" dirty="0">
                <a:sym typeface="Wingdings" panose="05000000000000000000" pitchFamily="2" charset="2"/>
              </a:rPr>
              <a:t> </a:t>
            </a:r>
            <a:r>
              <a:rPr lang="pt-BR" sz="3200" i="1" dirty="0">
                <a:sym typeface="Wingdings" panose="05000000000000000000" pitchFamily="2" charset="2"/>
              </a:rPr>
              <a:t>a</a:t>
            </a:r>
            <a:r>
              <a:rPr lang="pt-BR" sz="3200" baseline="-25000" dirty="0">
                <a:sym typeface="Wingdings" panose="05000000000000000000" pitchFamily="2" charset="2"/>
              </a:rPr>
              <a:t>2</a:t>
            </a:r>
            <a:r>
              <a:rPr lang="pt-BR" sz="3200" dirty="0">
                <a:sym typeface="Wingdings" panose="05000000000000000000" pitchFamily="2" charset="2"/>
              </a:rPr>
              <a:t>.</a:t>
            </a:r>
            <a:endParaRPr lang="en-US" sz="3200" dirty="0">
              <a:sym typeface="Wingdings" panose="05000000000000000000" pitchFamily="2" charset="2"/>
            </a:endParaRPr>
          </a:p>
        </p:txBody>
      </p:sp>
    </p:spTree>
    <p:extLst>
      <p:ext uri="{BB962C8B-B14F-4D97-AF65-F5344CB8AC3E}">
        <p14:creationId xmlns:p14="http://schemas.microsoft.com/office/powerpoint/2010/main" val="3249507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CBCF9-EEAD-E17F-23C6-B5314C0D92A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4D5E70-2F94-BAD0-CEC3-988B9D153877}"/>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20464665-AF65-D376-DC94-4B2B80A4AC54}"/>
              </a:ext>
            </a:extLst>
          </p:cNvPr>
          <p:cNvSpPr txBox="1"/>
          <p:nvPr/>
        </p:nvSpPr>
        <p:spPr>
          <a:xfrm>
            <a:off x="619125" y="1611801"/>
            <a:ext cx="10753724" cy="4339650"/>
          </a:xfrm>
          <a:prstGeom prst="rect">
            <a:avLst/>
          </a:prstGeom>
          <a:noFill/>
        </p:spPr>
        <p:txBody>
          <a:bodyPr wrap="square" rtlCol="0">
            <a:spAutoFit/>
          </a:bodyPr>
          <a:lstStyle/>
          <a:p>
            <a:r>
              <a:rPr lang="en-US" sz="3200" dirty="0">
                <a:sym typeface="Wingdings" panose="05000000000000000000" pitchFamily="2" charset="2"/>
              </a:rPr>
              <a:t>Next, I wanted the user to be able to choose the horizontal axis. It can be either “new bin number” or “average energy” of each new bin.</a:t>
            </a:r>
          </a:p>
          <a:p>
            <a:r>
              <a:rPr lang="en-US" sz="3200" dirty="0">
                <a:sym typeface="Wingdings" panose="05000000000000000000" pitchFamily="2" charset="2"/>
              </a:rPr>
              <a:t>In cell Q4, I first generate a custom text label for the plot.</a:t>
            </a:r>
          </a:p>
          <a:p>
            <a:r>
              <a:rPr lang="en-US" sz="3200" dirty="0">
                <a:sym typeface="Wingdings" panose="05000000000000000000" pitchFamily="2" charset="2"/>
              </a:rPr>
              <a:t>It’s either “Aggregated Bin” or “Average Energy”</a:t>
            </a:r>
          </a:p>
          <a:p>
            <a:endParaRPr lang="en-US" sz="1000" dirty="0">
              <a:sym typeface="Wingdings" panose="05000000000000000000" pitchFamily="2" charset="2"/>
            </a:endParaRPr>
          </a:p>
          <a:p>
            <a:r>
              <a:rPr lang="en-US" sz="3200" dirty="0">
                <a:sym typeface="Wingdings" panose="05000000000000000000" pitchFamily="2" charset="2"/>
              </a:rPr>
              <a:t>            =IF(J6="B", "Aggregated Bin", "Average Energy")</a:t>
            </a:r>
          </a:p>
          <a:p>
            <a:r>
              <a:rPr lang="en-US" sz="1000" dirty="0">
                <a:sym typeface="Wingdings" panose="05000000000000000000" pitchFamily="2" charset="2"/>
              </a:rPr>
              <a:t> </a:t>
            </a:r>
          </a:p>
          <a:p>
            <a:r>
              <a:rPr lang="en-US" sz="3200" dirty="0">
                <a:sym typeface="Wingdings" panose="05000000000000000000" pitchFamily="2" charset="2"/>
              </a:rPr>
              <a:t>Recall that cell j6 was where “the human” entered a “B” or an “E”. Notice that the default is “Average Energy”.</a:t>
            </a:r>
          </a:p>
        </p:txBody>
      </p:sp>
    </p:spTree>
    <p:extLst>
      <p:ext uri="{BB962C8B-B14F-4D97-AF65-F5344CB8AC3E}">
        <p14:creationId xmlns:p14="http://schemas.microsoft.com/office/powerpoint/2010/main" val="2277281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A794C-D0E2-333C-D256-D4C31072A4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DFD192-19A2-CE36-DFD4-BB5C08887E89}"/>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65D1B651-B9D2-92B9-2881-99D95EF7BE5A}"/>
              </a:ext>
            </a:extLst>
          </p:cNvPr>
          <p:cNvSpPr txBox="1"/>
          <p:nvPr/>
        </p:nvSpPr>
        <p:spPr>
          <a:xfrm>
            <a:off x="619125" y="1611801"/>
            <a:ext cx="10753724" cy="3354765"/>
          </a:xfrm>
          <a:prstGeom prst="rect">
            <a:avLst/>
          </a:prstGeom>
          <a:noFill/>
        </p:spPr>
        <p:txBody>
          <a:bodyPr wrap="square" rtlCol="0">
            <a:spAutoFit/>
          </a:bodyPr>
          <a:lstStyle/>
          <a:p>
            <a:r>
              <a:rPr lang="en-US" sz="3200" dirty="0">
                <a:sym typeface="Wingdings" panose="05000000000000000000" pitchFamily="2" charset="2"/>
              </a:rPr>
              <a:t>Also, depending on the human’s choice, column Q is either a copy of all the values from the “new bin number” column (“</a:t>
            </a:r>
            <a:r>
              <a:rPr lang="en-US" sz="3200" dirty="0">
                <a:latin typeface="Times New Roman" panose="02020603050405020304" pitchFamily="18" charset="0"/>
                <a:cs typeface="Times New Roman" panose="02020603050405020304" pitchFamily="18" charset="0"/>
                <a:sym typeface="Wingdings" panose="05000000000000000000" pitchFamily="2" charset="2"/>
              </a:rPr>
              <a:t>M</a:t>
            </a:r>
            <a:r>
              <a:rPr lang="en-US" sz="3200" dirty="0">
                <a:sym typeface="Wingdings" panose="05000000000000000000" pitchFamily="2" charset="2"/>
              </a:rPr>
              <a:t>”) or from the “average energy” column (“</a:t>
            </a:r>
            <a:r>
              <a:rPr lang="en-US" sz="3200" dirty="0">
                <a:latin typeface="Times New Roman" panose="02020603050405020304" pitchFamily="18" charset="0"/>
                <a:cs typeface="Times New Roman" panose="02020603050405020304" pitchFamily="18" charset="0"/>
                <a:sym typeface="Wingdings" panose="05000000000000000000" pitchFamily="2" charset="2"/>
              </a:rPr>
              <a:t>P</a:t>
            </a:r>
            <a:r>
              <a:rPr lang="en-US" sz="3200" dirty="0">
                <a:sym typeface="Wingdings" panose="05000000000000000000" pitchFamily="2" charset="2"/>
              </a:rPr>
              <a:t>”).</a:t>
            </a:r>
          </a:p>
          <a:p>
            <a:endParaRPr lang="en-US" sz="1000" dirty="0">
              <a:sym typeface="Wingdings" panose="05000000000000000000" pitchFamily="2" charset="2"/>
            </a:endParaRPr>
          </a:p>
          <a:p>
            <a:r>
              <a:rPr lang="en-US" sz="3200" dirty="0">
                <a:sym typeface="Wingdings" panose="05000000000000000000" pitchFamily="2" charset="2"/>
              </a:rPr>
              <a:t>                          =IF(J$6="B",M5,P5)</a:t>
            </a:r>
          </a:p>
          <a:p>
            <a:endParaRPr lang="en-US" sz="1000" dirty="0">
              <a:sym typeface="Wingdings" panose="05000000000000000000" pitchFamily="2" charset="2"/>
            </a:endParaRPr>
          </a:p>
          <a:p>
            <a:r>
              <a:rPr lang="en-US" sz="3200" dirty="0">
                <a:sym typeface="Wingdings" panose="05000000000000000000" pitchFamily="2" charset="2"/>
              </a:rPr>
              <a:t>Again, if the user mistakenly types “z”, it default to column P (“Average Energy”).</a:t>
            </a:r>
          </a:p>
        </p:txBody>
      </p:sp>
    </p:spTree>
    <p:extLst>
      <p:ext uri="{BB962C8B-B14F-4D97-AF65-F5344CB8AC3E}">
        <p14:creationId xmlns:p14="http://schemas.microsoft.com/office/powerpoint/2010/main" val="3827492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A201E-5FD7-F425-CED7-B50D75F95F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CBC1F1-E123-917F-CCD9-B0ECCFF3D4C6}"/>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E280BCF0-1F0B-2562-8764-9FB50C8D46D5}"/>
              </a:ext>
            </a:extLst>
          </p:cNvPr>
          <p:cNvSpPr txBox="1"/>
          <p:nvPr/>
        </p:nvSpPr>
        <p:spPr>
          <a:xfrm>
            <a:off x="619125" y="1611801"/>
            <a:ext cx="10753724" cy="5016758"/>
          </a:xfrm>
          <a:prstGeom prst="rect">
            <a:avLst/>
          </a:prstGeom>
          <a:noFill/>
        </p:spPr>
        <p:txBody>
          <a:bodyPr wrap="square" rtlCol="0">
            <a:spAutoFit/>
          </a:bodyPr>
          <a:lstStyle/>
          <a:p>
            <a:r>
              <a:rPr lang="en-US" sz="3200" dirty="0">
                <a:sym typeface="Wingdings" panose="05000000000000000000" pitchFamily="2" charset="2"/>
              </a:rPr>
              <a:t>Finally, we still have to do the hardest part. This is to actually aggregate the counts within each “new bin”.</a:t>
            </a:r>
          </a:p>
          <a:p>
            <a:endParaRPr lang="en-US" sz="3200" dirty="0">
              <a:sym typeface="Wingdings" panose="05000000000000000000" pitchFamily="2" charset="2"/>
            </a:endParaRPr>
          </a:p>
          <a:p>
            <a:r>
              <a:rPr lang="en-US" sz="3200" dirty="0">
                <a:sym typeface="Wingdings" panose="05000000000000000000" pitchFamily="2" charset="2"/>
              </a:rPr>
              <a:t>Since our new bin” #1 includes “original bins” (#1 through #20), we need to add all those counts together to get the new count for the new bin.</a:t>
            </a:r>
          </a:p>
          <a:p>
            <a:r>
              <a:rPr lang="en-US" sz="3200" dirty="0">
                <a:sym typeface="Wingdings" panose="05000000000000000000" pitchFamily="2" charset="2"/>
              </a:rPr>
              <a:t>But, it won’t always be twenty bins, since the user is free to choose whatever amount they like.  </a:t>
            </a:r>
          </a:p>
          <a:p>
            <a:endParaRPr lang="en-US" sz="3200" dirty="0">
              <a:sym typeface="Wingdings" panose="05000000000000000000" pitchFamily="2" charset="2"/>
            </a:endParaRPr>
          </a:p>
          <a:p>
            <a:endParaRPr lang="en-US" sz="3200" dirty="0">
              <a:sym typeface="Wingdings" panose="05000000000000000000" pitchFamily="2" charset="2"/>
            </a:endParaRPr>
          </a:p>
        </p:txBody>
      </p:sp>
    </p:spTree>
    <p:extLst>
      <p:ext uri="{BB962C8B-B14F-4D97-AF65-F5344CB8AC3E}">
        <p14:creationId xmlns:p14="http://schemas.microsoft.com/office/powerpoint/2010/main" val="10410311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D1AD0-D992-BD88-81EE-DFB078A2F4A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1B8F69-99DE-9CD0-A76E-2E55D3F218F0}"/>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9A78923F-D158-6339-DA6C-BAF04DBDDE1C}"/>
              </a:ext>
            </a:extLst>
          </p:cNvPr>
          <p:cNvSpPr txBox="1"/>
          <p:nvPr/>
        </p:nvSpPr>
        <p:spPr>
          <a:xfrm>
            <a:off x="619125" y="1611801"/>
            <a:ext cx="10753724" cy="4001095"/>
          </a:xfrm>
          <a:prstGeom prst="rect">
            <a:avLst/>
          </a:prstGeom>
          <a:noFill/>
        </p:spPr>
        <p:txBody>
          <a:bodyPr wrap="square" rtlCol="0">
            <a:spAutoFit/>
          </a:bodyPr>
          <a:lstStyle/>
          <a:p>
            <a:r>
              <a:rPr lang="en-US" sz="3200" dirty="0">
                <a:sym typeface="Wingdings" panose="05000000000000000000" pitchFamily="2" charset="2"/>
              </a:rPr>
              <a:t>To add, we use the “SUM” function. It takes one argument that is a range. For example, =SUM(D11:D30). So we need to make a custom range that might include 20 cells, but might instead contain 1 cell or 100 total cells.</a:t>
            </a:r>
          </a:p>
          <a:p>
            <a:endParaRPr lang="en-US" sz="1000" dirty="0">
              <a:sym typeface="Wingdings" panose="05000000000000000000" pitchFamily="2" charset="2"/>
            </a:endParaRPr>
          </a:p>
          <a:p>
            <a:r>
              <a:rPr lang="en-US" sz="3200" dirty="0">
                <a:sym typeface="Wingdings" panose="05000000000000000000" pitchFamily="2" charset="2"/>
              </a:rPr>
              <a:t>I’ll use our old friend OFFSET to create this range:</a:t>
            </a:r>
          </a:p>
          <a:p>
            <a:endParaRPr lang="en-US" sz="1000" dirty="0">
              <a:sym typeface="Wingdings" panose="05000000000000000000" pitchFamily="2" charset="2"/>
            </a:endParaRPr>
          </a:p>
          <a:p>
            <a:r>
              <a:rPr lang="en-US" sz="3200" dirty="0">
                <a:sym typeface="Wingdings" panose="05000000000000000000" pitchFamily="2" charset="2"/>
              </a:rPr>
              <a:t>         =SUM(               OFFSET(start, 0,0, J$5, 1)                     )</a:t>
            </a:r>
          </a:p>
          <a:p>
            <a:endParaRPr lang="en-US" sz="1000" dirty="0">
              <a:sym typeface="Wingdings" panose="05000000000000000000" pitchFamily="2" charset="2"/>
            </a:endParaRPr>
          </a:p>
          <a:p>
            <a:r>
              <a:rPr lang="en-US" sz="3200" dirty="0">
                <a:sym typeface="Wingdings" panose="05000000000000000000" pitchFamily="2" charset="2"/>
              </a:rPr>
              <a:t>Here, J$5 is 20 (or 1, or 100, etc.)</a:t>
            </a:r>
          </a:p>
        </p:txBody>
      </p:sp>
    </p:spTree>
    <p:extLst>
      <p:ext uri="{BB962C8B-B14F-4D97-AF65-F5344CB8AC3E}">
        <p14:creationId xmlns:p14="http://schemas.microsoft.com/office/powerpoint/2010/main" val="6154455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7AA91-7B58-9C0F-DF21-42FEDE2A08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B5A939-E882-664D-F4AC-9A854F6CCC74}"/>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E5101D4E-C94B-FAAE-9656-7EB654AE4CAA}"/>
              </a:ext>
            </a:extLst>
          </p:cNvPr>
          <p:cNvSpPr txBox="1"/>
          <p:nvPr/>
        </p:nvSpPr>
        <p:spPr>
          <a:xfrm>
            <a:off x="619125" y="1611801"/>
            <a:ext cx="10753724" cy="5478423"/>
          </a:xfrm>
          <a:prstGeom prst="rect">
            <a:avLst/>
          </a:prstGeom>
          <a:noFill/>
        </p:spPr>
        <p:txBody>
          <a:bodyPr wrap="square" rtlCol="0">
            <a:spAutoFit/>
          </a:bodyPr>
          <a:lstStyle/>
          <a:p>
            <a:r>
              <a:rPr lang="en-US" sz="3200" dirty="0">
                <a:sym typeface="Wingdings" panose="05000000000000000000" pitchFamily="2" charset="2"/>
              </a:rPr>
              <a:t>But I still need something for the “start” cell, such as “C5” for example. I know that all the counts start at cell C5 and stretch down to cell C1004. </a:t>
            </a:r>
          </a:p>
          <a:p>
            <a:endParaRPr lang="en-US" sz="3200" dirty="0">
              <a:sym typeface="Wingdings" panose="05000000000000000000" pitchFamily="2" charset="2"/>
            </a:endParaRPr>
          </a:p>
          <a:p>
            <a:r>
              <a:rPr lang="en-US" sz="3200" dirty="0">
                <a:sym typeface="Wingdings" panose="05000000000000000000" pitchFamily="2" charset="2"/>
              </a:rPr>
              <a:t>I’ll use the TEXT function to convert the number part 5 into the string “5”, and I’ll also use the “&amp;” function to join 2 strings like “C” and “5” into just “C5”. </a:t>
            </a:r>
          </a:p>
          <a:p>
            <a:endParaRPr lang="en-US" sz="1000" dirty="0">
              <a:sym typeface="Wingdings" panose="05000000000000000000" pitchFamily="2" charset="2"/>
            </a:endParaRPr>
          </a:p>
          <a:p>
            <a:r>
              <a:rPr lang="en-US" sz="3200" dirty="0">
                <a:sym typeface="Wingdings" panose="05000000000000000000" pitchFamily="2" charset="2"/>
              </a:rPr>
              <a:t>                   start = “C” &amp; TEXT(5+(M5-1)*J$5,"#")</a:t>
            </a:r>
          </a:p>
          <a:p>
            <a:endParaRPr lang="en-US" sz="3200" dirty="0">
              <a:sym typeface="Wingdings" panose="05000000000000000000" pitchFamily="2" charset="2"/>
            </a:endParaRPr>
          </a:p>
          <a:p>
            <a:endParaRPr lang="en-US" sz="1000" dirty="0">
              <a:sym typeface="Wingdings" panose="05000000000000000000" pitchFamily="2" charset="2"/>
            </a:endParaRPr>
          </a:p>
          <a:p>
            <a:r>
              <a:rPr lang="en-US" sz="3200" dirty="0">
                <a:sym typeface="Wingdings" panose="05000000000000000000" pitchFamily="2" charset="2"/>
              </a:rPr>
              <a:t>       </a:t>
            </a:r>
          </a:p>
          <a:p>
            <a:endParaRPr lang="en-US" sz="1000" dirty="0">
              <a:sym typeface="Wingdings" panose="05000000000000000000" pitchFamily="2" charset="2"/>
            </a:endParaRPr>
          </a:p>
        </p:txBody>
      </p:sp>
    </p:spTree>
    <p:extLst>
      <p:ext uri="{BB962C8B-B14F-4D97-AF65-F5344CB8AC3E}">
        <p14:creationId xmlns:p14="http://schemas.microsoft.com/office/powerpoint/2010/main" val="640241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4B482-AD59-4728-B3A7-56E017804F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5DD5C46-BC7C-79A8-6ECC-6BAF64DEF863}"/>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241EC2A1-1A2C-4CC6-3AF8-A84FD5999F0C}"/>
              </a:ext>
            </a:extLst>
          </p:cNvPr>
          <p:cNvSpPr txBox="1"/>
          <p:nvPr/>
        </p:nvSpPr>
        <p:spPr>
          <a:xfrm>
            <a:off x="619125" y="1611801"/>
            <a:ext cx="10753724" cy="4001095"/>
          </a:xfrm>
          <a:prstGeom prst="rect">
            <a:avLst/>
          </a:prstGeom>
          <a:noFill/>
        </p:spPr>
        <p:txBody>
          <a:bodyPr wrap="square" rtlCol="0">
            <a:spAutoFit/>
          </a:bodyPr>
          <a:lstStyle/>
          <a:p>
            <a:r>
              <a:rPr lang="en-US" sz="3200" dirty="0">
                <a:sym typeface="Wingdings" panose="05000000000000000000" pitchFamily="2" charset="2"/>
              </a:rPr>
              <a:t>                   start = “C” &amp; TEXT(5+(M5-1)*J$5,"#")</a:t>
            </a:r>
          </a:p>
          <a:p>
            <a:endParaRPr lang="en-US" sz="1000" dirty="0">
              <a:sym typeface="Wingdings" panose="05000000000000000000" pitchFamily="2" charset="2"/>
            </a:endParaRPr>
          </a:p>
          <a:p>
            <a:r>
              <a:rPr lang="en-US" sz="3200" dirty="0">
                <a:sym typeface="Wingdings" panose="05000000000000000000" pitchFamily="2" charset="2"/>
              </a:rPr>
              <a:t>The “#” just means “don’t include decimals”.</a:t>
            </a:r>
          </a:p>
          <a:p>
            <a:r>
              <a:rPr lang="en-US" sz="3200" dirty="0">
                <a:sym typeface="Wingdings" panose="05000000000000000000" pitchFamily="2" charset="2"/>
              </a:rPr>
              <a:t>Recall that column M is the “new bin number”. </a:t>
            </a:r>
          </a:p>
          <a:p>
            <a:r>
              <a:rPr lang="en-US" sz="3200" dirty="0">
                <a:sym typeface="Wingdings" panose="05000000000000000000" pitchFamily="2" charset="2"/>
              </a:rPr>
              <a:t>Specifically, M5 is “new bin number 1”. </a:t>
            </a:r>
          </a:p>
          <a:p>
            <a:r>
              <a:rPr lang="en-US" sz="3200" dirty="0">
                <a:sym typeface="Wingdings" panose="05000000000000000000" pitchFamily="2" charset="2"/>
              </a:rPr>
              <a:t>            So, 5+(1-1)* (20) = 5.  Joined with “C”, this is “C5”</a:t>
            </a:r>
          </a:p>
          <a:p>
            <a:endParaRPr lang="en-US" sz="1000" dirty="0">
              <a:sym typeface="Wingdings" panose="05000000000000000000" pitchFamily="2" charset="2"/>
            </a:endParaRPr>
          </a:p>
          <a:p>
            <a:r>
              <a:rPr lang="en-US" sz="3200" dirty="0">
                <a:sym typeface="Wingdings" panose="05000000000000000000" pitchFamily="2" charset="2"/>
              </a:rPr>
              <a:t>Or, for new bin number 10, which is in cell M14, would have:</a:t>
            </a:r>
          </a:p>
          <a:p>
            <a:r>
              <a:rPr lang="en-US" sz="3200" dirty="0">
                <a:sym typeface="Wingdings" panose="05000000000000000000" pitchFamily="2" charset="2"/>
              </a:rPr>
              <a:t>                    5+(10-1)*(20) = 185, which become “C185”</a:t>
            </a:r>
          </a:p>
          <a:p>
            <a:endParaRPr lang="en-US" sz="1000" dirty="0">
              <a:sym typeface="Wingdings" panose="05000000000000000000" pitchFamily="2" charset="2"/>
            </a:endParaRPr>
          </a:p>
        </p:txBody>
      </p:sp>
    </p:spTree>
    <p:extLst>
      <p:ext uri="{BB962C8B-B14F-4D97-AF65-F5344CB8AC3E}">
        <p14:creationId xmlns:p14="http://schemas.microsoft.com/office/powerpoint/2010/main" val="11841321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79DC8-1F3D-E2EE-B968-899D408A6F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9DA3F0-DCC7-0A18-D9B7-13FC1782CB83}"/>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426C9FEC-C013-F738-3017-48562CDE46DE}"/>
              </a:ext>
            </a:extLst>
          </p:cNvPr>
          <p:cNvSpPr txBox="1"/>
          <p:nvPr/>
        </p:nvSpPr>
        <p:spPr>
          <a:xfrm>
            <a:off x="619125" y="1611801"/>
            <a:ext cx="10753724" cy="2862322"/>
          </a:xfrm>
          <a:prstGeom prst="rect">
            <a:avLst/>
          </a:prstGeom>
          <a:noFill/>
        </p:spPr>
        <p:txBody>
          <a:bodyPr wrap="square" rtlCol="0">
            <a:spAutoFit/>
          </a:bodyPr>
          <a:lstStyle/>
          <a:p>
            <a:r>
              <a:rPr lang="en-US" sz="3200" dirty="0">
                <a:sym typeface="Wingdings" panose="05000000000000000000" pitchFamily="2" charset="2"/>
              </a:rPr>
              <a:t>Consider “new bin #10”. It was preceded by 9 new bins, each having 20 rows of data, or 180 total rows. The reason we add “5” is that because of headers, our first data point is in row 5 rather than in row 0 or row 1. </a:t>
            </a:r>
          </a:p>
          <a:p>
            <a:endParaRPr lang="en-US" sz="1000" dirty="0">
              <a:sym typeface="Wingdings" panose="05000000000000000000" pitchFamily="2" charset="2"/>
            </a:endParaRPr>
          </a:p>
          <a:p>
            <a:r>
              <a:rPr lang="en-US" sz="3200" dirty="0">
                <a:sym typeface="Wingdings" panose="05000000000000000000" pitchFamily="2" charset="2"/>
              </a:rPr>
              <a:t>So, starting at “C185” seems correct!</a:t>
            </a:r>
          </a:p>
          <a:p>
            <a:endParaRPr lang="en-US" sz="1000" dirty="0">
              <a:sym typeface="Wingdings" panose="05000000000000000000" pitchFamily="2" charset="2"/>
            </a:endParaRPr>
          </a:p>
        </p:txBody>
      </p:sp>
    </p:spTree>
    <p:extLst>
      <p:ext uri="{BB962C8B-B14F-4D97-AF65-F5344CB8AC3E}">
        <p14:creationId xmlns:p14="http://schemas.microsoft.com/office/powerpoint/2010/main" val="17651774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8B8D6-E9EB-E021-8C38-8FE9B183E7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BEC3EB-D1AF-1E32-F615-1D3D8F6A9713}"/>
              </a:ext>
            </a:extLst>
          </p:cNvPr>
          <p:cNvSpPr txBox="1"/>
          <p:nvPr/>
        </p:nvSpPr>
        <p:spPr>
          <a:xfrm>
            <a:off x="419101" y="735503"/>
            <a:ext cx="10753724" cy="584775"/>
          </a:xfrm>
          <a:prstGeom prst="rect">
            <a:avLst/>
          </a:prstGeom>
          <a:noFill/>
        </p:spPr>
        <p:txBody>
          <a:bodyPr wrap="square" rtlCol="0">
            <a:spAutoFit/>
          </a:bodyPr>
          <a:lstStyle/>
          <a:p>
            <a:r>
              <a:rPr lang="en-US" sz="3200" b="1" dirty="0"/>
              <a:t>Task #3: Binning and Compression.</a:t>
            </a:r>
          </a:p>
        </p:txBody>
      </p:sp>
      <p:sp>
        <p:nvSpPr>
          <p:cNvPr id="3" name="TextBox 2">
            <a:extLst>
              <a:ext uri="{FF2B5EF4-FFF2-40B4-BE49-F238E27FC236}">
                <a16:creationId xmlns:a16="http://schemas.microsoft.com/office/drawing/2014/main" id="{B2E8D42E-FF9E-3C24-CD89-E220A995AEFA}"/>
              </a:ext>
            </a:extLst>
          </p:cNvPr>
          <p:cNvSpPr txBox="1"/>
          <p:nvPr/>
        </p:nvSpPr>
        <p:spPr>
          <a:xfrm>
            <a:off x="619125" y="1611801"/>
            <a:ext cx="10753724" cy="4339650"/>
          </a:xfrm>
          <a:prstGeom prst="rect">
            <a:avLst/>
          </a:prstGeom>
          <a:noFill/>
        </p:spPr>
        <p:txBody>
          <a:bodyPr wrap="square" rtlCol="0">
            <a:spAutoFit/>
          </a:bodyPr>
          <a:lstStyle/>
          <a:p>
            <a:r>
              <a:rPr lang="en-US" sz="3200" dirty="0">
                <a:sym typeface="Wingdings" panose="05000000000000000000" pitchFamily="2" charset="2"/>
              </a:rPr>
              <a:t>Now that I have a string of text like “C5” or “C185”, I want to convert this into an actual cell reference. </a:t>
            </a:r>
          </a:p>
          <a:p>
            <a:endParaRPr lang="en-US" sz="1000" dirty="0">
              <a:sym typeface="Wingdings" panose="05000000000000000000" pitchFamily="2" charset="2"/>
            </a:endParaRPr>
          </a:p>
          <a:p>
            <a:r>
              <a:rPr lang="en-US" sz="3200" dirty="0">
                <a:sym typeface="Wingdings" panose="05000000000000000000" pitchFamily="2" charset="2"/>
              </a:rPr>
              <a:t>The function “INDIRECT” converts strings into true cells references. </a:t>
            </a:r>
          </a:p>
          <a:p>
            <a:r>
              <a:rPr lang="en-US" sz="3200" dirty="0">
                <a:sym typeface="Wingdings" panose="05000000000000000000" pitchFamily="2" charset="2"/>
              </a:rPr>
              <a:t>So putting together all the pieces:</a:t>
            </a:r>
          </a:p>
          <a:p>
            <a:endParaRPr lang="en-US" sz="3200" dirty="0">
              <a:sym typeface="Wingdings" panose="05000000000000000000" pitchFamily="2" charset="2"/>
            </a:endParaRPr>
          </a:p>
          <a:p>
            <a:r>
              <a:rPr lang="en-US" sz="3200" dirty="0">
                <a:sym typeface="Wingdings" panose="05000000000000000000" pitchFamily="2" charset="2"/>
              </a:rPr>
              <a:t>=SUM(</a:t>
            </a:r>
            <a:r>
              <a:rPr lang="en-US" sz="3200" dirty="0">
                <a:solidFill>
                  <a:srgbClr val="FF0000"/>
                </a:solidFill>
                <a:sym typeface="Wingdings" panose="05000000000000000000" pitchFamily="2" charset="2"/>
              </a:rPr>
              <a:t>OFFSET(</a:t>
            </a:r>
            <a:r>
              <a:rPr lang="en-US" sz="3200" dirty="0">
                <a:solidFill>
                  <a:srgbClr val="0000FF"/>
                </a:solidFill>
                <a:sym typeface="Wingdings" panose="05000000000000000000" pitchFamily="2" charset="2"/>
              </a:rPr>
              <a:t>INDIRECT(</a:t>
            </a:r>
            <a:r>
              <a:rPr lang="en-US" sz="3200" dirty="0">
                <a:sym typeface="Wingdings" panose="05000000000000000000" pitchFamily="2" charset="2"/>
              </a:rPr>
              <a:t>“C” &amp; </a:t>
            </a:r>
            <a:r>
              <a:rPr lang="en-US" sz="3200" dirty="0">
                <a:solidFill>
                  <a:srgbClr val="7030A0"/>
                </a:solidFill>
                <a:sym typeface="Wingdings" panose="05000000000000000000" pitchFamily="2" charset="2"/>
              </a:rPr>
              <a:t>TEXT(5+(M14-1)*J$5,"#")</a:t>
            </a:r>
            <a:r>
              <a:rPr lang="en-US" sz="3200" dirty="0">
                <a:solidFill>
                  <a:srgbClr val="0000FF"/>
                </a:solidFill>
                <a:sym typeface="Wingdings" panose="05000000000000000000" pitchFamily="2" charset="2"/>
              </a:rPr>
              <a:t>)</a:t>
            </a:r>
            <a:r>
              <a:rPr lang="en-US" sz="3200" dirty="0">
                <a:sym typeface="Wingdings" panose="05000000000000000000" pitchFamily="2" charset="2"/>
              </a:rPr>
              <a:t>,</a:t>
            </a:r>
          </a:p>
          <a:p>
            <a:r>
              <a:rPr lang="en-US" sz="3200" dirty="0">
                <a:sym typeface="Wingdings" panose="05000000000000000000" pitchFamily="2" charset="2"/>
              </a:rPr>
              <a:t>              </a:t>
            </a:r>
            <a:r>
              <a:rPr lang="en-US" sz="3200" dirty="0">
                <a:solidFill>
                  <a:srgbClr val="FF0000"/>
                </a:solidFill>
                <a:sym typeface="Wingdings" panose="05000000000000000000" pitchFamily="2" charset="2"/>
              </a:rPr>
              <a:t>0,0,J$5,1)</a:t>
            </a:r>
            <a:r>
              <a:rPr lang="en-US" sz="3200" dirty="0">
                <a:sym typeface="Wingdings" panose="05000000000000000000" pitchFamily="2" charset="2"/>
              </a:rPr>
              <a:t>)</a:t>
            </a:r>
          </a:p>
          <a:p>
            <a:endParaRPr lang="en-US" sz="1000" dirty="0">
              <a:sym typeface="Wingdings" panose="05000000000000000000" pitchFamily="2" charset="2"/>
            </a:endParaRPr>
          </a:p>
        </p:txBody>
      </p:sp>
    </p:spTree>
    <p:extLst>
      <p:ext uri="{BB962C8B-B14F-4D97-AF65-F5344CB8AC3E}">
        <p14:creationId xmlns:p14="http://schemas.microsoft.com/office/powerpoint/2010/main" val="1810013283"/>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 id="{4B81A30C-7F96-4176-9A42-CB0A501910A1}" vid="{F59988A2-1EB7-4809-BFA1-48B901C10140}"/>
    </a:ext>
  </a:extLst>
</a:theme>
</file>

<file path=docProps/app.xml><?xml version="1.0" encoding="utf-8"?>
<Properties xmlns="http://schemas.openxmlformats.org/officeDocument/2006/extended-properties" xmlns:vt="http://schemas.openxmlformats.org/officeDocument/2006/docPropsVTypes">
  <Template>Default Theme</Template>
  <TotalTime>784</TotalTime>
  <Words>4374</Words>
  <Application>Microsoft Office PowerPoint</Application>
  <PresentationFormat>Widescreen</PresentationFormat>
  <Paragraphs>358</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Aptos</vt:lpstr>
      <vt:lpstr>Aptos Display</vt:lpstr>
      <vt:lpstr>Arial</vt:lpstr>
      <vt:lpstr>Times New Roman</vt:lpstr>
      <vt:lpstr>Wingdings</vt:lpstr>
      <vt:lpstr>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Edward Pogozelski</dc:creator>
  <cp:lastModifiedBy>Edward Pogozelski</cp:lastModifiedBy>
  <cp:revision>70</cp:revision>
  <dcterms:created xsi:type="dcterms:W3CDTF">2026-05-22T20:21:01Z</dcterms:created>
  <dcterms:modified xsi:type="dcterms:W3CDTF">2026-06-15T12:48:33Z</dcterms:modified>
</cp:coreProperties>
</file>