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3" r:id="rId8"/>
    <p:sldId id="264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6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D9C0-C463-1545-80EB-C8ABC6AB7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BE48E-B93E-8438-1112-EF1E6AFED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B297E-3FD5-6C03-436F-FD3CA8E1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E8EC2-39CA-E0A0-F054-0021AA4C5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37569-E564-0109-E23A-6006166B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15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9B7C9-6C6A-9A6C-A88E-683AF17B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E48BA-94C0-3085-63C6-1DA93F206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DE33B-920A-9C61-4800-D00BF5D89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67671-7C40-F6D4-BF72-34B6BABB7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DAE9A-73E3-E7AC-F6E5-58117624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83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DFC9E-075E-F087-A748-C4286F39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CAC413-27E5-767E-1C12-A08E15FD2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585DC-8ADF-9988-B7F5-819C3C611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DE241-BAA9-7367-B593-DDBC976A9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B489F-97ED-960A-DCF9-C3270B3D6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8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5A219-2875-9C48-C1FD-A1ABFAA8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70F55-705C-5F0F-8365-9E3329212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6D39AB-BA4E-1BCF-8054-EAA329C41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7F947-B70B-E2D5-9BEE-137E01E4C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A7D0B-A7C9-689D-0C52-31EB94CA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09CE25-29F6-E57D-3D3E-349EE189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12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B7C69-8424-7970-19B9-931DF3A1C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5B167-A37B-398B-131D-333D00144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57D4F2-A72E-7D0A-403D-84E328722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75F6D-3B52-80B7-EA13-F022C05CA4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81DA0-FF65-0410-7857-21C64EB84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F8E4A-33D7-54EB-C0B4-8DCD0E90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BA59A8-0EF1-BF94-DBBC-7EE1B4F29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2E6467-C9BE-3A50-3954-0EB3CB059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63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FD33A-CFC8-B2C9-AAE4-0C185E0A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769B71-07B7-15FE-A226-CE7344F3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55BA7E-15C9-5995-B509-1388605D2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842EB-0198-7FCB-113E-C2045D30A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02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020BFA-A2E5-F26E-15FE-2FC30981E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04E9BB-6F7A-B47D-3F50-C97DF8CC3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1C67C-B3B4-D4C4-93F5-C96120F4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1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ADF3-296A-74F0-64D5-C4EE25BCA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63A99-AA81-B8AF-494C-B41922D1B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C014D-5A13-721A-3D8E-422CEA2CE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4C0CC-CEDF-2457-8FAE-2537387C1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BDE20-0150-FDD8-A953-48A495D25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808E5-9F5F-7F90-76F9-BEE1DE0D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14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3689-4856-1B79-94C9-08E791F99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43F628-B482-01DF-D27F-CAF4680A55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65A5B-2000-EF2A-097E-3491C2561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3E08B-2D38-833D-E877-919D2EDEF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C911F-E994-5BC4-9E81-C6B707F7B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4D48E-8CBB-B738-EE33-2B03B4B9F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90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66B54-3DE2-D4A7-881C-342D58A3B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5297D1-0003-8E1C-3D27-5D9D48E38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F2C2D-B550-F772-B726-D3B1AB9B7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FE6E8-C2A7-5909-19F4-0513E9DB1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E43B2-CE8B-D056-A4E1-F02CD041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4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FBCEE5-9039-7DFC-BD47-6CB7DB6839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E21AC8-73FE-B788-CC8C-771B92895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ED8A4-F02F-38C2-0BA3-07769151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8A22-4478-23DF-83F3-AF5530EE1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586D4-3F48-E0AA-3075-3E536103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02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64C7EF-C7C0-65E0-8137-233574A28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9875A-1899-802C-2043-89FC8D7E6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CA1C9-70E3-C31D-86F2-B07985356B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41F969-F917-4B79-A480-EBCDA6E8DA5B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655B8-1135-61F1-8BD7-10953E7149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7803F-5AB1-0A97-0424-48D35EAFA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B06F68-739F-4DE3-B1F9-E415AF67C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64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EC5071B-7244-9191-29EC-9E24F67E2DAD}"/>
              </a:ext>
            </a:extLst>
          </p:cNvPr>
          <p:cNvSpPr txBox="1">
            <a:spLocks/>
          </p:cNvSpPr>
          <p:nvPr/>
        </p:nvSpPr>
        <p:spPr>
          <a:xfrm>
            <a:off x="422856" y="2299126"/>
            <a:ext cx="7993488" cy="1925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Summer 2025 	Ryan McDonald</a:t>
            </a:r>
          </a:p>
          <a:p>
            <a:pPr algn="l"/>
            <a:r>
              <a:rPr lang="en-US" sz="3600" b="1" dirty="0"/>
              <a:t>students:		Maggie Smith</a:t>
            </a:r>
          </a:p>
          <a:p>
            <a:pPr algn="l"/>
            <a:r>
              <a:rPr lang="en-US" sz="3600" b="1" dirty="0"/>
              <a:t>				Delvin Ramos</a:t>
            </a:r>
          </a:p>
        </p:txBody>
      </p:sp>
    </p:spTree>
    <p:extLst>
      <p:ext uri="{BB962C8B-B14F-4D97-AF65-F5344CB8AC3E}">
        <p14:creationId xmlns:p14="http://schemas.microsoft.com/office/powerpoint/2010/main" val="333214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4"/>
            <a:ext cx="5630214" cy="4372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“Big” Picture: this control panel is attached to the 15R end station in the acceleration.</a:t>
            </a:r>
          </a:p>
          <a:p>
            <a:pPr algn="l"/>
            <a:r>
              <a:rPr lang="en-US" sz="3600" b="1" dirty="0"/>
              <a:t>We want to replace it… </a:t>
            </a:r>
          </a:p>
        </p:txBody>
      </p:sp>
      <p:pic>
        <p:nvPicPr>
          <p:cNvPr id="4098" name="Picture 596803920" descr="A machine with a control panel&#10;&#10;Description automatically generated">
            <a:extLst>
              <a:ext uri="{FF2B5EF4-FFF2-40B4-BE49-F238E27FC236}">
                <a16:creationId xmlns:a16="http://schemas.microsoft.com/office/drawing/2014/main" id="{D7901151-C799-405A-4C88-A74A182AFA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4" t="21683" r="17867" b="12559"/>
          <a:stretch/>
        </p:blipFill>
        <p:spPr bwMode="auto">
          <a:xfrm>
            <a:off x="6218656" y="1828799"/>
            <a:ext cx="5282178" cy="396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747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4"/>
            <a:ext cx="5630214" cy="4372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…with a new system: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/>
              <a:t>Can be operated remotely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/>
              <a:t>Provides feedback so the user knows what’s actually happening.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/>
              <a:t>Provides accuracy &amp; repeatability.</a:t>
            </a:r>
          </a:p>
          <a:p>
            <a:pPr algn="l"/>
            <a:r>
              <a:rPr lang="en-US" sz="3600" b="1" dirty="0"/>
              <a:t> </a:t>
            </a:r>
          </a:p>
        </p:txBody>
      </p:sp>
      <p:pic>
        <p:nvPicPr>
          <p:cNvPr id="5122" name="Picture 614572284">
            <a:extLst>
              <a:ext uri="{FF2B5EF4-FFF2-40B4-BE49-F238E27FC236}">
                <a16:creationId xmlns:a16="http://schemas.microsoft.com/office/drawing/2014/main" id="{E38548DB-B715-BAF9-DEDE-B2F380271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122" y="1859319"/>
            <a:ext cx="11894796" cy="465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80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Stuff that students do…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2299126"/>
            <a:ext cx="3143304" cy="12771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Code/debug in LabVIEW.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A845B-3DA5-B4D5-C1E1-FCD0847F8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323" y="2458720"/>
            <a:ext cx="6904350" cy="392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40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5"/>
            <a:ext cx="4504744" cy="3010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3D print prototypes.</a:t>
            </a:r>
          </a:p>
          <a:p>
            <a:pPr algn="l"/>
            <a:r>
              <a:rPr lang="en-US" sz="3600" b="1" dirty="0"/>
              <a:t>Design hardware</a:t>
            </a:r>
          </a:p>
          <a:p>
            <a:pPr algn="l"/>
            <a:r>
              <a:rPr lang="en-US" sz="3600" b="1" dirty="0"/>
              <a:t>with CAD.</a:t>
            </a:r>
          </a:p>
          <a:p>
            <a:pPr algn="l"/>
            <a:r>
              <a:rPr lang="en-US" sz="3600" b="1" dirty="0"/>
              <a:t>Assemble hardware.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4603D0B-8301-B384-76B9-FDBB380C6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523" y="1782047"/>
            <a:ext cx="6579616" cy="492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223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5"/>
            <a:ext cx="10854744" cy="839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Design Circuits. Build Circuits.</a:t>
            </a:r>
          </a:p>
        </p:txBody>
      </p:sp>
      <p:pic>
        <p:nvPicPr>
          <p:cNvPr id="1026" name="image3.jpg">
            <a:extLst>
              <a:ext uri="{FF2B5EF4-FFF2-40B4-BE49-F238E27FC236}">
                <a16:creationId xmlns:a16="http://schemas.microsoft.com/office/drawing/2014/main" id="{682769AC-133D-BDD7-10D2-4BE95D387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0" t="14135" r="15997" b="15450"/>
          <a:stretch/>
        </p:blipFill>
        <p:spPr bwMode="auto">
          <a:xfrm rot="16200000">
            <a:off x="7230434" y="1659565"/>
            <a:ext cx="3766171" cy="560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2.jpg">
            <a:extLst>
              <a:ext uri="{FF2B5EF4-FFF2-40B4-BE49-F238E27FC236}">
                <a16:creationId xmlns:a16="http://schemas.microsoft.com/office/drawing/2014/main" id="{BE137C81-F94C-800D-99DE-08CE51CB6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5" t="13628" r="17205" b="13441"/>
          <a:stretch/>
        </p:blipFill>
        <p:spPr bwMode="auto">
          <a:xfrm rot="5400000">
            <a:off x="1278086" y="1664168"/>
            <a:ext cx="3763347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833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5"/>
            <a:ext cx="3620824" cy="4213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Attend national</a:t>
            </a:r>
          </a:p>
          <a:p>
            <a:pPr algn="l"/>
            <a:r>
              <a:rPr lang="en-US" sz="3600" b="1" dirty="0"/>
              <a:t>meetings</a:t>
            </a:r>
          </a:p>
          <a:p>
            <a:pPr algn="l"/>
            <a:r>
              <a:rPr lang="en-US" sz="3600" b="1" dirty="0"/>
              <a:t>&amp; present work.</a:t>
            </a:r>
          </a:p>
        </p:txBody>
      </p:sp>
      <p:pic>
        <p:nvPicPr>
          <p:cNvPr id="2050" name="image1.jpg">
            <a:extLst>
              <a:ext uri="{FF2B5EF4-FFF2-40B4-BE49-F238E27FC236}">
                <a16:creationId xmlns:a16="http://schemas.microsoft.com/office/drawing/2014/main" id="{C4655F7B-FF0F-1534-578C-5DE1930FE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8" r="7741"/>
          <a:stretch/>
        </p:blipFill>
        <p:spPr bwMode="auto">
          <a:xfrm>
            <a:off x="4209415" y="2001520"/>
            <a:ext cx="7068185" cy="476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460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080456" y="1639155"/>
            <a:ext cx="3712264" cy="53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Current Status…</a:t>
            </a:r>
          </a:p>
        </p:txBody>
      </p:sp>
      <p:pic>
        <p:nvPicPr>
          <p:cNvPr id="4" name="Picture 381328008">
            <a:extLst>
              <a:ext uri="{FF2B5EF4-FFF2-40B4-BE49-F238E27FC236}">
                <a16:creationId xmlns:a16="http://schemas.microsoft.com/office/drawing/2014/main" id="{5CF6FB70-2D6E-3762-1ED1-B4A44304E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6"/>
          <a:stretch/>
        </p:blipFill>
        <p:spPr bwMode="auto">
          <a:xfrm>
            <a:off x="5383369" y="2281993"/>
            <a:ext cx="6808631" cy="466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2C5FC47B-1768-0D12-6890-8C07DB0FFC7B}"/>
              </a:ext>
            </a:extLst>
          </p:cNvPr>
          <p:cNvSpPr txBox="1">
            <a:spLocks/>
          </p:cNvSpPr>
          <p:nvPr/>
        </p:nvSpPr>
        <p:spPr>
          <a:xfrm>
            <a:off x="605736" y="2350355"/>
            <a:ext cx="4037384" cy="3715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/>
              <a:t>Version 0 works on a tabletop.</a:t>
            </a:r>
          </a:p>
          <a:p>
            <a:pPr algn="l"/>
            <a:endParaRPr lang="en-US" sz="3600" b="1" dirty="0"/>
          </a:p>
          <a:p>
            <a:pPr algn="l"/>
            <a:r>
              <a:rPr lang="en-US" sz="3600" b="1" dirty="0">
                <a:sym typeface="Wingdings" panose="05000000000000000000" pitchFamily="2" charset="2"/>
              </a:rPr>
              <a:t></a:t>
            </a:r>
            <a:r>
              <a:rPr lang="en-US" sz="3600" b="1" dirty="0"/>
              <a:t> Connect to actual hardware…</a:t>
            </a:r>
          </a:p>
        </p:txBody>
      </p:sp>
    </p:spTree>
    <p:extLst>
      <p:ext uri="{BB962C8B-B14F-4D97-AF65-F5344CB8AC3E}">
        <p14:creationId xmlns:p14="http://schemas.microsoft.com/office/powerpoint/2010/main" val="198035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4"/>
            <a:ext cx="4545384" cy="4372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>
                <a:sym typeface="Wingdings" panose="05000000000000000000" pitchFamily="2" charset="2"/>
              </a:rPr>
              <a:t> Modify some actual hardware:</a:t>
            </a:r>
          </a:p>
          <a:p>
            <a:pPr algn="l"/>
            <a:r>
              <a:rPr lang="en-US" sz="3600" b="1" dirty="0">
                <a:sym typeface="Wingdings" panose="05000000000000000000" pitchFamily="2" charset="2"/>
              </a:rPr>
              <a:t>* Connect to existing motors</a:t>
            </a:r>
          </a:p>
          <a:p>
            <a:pPr algn="l"/>
            <a:r>
              <a:rPr lang="en-US" sz="3600" b="1" dirty="0">
                <a:sym typeface="Wingdings" panose="05000000000000000000" pitchFamily="2" charset="2"/>
              </a:rPr>
              <a:t>* add limit switches to two axes</a:t>
            </a:r>
          </a:p>
        </p:txBody>
      </p:sp>
      <p:pic>
        <p:nvPicPr>
          <p:cNvPr id="3074" name="image5.jpg">
            <a:extLst>
              <a:ext uri="{FF2B5EF4-FFF2-40B4-BE49-F238E27FC236}">
                <a16:creationId xmlns:a16="http://schemas.microsoft.com/office/drawing/2014/main" id="{E7AB432A-2696-B528-D540-D48E5D4B1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8" t="27691" r="23505" b="34940"/>
          <a:stretch/>
        </p:blipFill>
        <p:spPr bwMode="auto">
          <a:xfrm>
            <a:off x="5139747" y="1838960"/>
            <a:ext cx="6584893" cy="479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742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11BDBF-C32F-E767-6940-1F83C333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679" y="498230"/>
            <a:ext cx="7993488" cy="1291933"/>
          </a:xfrm>
        </p:spPr>
        <p:txBody>
          <a:bodyPr>
            <a:noAutofit/>
          </a:bodyPr>
          <a:lstStyle/>
          <a:p>
            <a:r>
              <a:rPr lang="en-US" sz="3600" b="1" dirty="0"/>
              <a:t>Engineering Research Team</a:t>
            </a:r>
          </a:p>
          <a:p>
            <a:r>
              <a:rPr lang="en-US" sz="3600" b="1" dirty="0"/>
              <a:t>(Part of LLE grant)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F42E20C-F3DF-D378-48FD-5AF5969DC35D}"/>
              </a:ext>
            </a:extLst>
          </p:cNvPr>
          <p:cNvSpPr txBox="1">
            <a:spLocks/>
          </p:cNvSpPr>
          <p:nvPr/>
        </p:nvSpPr>
        <p:spPr>
          <a:xfrm>
            <a:off x="422856" y="1964274"/>
            <a:ext cx="4545384" cy="4372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>
                <a:sym typeface="Wingdings" panose="05000000000000000000" pitchFamily="2" charset="2"/>
              </a:rPr>
              <a:t>* Build a “backup” physical control system so the motors can operate even when the computers are down.</a:t>
            </a:r>
          </a:p>
        </p:txBody>
      </p:sp>
      <p:pic>
        <p:nvPicPr>
          <p:cNvPr id="4098" name="image4.jpg">
            <a:extLst>
              <a:ext uri="{FF2B5EF4-FFF2-40B4-BE49-F238E27FC236}">
                <a16:creationId xmlns:a16="http://schemas.microsoft.com/office/drawing/2014/main" id="{1B6ED75B-41FE-E06C-F558-ED6D7ED9BA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2" t="9633" r="10997" b="31633"/>
          <a:stretch/>
        </p:blipFill>
        <p:spPr bwMode="auto">
          <a:xfrm>
            <a:off x="5354319" y="2052319"/>
            <a:ext cx="5384801" cy="313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1CCBE8E2-C266-D6C1-9519-62F6AE711FE9}"/>
              </a:ext>
            </a:extLst>
          </p:cNvPr>
          <p:cNvSpPr txBox="1">
            <a:spLocks/>
          </p:cNvSpPr>
          <p:nvPr/>
        </p:nvSpPr>
        <p:spPr>
          <a:xfrm>
            <a:off x="3978856" y="5201921"/>
            <a:ext cx="8121704" cy="1361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ym typeface="Wingdings" panose="05000000000000000000" pitchFamily="2" charset="2"/>
              </a:rPr>
              <a:t>New physical control panel</a:t>
            </a:r>
          </a:p>
          <a:p>
            <a:r>
              <a:rPr lang="en-US" sz="3600" b="1" dirty="0">
                <a:sym typeface="Wingdings" panose="05000000000000000000" pitchFamily="2" charset="2"/>
              </a:rPr>
              <a:t>(in progress)</a:t>
            </a:r>
          </a:p>
        </p:txBody>
      </p:sp>
    </p:spTree>
    <p:extLst>
      <p:ext uri="{BB962C8B-B14F-4D97-AF65-F5344CB8AC3E}">
        <p14:creationId xmlns:p14="http://schemas.microsoft.com/office/powerpoint/2010/main" val="1483549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257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Edward Pogozelski</dc:creator>
  <cp:lastModifiedBy>Edward Pogozelski</cp:lastModifiedBy>
  <cp:revision>4</cp:revision>
  <dcterms:created xsi:type="dcterms:W3CDTF">2025-01-23T17:35:14Z</dcterms:created>
  <dcterms:modified xsi:type="dcterms:W3CDTF">2026-01-28T16:47:41Z</dcterms:modified>
</cp:coreProperties>
</file>